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30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698" y="1671320"/>
            <a:ext cx="2495127" cy="827470"/>
          </a:xfrm>
        </p:spPr>
        <p:txBody>
          <a:bodyPr anchor="b"/>
          <a:lstStyle>
            <a:lvl1pPr algn="l">
              <a:defRPr sz="2645"/>
            </a:lvl1pPr>
          </a:lstStyle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02172" y="6302556"/>
            <a:ext cx="3311390" cy="402314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36859" y="6302556"/>
            <a:ext cx="752732" cy="4023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87299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892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960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742435" y="1311643"/>
            <a:ext cx="3208528" cy="3044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Hakan Uraz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BM111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20</a:t>
            </a:r>
            <a:r>
              <a:rPr spc="-15" dirty="0"/>
              <a:t>0</a:t>
            </a:r>
            <a:r>
              <a:rPr dirty="0"/>
              <a:t>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1050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Hakan Uraz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BM111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20</a:t>
            </a:r>
            <a:r>
              <a:rPr spc="-15" dirty="0"/>
              <a:t>0</a:t>
            </a:r>
            <a:r>
              <a:rPr dirty="0"/>
              <a:t>5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354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7380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289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2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8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5700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4040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27916" y="6307920"/>
            <a:ext cx="4085646" cy="402314"/>
          </a:xfrm>
        </p:spPr>
        <p:txBody>
          <a:bodyPr>
            <a:normAutofit/>
          </a:bodyPr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84149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27916" y="6307920"/>
            <a:ext cx="4085646" cy="402314"/>
          </a:xfrm>
        </p:spPr>
        <p:txBody>
          <a:bodyPr>
            <a:normAutofit/>
          </a:bodyPr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0710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1" name="Rectangle 7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6860" y="247356"/>
            <a:ext cx="155788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2">
                <a:solidFill>
                  <a:srgbClr val="FEFEFE"/>
                </a:solidFill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426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xmlns="" id="{2876D6AF-0852-4DA8-B529-10C168A1D4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ENE102-3</a:t>
            </a:r>
            <a:endParaRPr lang="tr-TR" dirty="0"/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xmlns="" id="{68559130-7474-4352-B42A-E59A53748B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pc="-5" dirty="0" err="1"/>
              <a:t>Matrices</a:t>
            </a:r>
            <a:r>
              <a:rPr lang="tr-TR" spc="-5" dirty="0"/>
              <a:t>  </a:t>
            </a:r>
            <a:r>
              <a:rPr lang="tr-TR" spc="-5" dirty="0" err="1"/>
              <a:t>and</a:t>
            </a:r>
            <a:r>
              <a:rPr lang="tr-TR" spc="-5" dirty="0"/>
              <a:t>  </a:t>
            </a:r>
            <a:r>
              <a:rPr lang="tr-TR" spc="-5" dirty="0" err="1"/>
              <a:t>Vectors</a:t>
            </a:r>
            <a:endParaRPr lang="tr-TR" spc="-5" dirty="0"/>
          </a:p>
          <a:p>
            <a:r>
              <a:rPr lang="tr-TR" dirty="0" err="1"/>
              <a:t>Matrix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Array</a:t>
            </a:r>
            <a:r>
              <a:rPr lang="tr-TR" dirty="0"/>
              <a:t> Operations</a:t>
            </a:r>
          </a:p>
        </p:txBody>
      </p:sp>
    </p:spTree>
    <p:extLst>
      <p:ext uri="{BB962C8B-B14F-4D97-AF65-F5344CB8AC3E}">
        <p14:creationId xmlns:p14="http://schemas.microsoft.com/office/powerpoint/2010/main" val="676640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6355" rIns="0" bIns="0" rtlCol="0">
            <a:spAutoFit/>
          </a:bodyPr>
          <a:lstStyle/>
          <a:p>
            <a:pPr marL="2573655">
              <a:lnSpc>
                <a:spcPct val="100000"/>
              </a:lnSpc>
              <a:spcBef>
                <a:spcPts val="365"/>
              </a:spcBef>
            </a:pPr>
            <a:r>
              <a:rPr sz="4000" spc="-5" dirty="0"/>
              <a:t>Dimensioning</a:t>
            </a:r>
            <a:endParaRPr sz="4000"/>
          </a:p>
        </p:txBody>
      </p:sp>
      <p:sp>
        <p:nvSpPr>
          <p:cNvPr id="8" name="object 8"/>
          <p:cNvSpPr txBox="1"/>
          <p:nvPr/>
        </p:nvSpPr>
        <p:spPr>
          <a:xfrm>
            <a:off x="9138082" y="6632058"/>
            <a:ext cx="249554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10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826755"/>
            <a:ext cx="13442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 C(3, </a:t>
            </a:r>
            <a:r>
              <a:rPr sz="1200" dirty="0">
                <a:latin typeface="Arial"/>
                <a:cs typeface="Arial"/>
              </a:rPr>
              <a:t>1:3) = [1 </a:t>
            </a:r>
            <a:r>
              <a:rPr sz="1200" spc="-5" dirty="0">
                <a:latin typeface="Arial"/>
                <a:cs typeface="Arial"/>
              </a:rPr>
              <a:t>2</a:t>
            </a:r>
            <a:r>
              <a:rPr sz="1200" spc="-10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3]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C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26945" y="2583887"/>
          <a:ext cx="745490" cy="535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35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286747"/>
            <a:ext cx="1190625" cy="3312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size(C)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ans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Times New Roman"/>
              <a:cs typeface="Times New Roman"/>
            </a:endParaRPr>
          </a:p>
          <a:p>
            <a:pPr marL="226060">
              <a:lnSpc>
                <a:spcPct val="100000"/>
              </a:lnSpc>
              <a:tabLst>
                <a:tab pos="524510" algn="l"/>
              </a:tabLst>
            </a:pPr>
            <a:r>
              <a:rPr sz="1200" spc="-5" dirty="0">
                <a:latin typeface="Arial"/>
                <a:cs typeface="Arial"/>
              </a:rPr>
              <a:t>3	3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2880"/>
              </a:lnSpc>
              <a:spcBef>
                <a:spcPts val="325"/>
              </a:spcBef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dirty="0">
                <a:latin typeface="Arial"/>
                <a:cs typeface="Arial"/>
              </a:rPr>
              <a:t>[m, n] =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size(C)  </a:t>
            </a:r>
            <a:r>
              <a:rPr sz="1200" dirty="0">
                <a:latin typeface="Arial"/>
                <a:cs typeface="Arial"/>
              </a:rPr>
              <a:t>m</a:t>
            </a:r>
            <a:r>
              <a:rPr sz="1200" spc="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  <a:p>
            <a:pPr marL="226060">
              <a:lnSpc>
                <a:spcPct val="100000"/>
              </a:lnSpc>
              <a:spcBef>
                <a:spcPts val="1090"/>
              </a:spcBef>
            </a:pPr>
            <a:r>
              <a:rPr sz="1200" spc="-5" dirty="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n</a:t>
            </a:r>
            <a:r>
              <a:rPr sz="1200" dirty="0">
                <a:latin typeface="Arial"/>
                <a:cs typeface="Arial"/>
              </a:rPr>
              <a:t> =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226060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»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730757" y="6205718"/>
            <a:ext cx="4558665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485"/>
              </a:lnSpc>
            </a:pPr>
            <a:r>
              <a:rPr sz="3200" spc="-5" dirty="0">
                <a:latin typeface="Arial"/>
                <a:cs typeface="Arial"/>
              </a:rPr>
              <a:t>the first 10 elements of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y.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803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2069" rIns="0" bIns="0" rtlCol="0">
            <a:spAutoFit/>
          </a:bodyPr>
          <a:lstStyle/>
          <a:p>
            <a:pPr marL="1689735">
              <a:lnSpc>
                <a:spcPct val="100000"/>
              </a:lnSpc>
              <a:spcBef>
                <a:spcPts val="409"/>
              </a:spcBef>
            </a:pPr>
            <a:r>
              <a:rPr spc="-5" dirty="0"/>
              <a:t>Matrix</a:t>
            </a:r>
            <a:r>
              <a:rPr spc="-10" dirty="0"/>
              <a:t> </a:t>
            </a:r>
            <a:r>
              <a:rPr spc="-5" dirty="0"/>
              <a:t>Manipulation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573719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87855" y="1491475"/>
            <a:ext cx="7964805" cy="47034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5600" marR="1013460" indent="-342900">
              <a:lnSpc>
                <a:spcPct val="99800"/>
              </a:lnSpc>
              <a:spcBef>
                <a:spcPts val="11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By specifying vectors as the row and  column indices of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matrix one can  reference and modify any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submatrix.</a:t>
            </a:r>
            <a:endParaRPr sz="3200">
              <a:latin typeface="Arial"/>
              <a:cs typeface="Arial"/>
            </a:endParaRPr>
          </a:p>
          <a:p>
            <a:pPr marL="355600" marR="56261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If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10 </a:t>
            </a:r>
            <a:r>
              <a:rPr sz="3200" dirty="0">
                <a:latin typeface="Arial"/>
                <a:cs typeface="Arial"/>
              </a:rPr>
              <a:t>X </a:t>
            </a:r>
            <a:r>
              <a:rPr sz="3200" spc="-5" dirty="0">
                <a:latin typeface="Arial"/>
                <a:cs typeface="Arial"/>
              </a:rPr>
              <a:t>10 matrix, </a:t>
            </a:r>
            <a:r>
              <a:rPr sz="3200" dirty="0">
                <a:latin typeface="Arial"/>
                <a:cs typeface="Arial"/>
              </a:rPr>
              <a:t>B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a 5 X </a:t>
            </a:r>
            <a:r>
              <a:rPr sz="3200" spc="-5" dirty="0">
                <a:latin typeface="Arial"/>
                <a:cs typeface="Arial"/>
              </a:rPr>
              <a:t>10  matrix, and </a:t>
            </a:r>
            <a:r>
              <a:rPr sz="3200" dirty="0">
                <a:latin typeface="Arial"/>
                <a:cs typeface="Arial"/>
              </a:rPr>
              <a:t>y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20 elements long row  vector,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then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A([1 </a:t>
            </a:r>
            <a:r>
              <a:rPr sz="3200" dirty="0">
                <a:latin typeface="Arial"/>
                <a:cs typeface="Arial"/>
              </a:rPr>
              <a:t>3 6 </a:t>
            </a:r>
            <a:r>
              <a:rPr sz="3200" spc="-5" dirty="0">
                <a:latin typeface="Arial"/>
                <a:cs typeface="Arial"/>
              </a:rPr>
              <a:t>9], :)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[B(1:3, :); y(1: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10)]</a:t>
            </a:r>
            <a:endParaRPr sz="3200">
              <a:latin typeface="Arial"/>
              <a:cs typeface="Arial"/>
            </a:endParaRPr>
          </a:p>
          <a:p>
            <a:pPr marL="355600" marR="5080" indent="-508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replaces 1st, 3rd, and 6th rows of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by the  first </a:t>
            </a:r>
            <a:r>
              <a:rPr sz="3200" dirty="0">
                <a:latin typeface="Arial"/>
                <a:cs typeface="Arial"/>
              </a:rPr>
              <a:t>3 </a:t>
            </a:r>
            <a:r>
              <a:rPr sz="3200" spc="-5" dirty="0">
                <a:latin typeface="Arial"/>
                <a:cs typeface="Arial"/>
              </a:rPr>
              <a:t>rows of B, and the 9th row of </a:t>
            </a:r>
            <a:r>
              <a:rPr sz="3200" dirty="0">
                <a:latin typeface="Arial"/>
                <a:cs typeface="Arial"/>
              </a:rPr>
              <a:t>A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by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458711"/>
            <a:ext cx="8229600" cy="7912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4450" rIns="0" bIns="0" rtlCol="0">
            <a:spAutoFit/>
          </a:bodyPr>
          <a:lstStyle/>
          <a:p>
            <a:pPr marL="1689735">
              <a:lnSpc>
                <a:spcPct val="100000"/>
              </a:lnSpc>
              <a:spcBef>
                <a:spcPts val="350"/>
              </a:spcBef>
            </a:pPr>
            <a:r>
              <a:rPr spc="-5" dirty="0"/>
              <a:t>Matrix</a:t>
            </a:r>
            <a:r>
              <a:rPr spc="-10" dirty="0"/>
              <a:t> </a:t>
            </a:r>
            <a:r>
              <a:rPr spc="-5" dirty="0"/>
              <a:t>Manipulation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50782" y="6632058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" dirty="0">
                <a:latin typeface="Arial"/>
                <a:cs typeface="Arial"/>
              </a:rPr>
              <a:t>12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55039" y="1247849"/>
            <a:ext cx="8768715" cy="539686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8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Reshaping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matrices</a:t>
            </a:r>
            <a:endParaRPr sz="3200" dirty="0">
              <a:latin typeface="Arial"/>
              <a:cs typeface="Arial"/>
            </a:endParaRPr>
          </a:p>
          <a:p>
            <a:pPr marL="756285" marR="231140" lvl="1" indent="-286385">
              <a:lnSpc>
                <a:spcPct val="1002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As a vector: All the elements of a matrix A can be  strung into a single “column” vector b by the  command b = A(:) (A is stacked in vector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B).</a:t>
            </a:r>
            <a:endParaRPr sz="2800" dirty="0">
              <a:latin typeface="Arial"/>
              <a:cs typeface="Arial"/>
            </a:endParaRPr>
          </a:p>
          <a:p>
            <a:pPr marL="756285" marR="55880" lvl="1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As a differently sized matrix: If A </a:t>
            </a:r>
            <a:r>
              <a:rPr sz="2800" spc="-1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m x n, it can be  reshaped into a p x q matrix as long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as</a:t>
            </a:r>
            <a:endParaRPr sz="2800" dirty="0">
              <a:latin typeface="Arial"/>
              <a:cs typeface="Arial"/>
            </a:endParaRPr>
          </a:p>
          <a:p>
            <a:pPr marL="766445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Arial"/>
                <a:cs typeface="Arial"/>
              </a:rPr>
              <a:t>m x n = p x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q</a:t>
            </a:r>
            <a:endParaRPr sz="28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Arial"/>
                <a:cs typeface="Arial"/>
              </a:rPr>
              <a:t>Thus, for a 6 x 6 matrix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A,</a:t>
            </a:r>
            <a:endParaRPr sz="28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85"/>
              </a:spcBef>
              <a:tabLst>
                <a:tab pos="3733165" algn="l"/>
              </a:tabLst>
            </a:pPr>
            <a:r>
              <a:rPr sz="2800" spc="-5" dirty="0">
                <a:latin typeface="Arial"/>
                <a:cs typeface="Arial"/>
              </a:rPr>
              <a:t>&gt;&gt;reshape(A,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9,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4);	transforms A into a 9 x 4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matrix,</a:t>
            </a:r>
            <a:endParaRPr sz="2800" dirty="0">
              <a:latin typeface="Arial"/>
              <a:cs typeface="Arial"/>
            </a:endParaRPr>
          </a:p>
          <a:p>
            <a:pPr marL="756285" marR="872490" indent="-287020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Arial"/>
                <a:cs typeface="Arial"/>
              </a:rPr>
              <a:t>&gt;&gt;reshape(A, 3, 12); transforms A into a 3 x 12  matrix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803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2069" rIns="0" bIns="0" rtlCol="0">
            <a:spAutoFit/>
          </a:bodyPr>
          <a:lstStyle/>
          <a:p>
            <a:pPr marL="1689735">
              <a:lnSpc>
                <a:spcPct val="100000"/>
              </a:lnSpc>
              <a:spcBef>
                <a:spcPts val="409"/>
              </a:spcBef>
            </a:pPr>
            <a:r>
              <a:rPr spc="-5" dirty="0"/>
              <a:t>Matrix</a:t>
            </a:r>
            <a:r>
              <a:rPr spc="-10" dirty="0"/>
              <a:t> </a:t>
            </a:r>
            <a:r>
              <a:rPr spc="-5" dirty="0"/>
              <a:t>Manipulation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675955" y="7017868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878571"/>
            <a:ext cx="2940050" cy="44500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ts val="24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Transpose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matrix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ts val="2160"/>
              </a:lnSpc>
              <a:tabLst>
                <a:tab pos="756285" algn="l"/>
              </a:tabLst>
            </a:pPr>
            <a:r>
              <a:rPr sz="1800" spc="-5" dirty="0">
                <a:latin typeface="Arial"/>
                <a:cs typeface="Arial"/>
              </a:rPr>
              <a:t>–	Obtained </a:t>
            </a:r>
            <a:r>
              <a:rPr sz="1800" dirty="0">
                <a:latin typeface="Arial"/>
                <a:cs typeface="Arial"/>
              </a:rPr>
              <a:t>by </a:t>
            </a:r>
            <a:r>
              <a:rPr sz="1800" spc="-5" dirty="0">
                <a:latin typeface="Arial"/>
                <a:cs typeface="Arial"/>
              </a:rPr>
              <a:t>typing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A’</a:t>
            </a:r>
            <a:endParaRPr sz="1800">
              <a:latin typeface="Arial"/>
              <a:cs typeface="Arial"/>
            </a:endParaRPr>
          </a:p>
          <a:p>
            <a:pPr marL="469900" marR="1095375">
              <a:lnSpc>
                <a:spcPts val="4330"/>
              </a:lnSpc>
              <a:spcBef>
                <a:spcPts val="495"/>
              </a:spcBef>
            </a:pPr>
            <a:r>
              <a:rPr sz="1800" spc="-5" dirty="0">
                <a:latin typeface="Arial"/>
                <a:cs typeface="Arial"/>
              </a:rPr>
              <a:t>» A=[2 3; 6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7] 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endParaRPr sz="1800">
              <a:latin typeface="Arial"/>
              <a:cs typeface="Arial"/>
            </a:endParaRPr>
          </a:p>
          <a:p>
            <a:pPr marL="788035">
              <a:lnSpc>
                <a:spcPct val="100000"/>
              </a:lnSpc>
              <a:spcBef>
                <a:spcPts val="1655"/>
              </a:spcBef>
              <a:tabLst>
                <a:tab pos="1233805" algn="l"/>
              </a:tabLst>
            </a:pPr>
            <a:r>
              <a:rPr sz="1800" spc="-5" dirty="0">
                <a:latin typeface="Arial"/>
                <a:cs typeface="Arial"/>
              </a:rPr>
              <a:t>2	3</a:t>
            </a:r>
            <a:endParaRPr sz="1800">
              <a:latin typeface="Arial"/>
              <a:cs typeface="Arial"/>
            </a:endParaRPr>
          </a:p>
          <a:p>
            <a:pPr marL="788035">
              <a:lnSpc>
                <a:spcPct val="100000"/>
              </a:lnSpc>
              <a:tabLst>
                <a:tab pos="1233805" algn="l"/>
              </a:tabLst>
            </a:pPr>
            <a:r>
              <a:rPr sz="1800" spc="-5" dirty="0">
                <a:latin typeface="Arial"/>
                <a:cs typeface="Arial"/>
              </a:rPr>
              <a:t>6	7</a:t>
            </a:r>
            <a:endParaRPr sz="1800">
              <a:latin typeface="Arial"/>
              <a:cs typeface="Arial"/>
            </a:endParaRPr>
          </a:p>
          <a:p>
            <a:pPr marL="469900" marR="1663064">
              <a:lnSpc>
                <a:spcPct val="200000"/>
              </a:lnSpc>
              <a:spcBef>
                <a:spcPts val="10"/>
              </a:spcBef>
            </a:pPr>
            <a:r>
              <a:rPr sz="1800" spc="-5" dirty="0">
                <a:latin typeface="Arial"/>
                <a:cs typeface="Arial"/>
              </a:rPr>
              <a:t>» </a:t>
            </a:r>
            <a:r>
              <a:rPr sz="1800" dirty="0">
                <a:latin typeface="Arial"/>
                <a:cs typeface="Arial"/>
              </a:rPr>
              <a:t>B =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A'  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788035">
              <a:lnSpc>
                <a:spcPct val="100000"/>
              </a:lnSpc>
              <a:tabLst>
                <a:tab pos="1233805" algn="l"/>
              </a:tabLst>
            </a:pPr>
            <a:r>
              <a:rPr sz="1800" spc="-5" dirty="0">
                <a:latin typeface="Arial"/>
                <a:cs typeface="Arial"/>
              </a:rPr>
              <a:t>2	6</a:t>
            </a:r>
            <a:endParaRPr sz="1800">
              <a:latin typeface="Arial"/>
              <a:cs typeface="Arial"/>
            </a:endParaRPr>
          </a:p>
          <a:p>
            <a:pPr marL="788035">
              <a:lnSpc>
                <a:spcPct val="100000"/>
              </a:lnSpc>
              <a:spcBef>
                <a:spcPts val="10"/>
              </a:spcBef>
              <a:tabLst>
                <a:tab pos="1233805" algn="l"/>
              </a:tabLst>
            </a:pPr>
            <a:r>
              <a:rPr sz="1800" spc="-5" dirty="0">
                <a:latin typeface="Arial"/>
                <a:cs typeface="Arial"/>
              </a:rPr>
              <a:t>3	7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586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>
            <a:spAutoFit/>
          </a:bodyPr>
          <a:lstStyle/>
          <a:p>
            <a:pPr marL="1910714">
              <a:lnSpc>
                <a:spcPts val="4605"/>
              </a:lnSpc>
            </a:pPr>
            <a:r>
              <a:rPr sz="4000" spc="-5" dirty="0"/>
              <a:t>Matrix</a:t>
            </a:r>
            <a:r>
              <a:rPr sz="4000" dirty="0"/>
              <a:t> </a:t>
            </a:r>
            <a:r>
              <a:rPr sz="4000" spc="-5" dirty="0"/>
              <a:t>Manipulation</a:t>
            </a:r>
            <a:endParaRPr sz="400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166100" y="71541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631069"/>
            <a:ext cx="4092575" cy="472440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34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Transpose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example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» u = [0 1 2 3 4 5 6 7 8</a:t>
            </a:r>
            <a:r>
              <a:rPr sz="2800" spc="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9];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» v =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u(3:6)'</a:t>
            </a:r>
            <a:endParaRPr sz="2800">
              <a:latin typeface="Arial"/>
              <a:cs typeface="Arial"/>
            </a:endParaRPr>
          </a:p>
          <a:p>
            <a:pPr marL="506095" marR="3380740" indent="-494030">
              <a:lnSpc>
                <a:spcPts val="7400"/>
              </a:lnSpc>
              <a:spcBef>
                <a:spcPts val="925"/>
              </a:spcBef>
            </a:pPr>
            <a:r>
              <a:rPr sz="2800" spc="-5" dirty="0">
                <a:latin typeface="Arial"/>
                <a:cs typeface="Arial"/>
              </a:rPr>
              <a:t>v =  2</a:t>
            </a:r>
            <a:endParaRPr sz="2800">
              <a:latin typeface="Arial"/>
              <a:cs typeface="Arial"/>
            </a:endParaRPr>
          </a:p>
          <a:p>
            <a:pPr marL="506095">
              <a:lnSpc>
                <a:spcPts val="2780"/>
              </a:lnSpc>
            </a:pPr>
            <a:r>
              <a:rPr sz="2800" spc="-5" dirty="0">
                <a:latin typeface="Arial"/>
                <a:cs typeface="Arial"/>
              </a:rPr>
              <a:t>3</a:t>
            </a:r>
            <a:endParaRPr sz="2800">
              <a:latin typeface="Arial"/>
              <a:cs typeface="Arial"/>
            </a:endParaRPr>
          </a:p>
          <a:p>
            <a:pPr marL="506095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506095">
              <a:lnSpc>
                <a:spcPct val="100000"/>
              </a:lnSpc>
              <a:spcBef>
                <a:spcPts val="345"/>
              </a:spcBef>
            </a:pPr>
            <a:r>
              <a:rPr sz="2800" spc="-5" dirty="0">
                <a:latin typeface="Arial"/>
                <a:cs typeface="Arial"/>
              </a:rPr>
              <a:t>5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6584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4000" spc="-5" dirty="0"/>
              <a:t>Initialization</a:t>
            </a:r>
            <a:endParaRPr sz="400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7974119" y="7074245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16227" y="1464653"/>
            <a:ext cx="7914640" cy="480060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spc="-5" dirty="0">
                <a:latin typeface="Arial"/>
                <a:cs typeface="Arial"/>
              </a:rPr>
              <a:t>Not necessary but advisable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for</a:t>
            </a:r>
            <a:endParaRPr sz="3200">
              <a:latin typeface="Arial"/>
              <a:cs typeface="Arial"/>
            </a:endParaRPr>
          </a:p>
          <a:p>
            <a:pPr marL="355600" marR="154305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Large matrices: (To reserve </a:t>
            </a:r>
            <a:r>
              <a:rPr sz="3200" dirty="0">
                <a:latin typeface="Arial"/>
                <a:cs typeface="Arial"/>
              </a:rPr>
              <a:t>a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continuous  block in memory for efficient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processing).</a:t>
            </a:r>
            <a:endParaRPr sz="3200">
              <a:latin typeface="Arial"/>
              <a:cs typeface="Arial"/>
            </a:endParaRPr>
          </a:p>
          <a:p>
            <a:pPr marL="355600" marR="835025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zeros(m, n) </a:t>
            </a:r>
            <a:r>
              <a:rPr sz="3200" dirty="0">
                <a:latin typeface="Arial"/>
                <a:cs typeface="Arial"/>
              </a:rPr>
              <a:t>% </a:t>
            </a:r>
            <a:r>
              <a:rPr sz="3200" spc="-5" dirty="0">
                <a:latin typeface="Arial"/>
                <a:cs typeface="Arial"/>
              </a:rPr>
              <a:t>initializes </a:t>
            </a:r>
            <a:r>
              <a:rPr sz="3200" dirty="0">
                <a:latin typeface="Arial"/>
                <a:cs typeface="Arial"/>
              </a:rPr>
              <a:t>m x n  </a:t>
            </a:r>
            <a:r>
              <a:rPr sz="3200" spc="-5" dirty="0">
                <a:latin typeface="Arial"/>
                <a:cs typeface="Arial"/>
              </a:rPr>
              <a:t>matrix</a:t>
            </a:r>
            <a:endParaRPr sz="3200">
              <a:latin typeface="Arial"/>
              <a:cs typeface="Arial"/>
            </a:endParaRPr>
          </a:p>
          <a:p>
            <a:pPr marL="355600" marR="5080" indent="-342900" algn="just">
              <a:lnSpc>
                <a:spcPct val="99900"/>
              </a:lnSpc>
              <a:spcBef>
                <a:spcPts val="760"/>
              </a:spcBef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Dynamix matrices: If the rows or columns  of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matrix is computed in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loop you may  initialize the matrix to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null mutrix (A </a:t>
            </a:r>
            <a:r>
              <a:rPr sz="3200" dirty="0">
                <a:latin typeface="Arial"/>
                <a:cs typeface="Arial"/>
              </a:rPr>
              <a:t>= [ </a:t>
            </a:r>
            <a:r>
              <a:rPr sz="3200" spc="-5" dirty="0">
                <a:latin typeface="Arial"/>
                <a:cs typeface="Arial"/>
              </a:rPr>
              <a:t>])  and </a:t>
            </a:r>
            <a:r>
              <a:rPr sz="3200" spc="-10" dirty="0">
                <a:latin typeface="Arial"/>
                <a:cs typeface="Arial"/>
              </a:rPr>
              <a:t>append rows </a:t>
            </a:r>
            <a:r>
              <a:rPr sz="3200" spc="-5" dirty="0">
                <a:latin typeface="Arial"/>
                <a:cs typeface="Arial"/>
              </a:rPr>
              <a:t>or </a:t>
            </a:r>
            <a:r>
              <a:rPr sz="3200" spc="-10" dirty="0">
                <a:latin typeface="Arial"/>
                <a:cs typeface="Arial"/>
              </a:rPr>
              <a:t>columns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later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813907"/>
            <a:ext cx="8229600" cy="606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2069" rIns="0" bIns="0" rtlCol="0">
            <a:spAutoFit/>
          </a:bodyPr>
          <a:lstStyle/>
          <a:p>
            <a:pPr marL="709930">
              <a:lnSpc>
                <a:spcPct val="100000"/>
              </a:lnSpc>
              <a:spcBef>
                <a:spcPts val="409"/>
              </a:spcBef>
            </a:pPr>
            <a:r>
              <a:rPr sz="3600" spc="-5" dirty="0"/>
              <a:t>Appending </a:t>
            </a:r>
            <a:r>
              <a:rPr sz="3600" dirty="0"/>
              <a:t>a </a:t>
            </a:r>
            <a:r>
              <a:rPr sz="3600" spc="-5" dirty="0"/>
              <a:t>row or</a:t>
            </a:r>
            <a:r>
              <a:rPr sz="3600" spc="-15" dirty="0"/>
              <a:t> </a:t>
            </a:r>
            <a:r>
              <a:rPr sz="3600" spc="-5" dirty="0"/>
              <a:t>column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xfrm>
            <a:off x="7995891" y="7017868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819135"/>
            <a:ext cx="1971039" cy="664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» A = </a:t>
            </a:r>
            <a:r>
              <a:rPr sz="1400" spc="-10" dirty="0">
                <a:latin typeface="Arial"/>
                <a:cs typeface="Arial"/>
              </a:rPr>
              <a:t>[1 </a:t>
            </a:r>
            <a:r>
              <a:rPr sz="1400" dirty="0">
                <a:latin typeface="Arial"/>
                <a:cs typeface="Arial"/>
              </a:rPr>
              <a:t>0 </a:t>
            </a:r>
            <a:r>
              <a:rPr sz="1400" spc="-10" dirty="0">
                <a:latin typeface="Arial"/>
                <a:cs typeface="Arial"/>
              </a:rPr>
              <a:t>0; </a:t>
            </a:r>
            <a:r>
              <a:rPr sz="1400" dirty="0">
                <a:latin typeface="Arial"/>
                <a:cs typeface="Arial"/>
              </a:rPr>
              <a:t>0 1 </a:t>
            </a:r>
            <a:r>
              <a:rPr sz="1400" spc="-10" dirty="0">
                <a:latin typeface="Arial"/>
                <a:cs typeface="Arial"/>
              </a:rPr>
              <a:t>0; </a:t>
            </a:r>
            <a:r>
              <a:rPr sz="1400" dirty="0">
                <a:latin typeface="Arial"/>
                <a:cs typeface="Arial"/>
              </a:rPr>
              <a:t>0 0</a:t>
            </a:r>
            <a:r>
              <a:rPr sz="1400" spc="-9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1]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A =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60471" y="2699112"/>
          <a:ext cx="853440" cy="622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pPr marL="31750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31750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519908"/>
            <a:ext cx="1061720" cy="1941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» u = </a:t>
            </a:r>
            <a:r>
              <a:rPr sz="1400" spc="-5" dirty="0">
                <a:latin typeface="Arial"/>
                <a:cs typeface="Arial"/>
              </a:rPr>
              <a:t>[5 </a:t>
            </a:r>
            <a:r>
              <a:rPr sz="1400" dirty="0">
                <a:latin typeface="Arial"/>
                <a:cs typeface="Arial"/>
              </a:rPr>
              <a:t>6</a:t>
            </a:r>
            <a:r>
              <a:rPr sz="1400" spc="-1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7]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u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</a:tabLst>
            </a:pPr>
            <a:r>
              <a:rPr sz="1400" dirty="0">
                <a:latin typeface="Arial"/>
                <a:cs typeface="Arial"/>
              </a:rPr>
              <a:t>5	6	7</a:t>
            </a:r>
            <a:endParaRPr sz="1400">
              <a:latin typeface="Arial"/>
              <a:cs typeface="Arial"/>
            </a:endParaRPr>
          </a:p>
          <a:p>
            <a:pPr marL="12700" marR="157480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A = </a:t>
            </a:r>
            <a:r>
              <a:rPr sz="1400" spc="-5" dirty="0">
                <a:latin typeface="Arial"/>
                <a:cs typeface="Arial"/>
              </a:rPr>
              <a:t>[A;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u] 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760471" y="5676998"/>
          <a:ext cx="853440" cy="835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pPr marL="31750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marL="31750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1779521" y="637296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24600" y="637296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69680" y="637296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14759" y="637296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900" y="730250"/>
            <a:ext cx="8229600" cy="6584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430" rIns="0" bIns="0" rtlCol="0">
            <a:spAutoFit/>
          </a:bodyPr>
          <a:lstStyle/>
          <a:p>
            <a:pPr marL="1019175">
              <a:lnSpc>
                <a:spcPct val="100000"/>
              </a:lnSpc>
              <a:spcBef>
                <a:spcPts val="90"/>
              </a:spcBef>
            </a:pPr>
            <a:r>
              <a:rPr sz="4000" spc="-5" dirty="0"/>
              <a:t>Appending a row or</a:t>
            </a:r>
            <a:r>
              <a:rPr sz="4000" spc="35" dirty="0"/>
              <a:t> </a:t>
            </a:r>
            <a:r>
              <a:rPr sz="4000" spc="-5" dirty="0"/>
              <a:t>column</a:t>
            </a:r>
            <a:endParaRPr sz="4000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12"/>
          </p:nvPr>
        </p:nvSpPr>
        <p:spPr>
          <a:xfrm>
            <a:off x="7632700" y="720057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675879"/>
            <a:ext cx="1920239" cy="664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» A </a:t>
            </a:r>
            <a:r>
              <a:rPr sz="1400" spc="-5" dirty="0">
                <a:latin typeface="Arial"/>
                <a:cs typeface="Arial"/>
              </a:rPr>
              <a:t>=[1 </a:t>
            </a:r>
            <a:r>
              <a:rPr sz="1400" dirty="0">
                <a:latin typeface="Arial"/>
                <a:cs typeface="Arial"/>
              </a:rPr>
              <a:t>0 </a:t>
            </a:r>
            <a:r>
              <a:rPr sz="1400" spc="-10" dirty="0">
                <a:latin typeface="Arial"/>
                <a:cs typeface="Arial"/>
              </a:rPr>
              <a:t>0; </a:t>
            </a:r>
            <a:r>
              <a:rPr sz="1400" dirty="0">
                <a:latin typeface="Arial"/>
                <a:cs typeface="Arial"/>
              </a:rPr>
              <a:t>0 1 </a:t>
            </a:r>
            <a:r>
              <a:rPr sz="1400" spc="-10" dirty="0">
                <a:latin typeface="Arial"/>
                <a:cs typeface="Arial"/>
              </a:rPr>
              <a:t>0; </a:t>
            </a:r>
            <a:r>
              <a:rPr sz="1400" dirty="0">
                <a:latin typeface="Arial"/>
                <a:cs typeface="Arial"/>
              </a:rPr>
              <a:t>0 0</a:t>
            </a:r>
            <a:r>
              <a:rPr sz="1400" spc="-114" dirty="0">
                <a:latin typeface="Arial"/>
                <a:cs typeface="Arial"/>
              </a:rPr>
              <a:t> </a:t>
            </a:r>
            <a:r>
              <a:rPr sz="1400" spc="-15" dirty="0">
                <a:latin typeface="Arial"/>
                <a:cs typeface="Arial"/>
              </a:rPr>
              <a:t>1]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A =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60471" y="2555856"/>
          <a:ext cx="853440" cy="622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4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pPr marL="31750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31750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378185"/>
            <a:ext cx="1407160" cy="3004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» v </a:t>
            </a:r>
            <a:r>
              <a:rPr sz="1400" spc="-10" dirty="0">
                <a:latin typeface="Arial"/>
                <a:cs typeface="Arial"/>
              </a:rPr>
              <a:t>=[2; </a:t>
            </a:r>
            <a:r>
              <a:rPr sz="1400" spc="-5" dirty="0">
                <a:latin typeface="Arial"/>
                <a:cs typeface="Arial"/>
              </a:rPr>
              <a:t>3;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4]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v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ts val="1675"/>
              </a:lnSpc>
            </a:pPr>
            <a:r>
              <a:rPr sz="1400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  <a:p>
            <a:pPr marL="259079">
              <a:lnSpc>
                <a:spcPts val="1675"/>
              </a:lnSpc>
            </a:pPr>
            <a:r>
              <a:rPr sz="1400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  <a:p>
            <a:pPr marL="259079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  <a:p>
            <a:pPr marL="12700" marR="56197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A = [A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v] 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ts val="1675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1	0	0	2</a:t>
            </a:r>
            <a:endParaRPr sz="1400">
              <a:latin typeface="Arial"/>
              <a:cs typeface="Arial"/>
            </a:endParaRPr>
          </a:p>
          <a:p>
            <a:pPr marL="259079">
              <a:lnSpc>
                <a:spcPts val="1675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0	1	0	3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8271"/>
            <a:ext cx="7772400" cy="6477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3810" rIns="0" bIns="0" rtlCol="0">
            <a:spAutoFit/>
          </a:bodyPr>
          <a:lstStyle/>
          <a:p>
            <a:pPr marL="791845">
              <a:lnSpc>
                <a:spcPct val="100000"/>
              </a:lnSpc>
              <a:spcBef>
                <a:spcPts val="30"/>
              </a:spcBef>
            </a:pPr>
            <a:r>
              <a:rPr sz="4000" spc="-5" dirty="0"/>
              <a:t>Appending a row or</a:t>
            </a:r>
            <a:r>
              <a:rPr sz="4000" spc="30" dirty="0"/>
              <a:t> </a:t>
            </a:r>
            <a:r>
              <a:rPr sz="4000" spc="-5" dirty="0"/>
              <a:t>column</a:t>
            </a:r>
            <a:endParaRPr sz="4000" dirty="0"/>
          </a:p>
        </p:txBody>
      </p:sp>
      <p:sp>
        <p:nvSpPr>
          <p:cNvPr id="9" name="object 9"/>
          <p:cNvSpPr txBox="1"/>
          <p:nvPr/>
        </p:nvSpPr>
        <p:spPr>
          <a:xfrm>
            <a:off x="9150782" y="6632058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" dirty="0">
                <a:latin typeface="Arial"/>
                <a:cs typeface="Arial"/>
              </a:rPr>
              <a:t>18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384795"/>
            <a:ext cx="2261870" cy="758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A = [1 0 0; 0 1 0; 0 0</a:t>
            </a:r>
            <a:r>
              <a:rPr sz="1600" spc="4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1]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A 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97050" y="2395089"/>
          <a:ext cx="973455" cy="7131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204">
                <a:tc>
                  <a:txBody>
                    <a:bodyPr/>
                    <a:lstStyle/>
                    <a:p>
                      <a:pPr marL="31750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340063"/>
            <a:ext cx="1219200" cy="2225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u = [5 6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7]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u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  <a:tabLst>
                <a:tab pos="695325" algn="l"/>
                <a:tab pos="1093470" algn="l"/>
              </a:tabLst>
            </a:pPr>
            <a:r>
              <a:rPr sz="1600" spc="-5" dirty="0">
                <a:latin typeface="Arial"/>
                <a:cs typeface="Arial"/>
              </a:rPr>
              <a:t>5	6	7</a:t>
            </a:r>
            <a:endParaRPr sz="1600">
              <a:latin typeface="Arial"/>
              <a:cs typeface="Arial"/>
            </a:endParaRPr>
          </a:p>
          <a:p>
            <a:pPr marL="12700" marR="203835">
              <a:lnSpc>
                <a:spcPct val="200599"/>
              </a:lnSpc>
            </a:pPr>
            <a:r>
              <a:rPr sz="1600" spc="-5" dirty="0">
                <a:latin typeface="Arial"/>
                <a:cs typeface="Arial"/>
              </a:rPr>
              <a:t>» A = [A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u']  A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797050" y="5816429"/>
          <a:ext cx="1374140" cy="715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94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829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1750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6584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430" rIns="0" bIns="0" rtlCol="0">
            <a:spAutoFit/>
          </a:bodyPr>
          <a:lstStyle/>
          <a:p>
            <a:pPr marL="1019175">
              <a:lnSpc>
                <a:spcPct val="100000"/>
              </a:lnSpc>
              <a:spcBef>
                <a:spcPts val="90"/>
              </a:spcBef>
            </a:pPr>
            <a:r>
              <a:rPr sz="4000" spc="-5" dirty="0"/>
              <a:t>Appending a row or</a:t>
            </a:r>
            <a:r>
              <a:rPr sz="4000" spc="35" dirty="0"/>
              <a:t> </a:t>
            </a:r>
            <a:r>
              <a:rPr sz="4000" spc="-5" dirty="0"/>
              <a:t>column</a:t>
            </a:r>
            <a:endParaRPr sz="400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xfrm>
            <a:off x="7965606" y="720057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738363"/>
            <a:ext cx="25342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» </a:t>
            </a:r>
            <a:r>
              <a:rPr sz="1800" dirty="0">
                <a:latin typeface="Arial"/>
                <a:cs typeface="Arial"/>
              </a:rPr>
              <a:t>A = </a:t>
            </a:r>
            <a:r>
              <a:rPr sz="1800" spc="-5" dirty="0">
                <a:latin typeface="Arial"/>
                <a:cs typeface="Arial"/>
              </a:rPr>
              <a:t>[1 0 0; 0 1 0; 0 0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1]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32094" y="2871529"/>
          <a:ext cx="1082039" cy="803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81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57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81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64795">
                <a:tc>
                  <a:txBody>
                    <a:bodyPr/>
                    <a:lstStyle/>
                    <a:p>
                      <a:pPr marL="31750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4795">
                <a:tc>
                  <a:txBody>
                    <a:bodyPr/>
                    <a:lstStyle/>
                    <a:p>
                      <a:pPr marL="31750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935986"/>
            <a:ext cx="7011670" cy="2496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» u </a:t>
            </a:r>
            <a:r>
              <a:rPr sz="1800" dirty="0">
                <a:latin typeface="Arial"/>
                <a:cs typeface="Arial"/>
              </a:rPr>
              <a:t>= </a:t>
            </a:r>
            <a:r>
              <a:rPr sz="1800" spc="-5" dirty="0">
                <a:latin typeface="Arial"/>
                <a:cs typeface="Arial"/>
              </a:rPr>
              <a:t>[5 6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7]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u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330835">
              <a:lnSpc>
                <a:spcPct val="100000"/>
              </a:lnSpc>
              <a:tabLst>
                <a:tab pos="776605" algn="l"/>
                <a:tab pos="1222375" algn="l"/>
              </a:tabLst>
            </a:pPr>
            <a:r>
              <a:rPr sz="1800" spc="-5" dirty="0">
                <a:latin typeface="Arial"/>
                <a:cs typeface="Arial"/>
              </a:rPr>
              <a:t>5	6	7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» </a:t>
            </a:r>
            <a:r>
              <a:rPr sz="1800" dirty="0">
                <a:latin typeface="Arial"/>
                <a:cs typeface="Arial"/>
              </a:rPr>
              <a:t>A = </a:t>
            </a:r>
            <a:r>
              <a:rPr sz="1800" spc="-5" dirty="0">
                <a:latin typeface="Arial"/>
                <a:cs typeface="Arial"/>
              </a:rPr>
              <a:t>[A u]</a:t>
            </a:r>
            <a:endParaRPr sz="1800" dirty="0">
              <a:latin typeface="Arial"/>
              <a:cs typeface="Arial"/>
            </a:endParaRPr>
          </a:p>
          <a:p>
            <a:pPr marL="76200" marR="5080" indent="-64135">
              <a:lnSpc>
                <a:spcPct val="100000"/>
              </a:lnSpc>
              <a:tabLst>
                <a:tab pos="520700" algn="l"/>
              </a:tabLst>
            </a:pPr>
            <a:r>
              <a:rPr sz="1800" spc="-5" dirty="0">
                <a:latin typeface="Arial"/>
                <a:cs typeface="Arial"/>
              </a:rPr>
              <a:t>???	All matrices on a </a:t>
            </a:r>
            <a:r>
              <a:rPr sz="1800" dirty="0">
                <a:latin typeface="Arial"/>
                <a:cs typeface="Arial"/>
              </a:rPr>
              <a:t>row </a:t>
            </a:r>
            <a:r>
              <a:rPr sz="1800" spc="-5" dirty="0">
                <a:latin typeface="Arial"/>
                <a:cs typeface="Arial"/>
              </a:rPr>
              <a:t>in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bracketed expression must have the  same number of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rows.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1143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21615" rIns="0" bIns="0" rtlCol="0">
            <a:spAutoFit/>
          </a:bodyPr>
          <a:lstStyle/>
          <a:p>
            <a:pPr marL="1487170">
              <a:lnSpc>
                <a:spcPct val="100000"/>
              </a:lnSpc>
              <a:spcBef>
                <a:spcPts val="1745"/>
              </a:spcBef>
            </a:pPr>
            <a:r>
              <a:rPr spc="-5" dirty="0"/>
              <a:t>Matrices and</a:t>
            </a:r>
            <a:r>
              <a:rPr spc="-10" dirty="0"/>
              <a:t> </a:t>
            </a:r>
            <a:r>
              <a:rPr spc="-5" dirty="0"/>
              <a:t>Vectors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347963"/>
            <a:ext cx="99504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Matrix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2636" y="4826896"/>
            <a:ext cx="5039360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Arial"/>
                <a:cs typeface="Arial"/>
              </a:rPr>
              <a:t>MATLAB input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command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Arial"/>
                <a:cs typeface="Arial"/>
              </a:rPr>
              <a:t>&gt;&gt; A = [2 5 7 8; 5 6 8 3; 1 6 4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0]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73747" y="1966985"/>
            <a:ext cx="2279015" cy="2041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49935" algn="l"/>
                <a:tab pos="1467485" algn="l"/>
                <a:tab pos="2068195" algn="l"/>
              </a:tabLst>
            </a:pPr>
            <a:r>
              <a:rPr sz="2800" b="1" spc="-5" dirty="0">
                <a:latin typeface="Arial"/>
                <a:cs typeface="Arial"/>
              </a:rPr>
              <a:t>2	5	7	8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749935" algn="l"/>
                <a:tab pos="1467485" algn="l"/>
                <a:tab pos="2068195" algn="l"/>
              </a:tabLst>
            </a:pPr>
            <a:r>
              <a:rPr sz="2800" b="1" spc="-5" dirty="0">
                <a:latin typeface="Arial"/>
                <a:cs typeface="Arial"/>
              </a:rPr>
              <a:t>5	6	8	3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749935" algn="l"/>
                <a:tab pos="1467485" algn="l"/>
                <a:tab pos="2068195" algn="l"/>
              </a:tabLst>
            </a:pPr>
            <a:r>
              <a:rPr sz="2800" b="1" spc="-5" dirty="0">
                <a:latin typeface="Arial"/>
                <a:cs typeface="Arial"/>
              </a:rPr>
              <a:t>1	6	4	0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5372" y="1943087"/>
            <a:ext cx="198120" cy="0"/>
          </a:xfrm>
          <a:custGeom>
            <a:avLst/>
            <a:gdLst/>
            <a:ahLst/>
            <a:cxnLst/>
            <a:rect l="l" t="t" r="r" b="b"/>
            <a:pathLst>
              <a:path w="198119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95372" y="4328147"/>
            <a:ext cx="198120" cy="0"/>
          </a:xfrm>
          <a:custGeom>
            <a:avLst/>
            <a:gdLst/>
            <a:ahLst/>
            <a:cxnLst/>
            <a:rect l="l" t="t" r="r" b="b"/>
            <a:pathLst>
              <a:path w="198119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95372" y="1943087"/>
            <a:ext cx="0" cy="2385060"/>
          </a:xfrm>
          <a:custGeom>
            <a:avLst/>
            <a:gdLst/>
            <a:ahLst/>
            <a:cxnLst/>
            <a:rect l="l" t="t" r="r" b="b"/>
            <a:pathLst>
              <a:path h="2385060">
                <a:moveTo>
                  <a:pt x="0" y="0"/>
                </a:moveTo>
                <a:lnTo>
                  <a:pt x="0" y="238506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44896" y="1943087"/>
            <a:ext cx="0" cy="2385060"/>
          </a:xfrm>
          <a:custGeom>
            <a:avLst/>
            <a:gdLst/>
            <a:ahLst/>
            <a:cxnLst/>
            <a:rect l="l" t="t" r="r" b="b"/>
            <a:pathLst>
              <a:path h="2385060">
                <a:moveTo>
                  <a:pt x="0" y="0"/>
                </a:moveTo>
                <a:lnTo>
                  <a:pt x="0" y="238506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46776" y="1943087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46776" y="4328147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237150" y="6632058"/>
            <a:ext cx="1504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2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2475" y="963155"/>
            <a:ext cx="7772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080" rIns="0" bIns="0" rtlCol="0">
            <a:spAutoFit/>
          </a:bodyPr>
          <a:lstStyle/>
          <a:p>
            <a:pPr marL="791845">
              <a:lnSpc>
                <a:spcPct val="100000"/>
              </a:lnSpc>
              <a:spcBef>
                <a:spcPts val="40"/>
              </a:spcBef>
            </a:pPr>
            <a:r>
              <a:rPr sz="4000" spc="-5" dirty="0"/>
              <a:t>Appending a row or</a:t>
            </a:r>
            <a:r>
              <a:rPr sz="4000" spc="30" dirty="0"/>
              <a:t> </a:t>
            </a:r>
            <a:r>
              <a:rPr sz="4000" spc="-5" dirty="0"/>
              <a:t>column</a:t>
            </a:r>
            <a:endParaRPr sz="400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394700" y="7208241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878571"/>
            <a:ext cx="4535170" cy="4293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 B = </a:t>
            </a:r>
            <a:r>
              <a:rPr sz="2000" spc="-5" dirty="0">
                <a:latin typeface="Arial"/>
                <a:cs typeface="Arial"/>
              </a:rPr>
              <a:t>[]; </a:t>
            </a:r>
            <a:r>
              <a:rPr sz="2000" dirty="0">
                <a:latin typeface="Arial"/>
                <a:cs typeface="Arial"/>
              </a:rPr>
              <a:t>B = </a:t>
            </a:r>
            <a:r>
              <a:rPr sz="2000" spc="-10" dirty="0">
                <a:latin typeface="Arial"/>
                <a:cs typeface="Arial"/>
              </a:rPr>
              <a:t>[B; </a:t>
            </a:r>
            <a:r>
              <a:rPr sz="2000" dirty="0">
                <a:latin typeface="Arial"/>
                <a:cs typeface="Arial"/>
              </a:rPr>
              <a:t>1 2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3]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B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62585">
              <a:lnSpc>
                <a:spcPct val="100000"/>
              </a:lnSpc>
              <a:spcBef>
                <a:spcPts val="5"/>
              </a:spcBef>
              <a:tabLst>
                <a:tab pos="853440" algn="l"/>
                <a:tab pos="1343660" algn="l"/>
              </a:tabLst>
            </a:pPr>
            <a:r>
              <a:rPr sz="2000" dirty="0">
                <a:latin typeface="Arial"/>
                <a:cs typeface="Arial"/>
              </a:rPr>
              <a:t>1	2	3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 B = </a:t>
            </a:r>
            <a:r>
              <a:rPr sz="2000" spc="-5" dirty="0">
                <a:latin typeface="Arial"/>
                <a:cs typeface="Arial"/>
              </a:rPr>
              <a:t>[]; </a:t>
            </a:r>
            <a:r>
              <a:rPr sz="2000" spc="-10" dirty="0">
                <a:latin typeface="Arial"/>
                <a:cs typeface="Arial"/>
              </a:rPr>
              <a:t>for </a:t>
            </a:r>
            <a:r>
              <a:rPr sz="2000" spc="-5" dirty="0">
                <a:latin typeface="Arial"/>
                <a:cs typeface="Arial"/>
              </a:rPr>
              <a:t>k=1:3, B=[B; </a:t>
            </a:r>
            <a:r>
              <a:rPr sz="2000" dirty="0">
                <a:latin typeface="Arial"/>
                <a:cs typeface="Arial"/>
              </a:rPr>
              <a:t>k k+1 </a:t>
            </a:r>
            <a:r>
              <a:rPr sz="2000" spc="-5" dirty="0">
                <a:latin typeface="Arial"/>
                <a:cs typeface="Arial"/>
              </a:rPr>
              <a:t>k+2];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end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B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62585">
              <a:lnSpc>
                <a:spcPct val="100000"/>
              </a:lnSpc>
              <a:tabLst>
                <a:tab pos="853440" algn="l"/>
                <a:tab pos="1343660" algn="l"/>
              </a:tabLst>
            </a:pPr>
            <a:r>
              <a:rPr sz="2000" dirty="0">
                <a:latin typeface="Arial"/>
                <a:cs typeface="Arial"/>
              </a:rPr>
              <a:t>1	2	3</a:t>
            </a:r>
            <a:endParaRPr sz="2000">
              <a:latin typeface="Arial"/>
              <a:cs typeface="Arial"/>
            </a:endParaRPr>
          </a:p>
          <a:p>
            <a:pPr marL="362585">
              <a:lnSpc>
                <a:spcPct val="100000"/>
              </a:lnSpc>
              <a:tabLst>
                <a:tab pos="853440" algn="l"/>
                <a:tab pos="1343660" algn="l"/>
              </a:tabLst>
            </a:pPr>
            <a:r>
              <a:rPr sz="2000" dirty="0">
                <a:latin typeface="Arial"/>
                <a:cs typeface="Arial"/>
              </a:rPr>
              <a:t>2	3	4</a:t>
            </a:r>
            <a:endParaRPr sz="2000">
              <a:latin typeface="Arial"/>
              <a:cs typeface="Arial"/>
            </a:endParaRPr>
          </a:p>
          <a:p>
            <a:pPr marL="362585">
              <a:lnSpc>
                <a:spcPct val="100000"/>
              </a:lnSpc>
              <a:tabLst>
                <a:tab pos="853440" algn="l"/>
                <a:tab pos="1343660" algn="l"/>
              </a:tabLst>
            </a:pPr>
            <a:r>
              <a:rPr sz="2000" dirty="0">
                <a:latin typeface="Arial"/>
                <a:cs typeface="Arial"/>
              </a:rPr>
              <a:t>3	4	5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530339"/>
            <a:ext cx="7772400" cy="864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795020">
              <a:lnSpc>
                <a:spcPct val="100000"/>
              </a:lnSpc>
              <a:spcBef>
                <a:spcPts val="650"/>
              </a:spcBef>
            </a:pPr>
            <a:r>
              <a:rPr spc="-5" dirty="0"/>
              <a:t>Deleting </a:t>
            </a:r>
            <a:r>
              <a:rPr dirty="0"/>
              <a:t>a </a:t>
            </a:r>
            <a:r>
              <a:rPr spc="-5" dirty="0"/>
              <a:t>row or</a:t>
            </a:r>
            <a:r>
              <a:rPr spc="-15" dirty="0"/>
              <a:t> </a:t>
            </a:r>
            <a:r>
              <a:rPr spc="-5" dirty="0"/>
              <a:t>column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1155700" y="1797050"/>
            <a:ext cx="8067547" cy="48292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21005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420370" algn="l"/>
                <a:tab pos="421005" algn="l"/>
              </a:tabLst>
            </a:pPr>
            <a:r>
              <a:rPr spc="-5" dirty="0"/>
              <a:t>Any row(s) or column(s) of </a:t>
            </a:r>
            <a:r>
              <a:rPr dirty="0"/>
              <a:t>a </a:t>
            </a:r>
            <a:r>
              <a:rPr spc="-5" dirty="0"/>
              <a:t>matrix can be de-  leted by setting the row or column to null</a:t>
            </a:r>
            <a:r>
              <a:rPr spc="-45" dirty="0"/>
              <a:t> </a:t>
            </a:r>
            <a:r>
              <a:rPr spc="-5" dirty="0"/>
              <a:t>vector</a:t>
            </a:r>
          </a:p>
          <a:p>
            <a:pPr marL="78105" marR="762000">
              <a:lnSpc>
                <a:spcPts val="4610"/>
              </a:lnSpc>
              <a:spcBef>
                <a:spcPts val="265"/>
              </a:spcBef>
              <a:tabLst>
                <a:tab pos="2545715" algn="l"/>
              </a:tabLst>
            </a:pPr>
            <a:r>
              <a:rPr spc="-5" dirty="0"/>
              <a:t>A(2, :) </a:t>
            </a:r>
            <a:r>
              <a:rPr dirty="0"/>
              <a:t>=</a:t>
            </a:r>
            <a:r>
              <a:rPr spc="-10" dirty="0"/>
              <a:t> </a:t>
            </a:r>
            <a:r>
              <a:rPr dirty="0"/>
              <a:t>[</a:t>
            </a:r>
            <a:r>
              <a:rPr spc="-5" dirty="0"/>
              <a:t> </a:t>
            </a:r>
            <a:r>
              <a:rPr dirty="0"/>
              <a:t>]	</a:t>
            </a:r>
            <a:r>
              <a:rPr spc="-5" dirty="0"/>
              <a:t>deletes the 2nd row of matrix </a:t>
            </a:r>
            <a:r>
              <a:rPr dirty="0"/>
              <a:t>A  </a:t>
            </a:r>
            <a:r>
              <a:rPr spc="-5" dirty="0"/>
              <a:t>A(:, 3:5) </a:t>
            </a:r>
            <a:r>
              <a:rPr dirty="0"/>
              <a:t>=</a:t>
            </a:r>
            <a:r>
              <a:rPr spc="-10" dirty="0"/>
              <a:t> </a:t>
            </a:r>
            <a:r>
              <a:rPr dirty="0"/>
              <a:t>[</a:t>
            </a:r>
            <a:r>
              <a:rPr spc="-5" dirty="0"/>
              <a:t> </a:t>
            </a:r>
            <a:r>
              <a:rPr dirty="0"/>
              <a:t>]	</a:t>
            </a:r>
            <a:r>
              <a:rPr spc="-5" dirty="0"/>
              <a:t>deletes the 3rd through</a:t>
            </a:r>
            <a:r>
              <a:rPr spc="-40" dirty="0"/>
              <a:t> </a:t>
            </a:r>
            <a:r>
              <a:rPr spc="-5" dirty="0"/>
              <a:t>5th</a:t>
            </a:r>
          </a:p>
          <a:p>
            <a:pPr marL="421005">
              <a:lnSpc>
                <a:spcPts val="3554"/>
              </a:lnSpc>
            </a:pPr>
            <a:r>
              <a:rPr spc="-5" dirty="0"/>
              <a:t>columns</a:t>
            </a:r>
          </a:p>
          <a:p>
            <a:pPr marL="421005" marR="222250" indent="-342900">
              <a:lnSpc>
                <a:spcPct val="100000"/>
              </a:lnSpc>
              <a:spcBef>
                <a:spcPts val="755"/>
              </a:spcBef>
            </a:pPr>
            <a:r>
              <a:rPr spc="-5" dirty="0"/>
              <a:t>A([1 3], :) </a:t>
            </a:r>
            <a:r>
              <a:rPr dirty="0"/>
              <a:t>= [ ] </a:t>
            </a:r>
            <a:r>
              <a:rPr spc="-5" dirty="0"/>
              <a:t>deletes the 1st and the 3rd row of  </a:t>
            </a:r>
            <a:r>
              <a:rPr dirty="0"/>
              <a:t>A</a:t>
            </a:r>
          </a:p>
          <a:p>
            <a:pPr marL="421005" marR="151765" indent="-342900">
              <a:lnSpc>
                <a:spcPct val="100000"/>
              </a:lnSpc>
              <a:spcBef>
                <a:spcPts val="760"/>
              </a:spcBef>
            </a:pPr>
            <a:r>
              <a:rPr spc="-5" dirty="0"/>
              <a:t>U(5:length(u)) </a:t>
            </a:r>
            <a:r>
              <a:rPr dirty="0"/>
              <a:t>= [ ] </a:t>
            </a:r>
            <a:r>
              <a:rPr spc="-5" dirty="0"/>
              <a:t>deletes all elements of vector  </a:t>
            </a:r>
            <a:r>
              <a:rPr dirty="0"/>
              <a:t>U </a:t>
            </a:r>
            <a:r>
              <a:rPr spc="-5" dirty="0"/>
              <a:t>except </a:t>
            </a:r>
            <a:r>
              <a:rPr dirty="0"/>
              <a:t>1 </a:t>
            </a:r>
            <a:r>
              <a:rPr spc="-5" dirty="0"/>
              <a:t>through</a:t>
            </a:r>
            <a:r>
              <a:rPr spc="-45" dirty="0"/>
              <a:t> </a:t>
            </a:r>
            <a:r>
              <a:rPr dirty="0"/>
              <a:t>4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9080500" y="7140285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746747"/>
            <a:ext cx="7772400" cy="792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5720" rIns="0" bIns="0" rtlCol="0">
            <a:spAutoFit/>
          </a:bodyPr>
          <a:lstStyle/>
          <a:p>
            <a:pPr marL="2069464">
              <a:lnSpc>
                <a:spcPct val="100000"/>
              </a:lnSpc>
              <a:spcBef>
                <a:spcPts val="360"/>
              </a:spcBef>
            </a:pPr>
            <a:r>
              <a:rPr spc="-5" dirty="0"/>
              <a:t>Utility</a:t>
            </a:r>
            <a:r>
              <a:rPr spc="-20" dirty="0"/>
              <a:t> </a:t>
            </a:r>
            <a:r>
              <a:rPr spc="-5" dirty="0"/>
              <a:t>matrices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xfrm>
            <a:off x="8318500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26667" y="1706359"/>
            <a:ext cx="20828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eye(m,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n)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6667" y="2779863"/>
            <a:ext cx="2421255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zeros(m,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n)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ones(m,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n)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rand(m,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n)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70692" y="1609433"/>
            <a:ext cx="5730240" cy="35325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5830" marR="398780" indent="-912494">
              <a:lnSpc>
                <a:spcPct val="120000"/>
              </a:lnSpc>
              <a:spcBef>
                <a:spcPts val="100"/>
              </a:spcBef>
            </a:pPr>
            <a:r>
              <a:rPr sz="3200" spc="-5" dirty="0">
                <a:latin typeface="Arial"/>
                <a:cs typeface="Arial"/>
              </a:rPr>
              <a:t>returns an </a:t>
            </a:r>
            <a:r>
              <a:rPr sz="3200" dirty="0">
                <a:latin typeface="Arial"/>
                <a:cs typeface="Arial"/>
              </a:rPr>
              <a:t>m x n </a:t>
            </a:r>
            <a:r>
              <a:rPr sz="3200" spc="-5" dirty="0">
                <a:latin typeface="Arial"/>
                <a:cs typeface="Arial"/>
              </a:rPr>
              <a:t>matrix with  1’s on the main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diagonal</a:t>
            </a:r>
            <a:endParaRPr sz="3200">
              <a:latin typeface="Arial"/>
              <a:cs typeface="Arial"/>
            </a:endParaRPr>
          </a:p>
          <a:p>
            <a:pPr marL="12700" marR="5080" indent="635">
              <a:lnSpc>
                <a:spcPct val="119700"/>
              </a:lnSpc>
            </a:pPr>
            <a:r>
              <a:rPr sz="3200" spc="-5" dirty="0">
                <a:latin typeface="Arial"/>
                <a:cs typeface="Arial"/>
              </a:rPr>
              <a:t>returns an </a:t>
            </a:r>
            <a:r>
              <a:rPr sz="3200" dirty="0">
                <a:latin typeface="Arial"/>
                <a:cs typeface="Arial"/>
              </a:rPr>
              <a:t>m x n </a:t>
            </a:r>
            <a:r>
              <a:rPr sz="3200" spc="-5" dirty="0">
                <a:latin typeface="Arial"/>
                <a:cs typeface="Arial"/>
              </a:rPr>
              <a:t>matrix of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zeros  returns an </a:t>
            </a:r>
            <a:r>
              <a:rPr sz="3200" dirty="0">
                <a:latin typeface="Arial"/>
                <a:cs typeface="Arial"/>
              </a:rPr>
              <a:t>m x n </a:t>
            </a:r>
            <a:r>
              <a:rPr sz="3200" spc="-5" dirty="0">
                <a:latin typeface="Arial"/>
                <a:cs typeface="Arial"/>
              </a:rPr>
              <a:t>matrix of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ones</a:t>
            </a:r>
            <a:endParaRPr sz="3200">
              <a:latin typeface="Arial"/>
              <a:cs typeface="Arial"/>
            </a:endParaRPr>
          </a:p>
          <a:p>
            <a:pPr marL="925830" marR="1110615" indent="-913765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Arial"/>
                <a:cs typeface="Arial"/>
              </a:rPr>
              <a:t>returns an </a:t>
            </a:r>
            <a:r>
              <a:rPr sz="3200" dirty="0">
                <a:latin typeface="Arial"/>
                <a:cs typeface="Arial"/>
              </a:rPr>
              <a:t>m x n </a:t>
            </a:r>
            <a:r>
              <a:rPr sz="3200" spc="-5" dirty="0">
                <a:latin typeface="Arial"/>
                <a:cs typeface="Arial"/>
              </a:rPr>
              <a:t>matrix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of  </a:t>
            </a:r>
            <a:r>
              <a:rPr sz="3200" spc="-10" dirty="0">
                <a:latin typeface="Arial"/>
                <a:cs typeface="Arial"/>
              </a:rPr>
              <a:t>random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numbers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26667" y="5211627"/>
            <a:ext cx="8347075" cy="1489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Above commands with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single argument,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e.g.  ones(m), produce square matrices of  dimension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m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6747"/>
            <a:ext cx="7772400" cy="864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2067560">
              <a:lnSpc>
                <a:spcPct val="100000"/>
              </a:lnSpc>
              <a:spcBef>
                <a:spcPts val="650"/>
              </a:spcBef>
            </a:pPr>
            <a:r>
              <a:rPr spc="-5" dirty="0"/>
              <a:t>Utility</a:t>
            </a:r>
            <a:r>
              <a:rPr spc="-20" dirty="0"/>
              <a:t> </a:t>
            </a:r>
            <a:r>
              <a:rPr spc="-5" dirty="0"/>
              <a:t>matrices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idx="1"/>
          </p:nvPr>
        </p:nvSpPr>
        <p:spPr>
          <a:xfrm>
            <a:off x="927100" y="1706359"/>
            <a:ext cx="7995651" cy="39551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26485" marR="274320" indent="-916305">
              <a:lnSpc>
                <a:spcPct val="120000"/>
              </a:lnSpc>
              <a:spcBef>
                <a:spcPts val="100"/>
              </a:spcBef>
            </a:pPr>
            <a:r>
              <a:rPr spc="-5" dirty="0"/>
              <a:t>generates </a:t>
            </a:r>
            <a:r>
              <a:rPr dirty="0"/>
              <a:t>a </a:t>
            </a:r>
            <a:r>
              <a:rPr spc="-5" dirty="0"/>
              <a:t>diagonal matrix</a:t>
            </a:r>
            <a:r>
              <a:rPr spc="-50" dirty="0"/>
              <a:t> </a:t>
            </a:r>
            <a:r>
              <a:rPr spc="-5" dirty="0"/>
              <a:t>with  vector </a:t>
            </a:r>
            <a:r>
              <a:rPr dirty="0"/>
              <a:t>v </a:t>
            </a:r>
            <a:r>
              <a:rPr spc="-5" dirty="0"/>
              <a:t>on the</a:t>
            </a:r>
            <a:r>
              <a:rPr spc="-75" dirty="0"/>
              <a:t> </a:t>
            </a:r>
            <a:r>
              <a:rPr spc="-5" dirty="0"/>
              <a:t>diagonal</a:t>
            </a:r>
          </a:p>
          <a:p>
            <a:pPr marL="3626485" marR="316865" indent="-915035">
              <a:lnSpc>
                <a:spcPct val="119700"/>
              </a:lnSpc>
            </a:pPr>
            <a:r>
              <a:rPr spc="-5" dirty="0"/>
              <a:t>extracts the diagonal of matrix </a:t>
            </a:r>
            <a:r>
              <a:rPr dirty="0"/>
              <a:t>A  </a:t>
            </a:r>
            <a:r>
              <a:rPr spc="-5" dirty="0"/>
              <a:t>as </a:t>
            </a:r>
            <a:r>
              <a:rPr dirty="0"/>
              <a:t>a</a:t>
            </a:r>
            <a:r>
              <a:rPr spc="-25" dirty="0"/>
              <a:t> </a:t>
            </a:r>
            <a:r>
              <a:rPr spc="-5" dirty="0"/>
              <a:t>vector</a:t>
            </a:r>
          </a:p>
          <a:p>
            <a:pPr marL="3626485" marR="5080" indent="-915669">
              <a:lnSpc>
                <a:spcPct val="119700"/>
              </a:lnSpc>
              <a:spcBef>
                <a:spcPts val="10"/>
              </a:spcBef>
            </a:pPr>
            <a:r>
              <a:rPr spc="-5" dirty="0"/>
              <a:t>extracts the first upper</a:t>
            </a:r>
            <a:r>
              <a:rPr spc="-55" dirty="0"/>
              <a:t> </a:t>
            </a:r>
            <a:r>
              <a:rPr spc="-5" dirty="0"/>
              <a:t>offdiagonal  vector of matrix</a:t>
            </a:r>
            <a:r>
              <a:rPr spc="-40" dirty="0"/>
              <a:t> </a:t>
            </a:r>
            <a:r>
              <a:rPr dirty="0"/>
              <a:t>A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xfrm>
            <a:off x="7964071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46836" y="1706359"/>
            <a:ext cx="16084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d</a:t>
            </a:r>
            <a:r>
              <a:rPr sz="3200" spc="-5" dirty="0">
                <a:latin typeface="Arial"/>
                <a:cs typeface="Arial"/>
              </a:rPr>
              <a:t>iag(v)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9500" y="3362404"/>
            <a:ext cx="16764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d</a:t>
            </a:r>
            <a:r>
              <a:rPr sz="3200" spc="-5" dirty="0">
                <a:latin typeface="Arial"/>
                <a:cs typeface="Arial"/>
              </a:rPr>
              <a:t>iag(A)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3300" y="4301064"/>
            <a:ext cx="21272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diag(A,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1)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4323" y="5807072"/>
            <a:ext cx="889254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matrix can be built with many block matrices as  well.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150782" y="6615168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24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46747"/>
            <a:ext cx="7772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715" rIns="0" bIns="0" rtlCol="0">
            <a:spAutoFit/>
          </a:bodyPr>
          <a:lstStyle/>
          <a:p>
            <a:pPr marL="2233930">
              <a:lnSpc>
                <a:spcPct val="100000"/>
              </a:lnSpc>
              <a:spcBef>
                <a:spcPts val="45"/>
              </a:spcBef>
            </a:pPr>
            <a:r>
              <a:rPr sz="4000" spc="-5" dirty="0"/>
              <a:t>Utility</a:t>
            </a:r>
            <a:r>
              <a:rPr sz="4000" spc="-10" dirty="0"/>
              <a:t> </a:t>
            </a:r>
            <a:r>
              <a:rPr sz="4000" spc="-5" dirty="0"/>
              <a:t>matrices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1532636" y="1395463"/>
            <a:ext cx="3227705" cy="20345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eye(3)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ans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Times New Roman"/>
              <a:cs typeface="Times New Roman"/>
            </a:endParaRPr>
          </a:p>
          <a:p>
            <a:pPr marL="225425">
              <a:lnSpc>
                <a:spcPct val="100000"/>
              </a:lnSpc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1	0	0</a:t>
            </a:r>
            <a:endParaRPr sz="1200">
              <a:latin typeface="Arial"/>
              <a:cs typeface="Arial"/>
            </a:endParaRPr>
          </a:p>
          <a:p>
            <a:pPr marL="225425">
              <a:lnSpc>
                <a:spcPts val="1435"/>
              </a:lnSpc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0	1	0</a:t>
            </a:r>
            <a:endParaRPr sz="1200">
              <a:latin typeface="Arial"/>
              <a:cs typeface="Arial"/>
            </a:endParaRPr>
          </a:p>
          <a:p>
            <a:pPr marL="225425">
              <a:lnSpc>
                <a:spcPts val="1435"/>
              </a:lnSpc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0	0	1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200000"/>
              </a:lnSpc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dirty="0">
                <a:latin typeface="Arial"/>
                <a:cs typeface="Arial"/>
              </a:rPr>
              <a:t>B = </a:t>
            </a:r>
            <a:r>
              <a:rPr sz="1200" spc="-5" dirty="0">
                <a:latin typeface="Arial"/>
                <a:cs typeface="Arial"/>
              </a:rPr>
              <a:t>[ones(3) zeros(3, 2); zeros(2, 3) </a:t>
            </a:r>
            <a:r>
              <a:rPr sz="1200" spc="-10" dirty="0">
                <a:latin typeface="Arial"/>
                <a:cs typeface="Arial"/>
              </a:rPr>
              <a:t>4*eye(2)]  </a:t>
            </a:r>
            <a:r>
              <a:rPr sz="1200" dirty="0">
                <a:latin typeface="Arial"/>
                <a:cs typeface="Arial"/>
              </a:rPr>
              <a:t>B =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726945" y="3612587"/>
          <a:ext cx="1342388" cy="897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84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235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31750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ts val="128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8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28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1532636" y="4681207"/>
            <a:ext cx="1518285" cy="166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diag(B)'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ans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marL="225425">
              <a:lnSpc>
                <a:spcPct val="100000"/>
              </a:lnSpc>
              <a:tabLst>
                <a:tab pos="524510" algn="l"/>
                <a:tab pos="822960" algn="l"/>
                <a:tab pos="1121410" algn="l"/>
                <a:tab pos="1420495" algn="l"/>
              </a:tabLst>
            </a:pPr>
            <a:r>
              <a:rPr sz="1200" spc="-5" dirty="0">
                <a:latin typeface="Arial"/>
                <a:cs typeface="Arial"/>
              </a:rPr>
              <a:t>1	1	1	4	4</a:t>
            </a:r>
            <a:endParaRPr sz="1200">
              <a:latin typeface="Arial"/>
              <a:cs typeface="Arial"/>
            </a:endParaRPr>
          </a:p>
          <a:p>
            <a:pPr marL="12700" marR="681990">
              <a:lnSpc>
                <a:spcPct val="199200"/>
              </a:lnSpc>
              <a:spcBef>
                <a:spcPts val="10"/>
              </a:spcBef>
            </a:pPr>
            <a:r>
              <a:rPr sz="1200" spc="-5" dirty="0">
                <a:latin typeface="Arial"/>
                <a:cs typeface="Arial"/>
              </a:rPr>
              <a:t>» diag(B,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1)'  ans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20898" y="6071682"/>
            <a:ext cx="1448435" cy="347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4025">
              <a:lnSpc>
                <a:spcPts val="1150"/>
              </a:lnSpc>
              <a:spcBef>
                <a:spcPts val="100"/>
              </a:spcBef>
              <a:tabLst>
                <a:tab pos="753110" algn="l"/>
                <a:tab pos="1051560" algn="l"/>
                <a:tab pos="1350010" algn="l"/>
              </a:tabLst>
            </a:pPr>
            <a:r>
              <a:rPr sz="1200" spc="-5" dirty="0">
                <a:latin typeface="Arial"/>
                <a:cs typeface="Arial"/>
              </a:rPr>
              <a:t>1	1	0	0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ts val="1390"/>
              </a:lnSpc>
            </a:pPr>
            <a:endParaRPr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6355" rIns="0" bIns="0" rtlCol="0">
            <a:spAutoFit/>
          </a:bodyPr>
          <a:lstStyle/>
          <a:p>
            <a:pPr marL="2462530">
              <a:lnSpc>
                <a:spcPct val="100000"/>
              </a:lnSpc>
              <a:spcBef>
                <a:spcPts val="365"/>
              </a:spcBef>
            </a:pPr>
            <a:r>
              <a:rPr sz="4000" spc="-5" dirty="0"/>
              <a:t>Utility</a:t>
            </a:r>
            <a:r>
              <a:rPr sz="4000" spc="-10" dirty="0"/>
              <a:t> </a:t>
            </a:r>
            <a:r>
              <a:rPr sz="4000" spc="-5" dirty="0"/>
              <a:t>Matrices</a:t>
            </a:r>
            <a:endParaRPr sz="4000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xfrm>
            <a:off x="8318500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733791"/>
            <a:ext cx="4584700" cy="1854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 d = </a:t>
            </a:r>
            <a:r>
              <a:rPr sz="2000" spc="-10" dirty="0">
                <a:latin typeface="Arial"/>
                <a:cs typeface="Arial"/>
              </a:rPr>
              <a:t>[2 </a:t>
            </a:r>
            <a:r>
              <a:rPr sz="2000" dirty="0">
                <a:latin typeface="Arial"/>
                <a:cs typeface="Arial"/>
              </a:rPr>
              <a:t>4 6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8];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 </a:t>
            </a:r>
            <a:r>
              <a:rPr sz="2000" spc="-5" dirty="0">
                <a:latin typeface="Arial"/>
                <a:cs typeface="Arial"/>
              </a:rPr>
              <a:t>d1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5" dirty="0">
                <a:latin typeface="Arial"/>
                <a:cs typeface="Arial"/>
              </a:rPr>
              <a:t>[-3 -3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-3];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 </a:t>
            </a:r>
            <a:r>
              <a:rPr sz="2000" spc="-5" dirty="0">
                <a:latin typeface="Arial"/>
                <a:cs typeface="Arial"/>
              </a:rPr>
              <a:t>d2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5" dirty="0">
                <a:latin typeface="Arial"/>
                <a:cs typeface="Arial"/>
              </a:rPr>
              <a:t>[-1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-1];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 D = </a:t>
            </a:r>
            <a:r>
              <a:rPr sz="2000" spc="-5" dirty="0">
                <a:latin typeface="Arial"/>
                <a:cs typeface="Arial"/>
              </a:rPr>
              <a:t>diag(d) </a:t>
            </a:r>
            <a:r>
              <a:rPr sz="2000" dirty="0">
                <a:latin typeface="Arial"/>
                <a:cs typeface="Arial"/>
              </a:rPr>
              <a:t>+ diag(d1, 1) + diag(d2,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-2)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94002" y="3904191"/>
          <a:ext cx="1772919" cy="1196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6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02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978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62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94005">
                <a:tc>
                  <a:txBody>
                    <a:bodyPr/>
                    <a:lstStyle/>
                    <a:p>
                      <a:pPr marR="137160" algn="r">
                        <a:lnSpc>
                          <a:spcPts val="221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1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-3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32080" algn="r">
                        <a:lnSpc>
                          <a:spcPts val="221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ts val="221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137160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8419" algn="ct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3208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-3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123825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-1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30810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286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-3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R="137160" algn="r">
                        <a:lnSpc>
                          <a:spcPts val="222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20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-1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32080" algn="r">
                        <a:lnSpc>
                          <a:spcPts val="222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ts val="222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8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803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2069" rIns="0" bIns="0" rtlCol="0">
            <a:spAutoFit/>
          </a:bodyPr>
          <a:lstStyle/>
          <a:p>
            <a:pPr marL="2031364">
              <a:lnSpc>
                <a:spcPct val="100000"/>
              </a:lnSpc>
              <a:spcBef>
                <a:spcPts val="409"/>
              </a:spcBef>
            </a:pPr>
            <a:r>
              <a:rPr spc="-5" dirty="0"/>
              <a:t>Creating Vectors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xfrm>
            <a:off x="8349564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243075" y="1396055"/>
            <a:ext cx="7885430" cy="177673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v 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InitialValue:Increment:FinalValue</a:t>
            </a:r>
            <a:endParaRPr sz="3200">
              <a:latin typeface="Arial"/>
              <a:cs typeface="Arial"/>
            </a:endParaRPr>
          </a:p>
          <a:p>
            <a:pPr marL="2830195" marR="5080" indent="-1903730">
              <a:lnSpc>
                <a:spcPct val="119700"/>
              </a:lnSpc>
            </a:pPr>
            <a:r>
              <a:rPr sz="3200" spc="-5" dirty="0">
                <a:latin typeface="Arial"/>
                <a:cs typeface="Arial"/>
              </a:rPr>
              <a:t>(If no increment is specified, increment  is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1)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3075" y="3148689"/>
            <a:ext cx="2292350" cy="119316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Arial"/>
                <a:cs typeface="Arial"/>
              </a:rPr>
              <a:t>a =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0:10:100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u =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2:10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85229" y="3148689"/>
            <a:ext cx="5426075" cy="119316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produces </a:t>
            </a: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[0 10 20 ...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100],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produces </a:t>
            </a: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[2 </a:t>
            </a:r>
            <a:r>
              <a:rPr sz="3200" dirty="0">
                <a:latin typeface="Arial"/>
                <a:cs typeface="Arial"/>
              </a:rPr>
              <a:t>3 4 </a:t>
            </a:r>
            <a:r>
              <a:rPr sz="3200" spc="-5" dirty="0">
                <a:latin typeface="Arial"/>
                <a:cs typeface="Arial"/>
              </a:rPr>
              <a:t>...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10]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3075" y="4314602"/>
            <a:ext cx="7969250" cy="219583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No </a:t>
            </a:r>
            <a:r>
              <a:rPr sz="3200" spc="-5" dirty="0">
                <a:latin typeface="Arial"/>
                <a:cs typeface="Arial"/>
              </a:rPr>
              <a:t>square brackets are required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above.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ts val="3829"/>
              </a:lnSpc>
              <a:spcBef>
                <a:spcPts val="9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However, to force concatenation you need  them</a:t>
            </a:r>
            <a:endParaRPr sz="32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60"/>
              </a:spcBef>
            </a:pPr>
            <a:r>
              <a:rPr sz="2800" spc="-5" dirty="0">
                <a:latin typeface="Arial"/>
                <a:cs typeface="Arial"/>
              </a:rPr>
              <a:t>– u = [1:10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33:-2:19]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803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2069" rIns="0" bIns="0" rtlCol="0">
            <a:spAutoFit/>
          </a:bodyPr>
          <a:lstStyle/>
          <a:p>
            <a:pPr marL="2031364">
              <a:lnSpc>
                <a:spcPct val="100000"/>
              </a:lnSpc>
              <a:spcBef>
                <a:spcPts val="409"/>
              </a:spcBef>
            </a:pPr>
            <a:r>
              <a:rPr spc="-5" dirty="0"/>
              <a:t>Creating Vectors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xfrm>
            <a:off x="8470900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16227" y="1733791"/>
            <a:ext cx="8251190" cy="423735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355600" marR="107950" indent="-342900">
              <a:lnSpc>
                <a:spcPts val="1920"/>
              </a:lnSpc>
              <a:spcBef>
                <a:spcPts val="56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linspace(a, b, n) generates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linearly </a:t>
            </a:r>
            <a:r>
              <a:rPr sz="2000" spc="-10" dirty="0">
                <a:latin typeface="Arial"/>
                <a:cs typeface="Arial"/>
              </a:rPr>
              <a:t>spaced </a:t>
            </a:r>
            <a:r>
              <a:rPr sz="2000" spc="-5" dirty="0">
                <a:latin typeface="Arial"/>
                <a:cs typeface="Arial"/>
              </a:rPr>
              <a:t>vector </a:t>
            </a:r>
            <a:r>
              <a:rPr sz="2000" spc="-1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length </a:t>
            </a:r>
            <a:r>
              <a:rPr sz="2000" dirty="0">
                <a:latin typeface="Arial"/>
                <a:cs typeface="Arial"/>
              </a:rPr>
              <a:t>n </a:t>
            </a:r>
            <a:r>
              <a:rPr sz="2000" spc="-10" dirty="0">
                <a:latin typeface="Arial"/>
                <a:cs typeface="Arial"/>
              </a:rPr>
              <a:t>from </a:t>
            </a:r>
            <a:r>
              <a:rPr sz="2000" dirty="0">
                <a:latin typeface="Arial"/>
                <a:cs typeface="Arial"/>
              </a:rPr>
              <a:t>a  </a:t>
            </a:r>
            <a:r>
              <a:rPr sz="2000" spc="-5" dirty="0">
                <a:latin typeface="Arial"/>
                <a:cs typeface="Arial"/>
              </a:rPr>
              <a:t>to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b.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lnSpc>
                <a:spcPts val="1930"/>
              </a:lnSpc>
              <a:spcBef>
                <a:spcPts val="47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logspace(a, b, </a:t>
            </a:r>
            <a:r>
              <a:rPr sz="2000" spc="-5" dirty="0">
                <a:latin typeface="Arial"/>
                <a:cs typeface="Arial"/>
              </a:rPr>
              <a:t>n) </a:t>
            </a:r>
            <a:r>
              <a:rPr sz="2000" spc="-10" dirty="0">
                <a:latin typeface="Arial"/>
                <a:cs typeface="Arial"/>
              </a:rPr>
              <a:t>generates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logarithmically spaced vector </a:t>
            </a:r>
            <a:r>
              <a:rPr sz="2000" spc="-1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length </a:t>
            </a:r>
            <a:r>
              <a:rPr sz="2000" dirty="0">
                <a:latin typeface="Arial"/>
                <a:cs typeface="Arial"/>
              </a:rPr>
              <a:t>n  </a:t>
            </a:r>
            <a:r>
              <a:rPr sz="2000" spc="-5" dirty="0">
                <a:latin typeface="Arial"/>
                <a:cs typeface="Arial"/>
              </a:rPr>
              <a:t>from 10</a:t>
            </a:r>
            <a:r>
              <a:rPr sz="1950" spc="-7" baseline="25641" dirty="0">
                <a:latin typeface="Arial"/>
                <a:cs typeface="Arial"/>
              </a:rPr>
              <a:t>a </a:t>
            </a:r>
            <a:r>
              <a:rPr sz="2000" spc="-10" dirty="0">
                <a:latin typeface="Arial"/>
                <a:cs typeface="Arial"/>
              </a:rPr>
              <a:t>to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10</a:t>
            </a:r>
            <a:r>
              <a:rPr sz="1950" spc="-7" baseline="25641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u = </a:t>
            </a:r>
            <a:r>
              <a:rPr sz="2000" spc="-5" dirty="0">
                <a:latin typeface="Arial"/>
                <a:cs typeface="Arial"/>
              </a:rPr>
              <a:t>zeros(1, 1000) </a:t>
            </a:r>
            <a:r>
              <a:rPr sz="2000" dirty="0">
                <a:latin typeface="Arial"/>
                <a:cs typeface="Arial"/>
              </a:rPr>
              <a:t>initializes a 1000 </a:t>
            </a:r>
            <a:r>
              <a:rPr sz="2000" spc="-5" dirty="0">
                <a:latin typeface="Arial"/>
                <a:cs typeface="Arial"/>
              </a:rPr>
              <a:t>element long row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vector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  <a:tab pos="2192655" algn="l"/>
              </a:tabLst>
            </a:pPr>
            <a:r>
              <a:rPr sz="2000" dirty="0">
                <a:latin typeface="Arial"/>
                <a:cs typeface="Arial"/>
              </a:rPr>
              <a:t>v = </a:t>
            </a:r>
            <a:r>
              <a:rPr sz="2000" spc="-5" dirty="0">
                <a:latin typeface="Arial"/>
                <a:cs typeface="Arial"/>
              </a:rPr>
              <a:t>ones(10,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1)	</a:t>
            </a:r>
            <a:r>
              <a:rPr sz="2000" spc="-10" dirty="0">
                <a:latin typeface="Arial"/>
                <a:cs typeface="Arial"/>
              </a:rPr>
              <a:t>creates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10 element long column </a:t>
            </a:r>
            <a:r>
              <a:rPr sz="2000" spc="-10" dirty="0">
                <a:latin typeface="Arial"/>
                <a:cs typeface="Arial"/>
              </a:rPr>
              <a:t>vector of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1’s.</a:t>
            </a:r>
            <a:endParaRPr sz="2000">
              <a:latin typeface="Arial"/>
              <a:cs typeface="Arial"/>
            </a:endParaRPr>
          </a:p>
          <a:p>
            <a:pPr marL="12700" marR="6155690">
              <a:lnSpc>
                <a:spcPct val="200599"/>
              </a:lnSpc>
              <a:spcBef>
                <a:spcPts val="459"/>
              </a:spcBef>
            </a:pPr>
            <a:r>
              <a:rPr sz="1600" spc="-5" dirty="0">
                <a:latin typeface="Arial"/>
                <a:cs typeface="Arial"/>
              </a:rPr>
              <a:t>» u = linspace(0, 20, </a:t>
            </a:r>
            <a:r>
              <a:rPr sz="1600" dirty="0">
                <a:latin typeface="Arial"/>
                <a:cs typeface="Arial"/>
              </a:rPr>
              <a:t>5)  </a:t>
            </a:r>
            <a:r>
              <a:rPr sz="1600" spc="-5" dirty="0">
                <a:latin typeface="Arial"/>
                <a:cs typeface="Arial"/>
              </a:rPr>
              <a:t>u =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  <a:tabLst>
                <a:tab pos="695325" algn="l"/>
                <a:tab pos="1036955" algn="l"/>
                <a:tab pos="1492250" algn="l"/>
                <a:tab pos="1945005" algn="l"/>
              </a:tabLst>
            </a:pPr>
            <a:r>
              <a:rPr sz="1600" spc="-5" dirty="0">
                <a:latin typeface="Arial"/>
                <a:cs typeface="Arial"/>
              </a:rPr>
              <a:t>0	5	10	15	20</a:t>
            </a:r>
            <a:endParaRPr sz="1600">
              <a:latin typeface="Arial"/>
              <a:cs typeface="Arial"/>
            </a:endParaRPr>
          </a:p>
          <a:p>
            <a:pPr marL="12700" marR="6212205">
              <a:lnSpc>
                <a:spcPts val="3850"/>
              </a:lnSpc>
              <a:spcBef>
                <a:spcPts val="440"/>
              </a:spcBef>
            </a:pPr>
            <a:r>
              <a:rPr sz="1600" spc="-5" dirty="0">
                <a:latin typeface="Arial"/>
                <a:cs typeface="Arial"/>
              </a:rPr>
              <a:t>» v = logspace(0, 3, </a:t>
            </a:r>
            <a:r>
              <a:rPr sz="1600" dirty="0">
                <a:latin typeface="Arial"/>
                <a:cs typeface="Arial"/>
              </a:rPr>
              <a:t>4)  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42586" y="6191460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27239" y="6191460"/>
            <a:ext cx="2514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10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66700" y="6191460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100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62490" y="6191460"/>
            <a:ext cx="4781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1</a:t>
            </a:r>
            <a:r>
              <a:rPr sz="1600" spc="5" dirty="0">
                <a:latin typeface="Arial"/>
                <a:cs typeface="Arial"/>
              </a:rPr>
              <a:t>0</a:t>
            </a:r>
            <a:r>
              <a:rPr sz="1600" spc="-5" dirty="0">
                <a:latin typeface="Arial"/>
                <a:cs typeface="Arial"/>
              </a:rPr>
              <a:t>00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902000"/>
            <a:ext cx="7772400" cy="637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650"/>
              </a:spcBef>
            </a:pPr>
            <a:r>
              <a:rPr sz="3600" spc="-5" dirty="0"/>
              <a:t>Matrix and Array</a:t>
            </a:r>
            <a:r>
              <a:rPr sz="3600" spc="-15" dirty="0"/>
              <a:t> </a:t>
            </a:r>
            <a:r>
              <a:rPr sz="3600" spc="-5" dirty="0"/>
              <a:t>Operations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1231900" y="1706359"/>
            <a:ext cx="7925696" cy="4992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27120" marR="1207770" indent="-916305">
              <a:lnSpc>
                <a:spcPct val="120000"/>
              </a:lnSpc>
              <a:spcBef>
                <a:spcPts val="100"/>
              </a:spcBef>
            </a:pPr>
            <a:r>
              <a:rPr sz="2400" spc="-5" dirty="0"/>
              <a:t>is valid if </a:t>
            </a:r>
            <a:r>
              <a:rPr sz="2400" dirty="0"/>
              <a:t>A </a:t>
            </a:r>
            <a:r>
              <a:rPr sz="2400" spc="-5" dirty="0"/>
              <a:t>and </a:t>
            </a:r>
            <a:r>
              <a:rPr sz="2400" dirty="0"/>
              <a:t>B </a:t>
            </a:r>
            <a:r>
              <a:rPr sz="2400" spc="-5" dirty="0"/>
              <a:t>are of the  </a:t>
            </a:r>
            <a:r>
              <a:rPr sz="2400" dirty="0"/>
              <a:t>same</a:t>
            </a:r>
            <a:r>
              <a:rPr sz="2400" spc="-20" dirty="0"/>
              <a:t> </a:t>
            </a:r>
            <a:r>
              <a:rPr sz="2400" dirty="0"/>
              <a:t>size</a:t>
            </a:r>
          </a:p>
          <a:p>
            <a:pPr marL="3627120" marR="351155" indent="-915669">
              <a:lnSpc>
                <a:spcPct val="119700"/>
              </a:lnSpc>
            </a:pPr>
            <a:r>
              <a:rPr sz="2400" spc="-5" dirty="0"/>
              <a:t>is valid if A’s number of columns  equals B’s number of</a:t>
            </a:r>
            <a:r>
              <a:rPr sz="2400" spc="-60" dirty="0"/>
              <a:t> </a:t>
            </a:r>
            <a:r>
              <a:rPr sz="2400" spc="-5" dirty="0"/>
              <a:t>rows</a:t>
            </a:r>
          </a:p>
          <a:p>
            <a:pPr marL="3627120" marR="5080" indent="-915035">
              <a:lnSpc>
                <a:spcPct val="119700"/>
              </a:lnSpc>
              <a:spcBef>
                <a:spcPts val="10"/>
              </a:spcBef>
            </a:pPr>
            <a:r>
              <a:rPr sz="2400" spc="-5" dirty="0"/>
              <a:t>is valid, and equals A.B</a:t>
            </a:r>
            <a:r>
              <a:rPr sz="2800" spc="-7" baseline="26455" dirty="0"/>
              <a:t>-1 </a:t>
            </a:r>
            <a:r>
              <a:rPr sz="2800" spc="-10" dirty="0"/>
              <a:t>for same  </a:t>
            </a:r>
            <a:r>
              <a:rPr sz="2800" spc="-5" dirty="0"/>
              <a:t>size </a:t>
            </a:r>
            <a:r>
              <a:rPr sz="2800" spc="-10" dirty="0"/>
              <a:t>square </a:t>
            </a:r>
            <a:r>
              <a:rPr sz="2800" spc="-5" dirty="0"/>
              <a:t>matrices </a:t>
            </a:r>
            <a:r>
              <a:rPr sz="2800" dirty="0"/>
              <a:t>A &amp;</a:t>
            </a:r>
            <a:r>
              <a:rPr sz="2800" spc="-50" dirty="0"/>
              <a:t> </a:t>
            </a:r>
            <a:r>
              <a:rPr sz="2800" dirty="0"/>
              <a:t>B</a:t>
            </a:r>
          </a:p>
          <a:p>
            <a:pPr marL="3627120" marR="441959" indent="-915035">
              <a:lnSpc>
                <a:spcPts val="4610"/>
              </a:lnSpc>
              <a:spcBef>
                <a:spcPts val="265"/>
              </a:spcBef>
            </a:pPr>
            <a:r>
              <a:rPr sz="2400" spc="-5" dirty="0"/>
              <a:t>makes sense only if </a:t>
            </a:r>
            <a:r>
              <a:rPr sz="2400" dirty="0"/>
              <a:t>A </a:t>
            </a:r>
            <a:r>
              <a:rPr sz="2400" spc="-5" dirty="0"/>
              <a:t>is</a:t>
            </a:r>
            <a:r>
              <a:rPr sz="2400" spc="-75" dirty="0"/>
              <a:t> </a:t>
            </a:r>
            <a:r>
              <a:rPr sz="2400" spc="-5" dirty="0"/>
              <a:t>square  and equals</a:t>
            </a:r>
            <a:r>
              <a:rPr sz="2400" spc="-15" dirty="0"/>
              <a:t> </a:t>
            </a:r>
            <a:r>
              <a:rPr sz="2400" spc="-5" dirty="0"/>
              <a:t>A*A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xfrm>
            <a:off x="8851900" y="7150334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46836" y="1706359"/>
            <a:ext cx="241236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A+B or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A-B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6836" y="2875283"/>
            <a:ext cx="10687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A*B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6836" y="4044208"/>
            <a:ext cx="102361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A/B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6832" y="5211594"/>
            <a:ext cx="10560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A^2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912073"/>
            <a:ext cx="7772400" cy="698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650"/>
              </a:spcBef>
            </a:pPr>
            <a:r>
              <a:rPr sz="4000" spc="-5" dirty="0"/>
              <a:t>Matrix and Array</a:t>
            </a:r>
            <a:r>
              <a:rPr sz="4000" spc="-15" dirty="0"/>
              <a:t> </a:t>
            </a:r>
            <a:r>
              <a:rPr sz="4000" spc="-5" dirty="0"/>
              <a:t>Operations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928100" y="7107828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71447" y="1706359"/>
            <a:ext cx="8263255" cy="41198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999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In all the previous comands if </a:t>
            </a:r>
            <a:r>
              <a:rPr sz="3200" dirty="0">
                <a:latin typeface="Arial"/>
                <a:cs typeface="Arial"/>
              </a:rPr>
              <a:t>B </a:t>
            </a:r>
            <a:r>
              <a:rPr sz="3200" spc="-5" dirty="0">
                <a:latin typeface="Arial"/>
                <a:cs typeface="Arial"/>
              </a:rPr>
              <a:t>is replaced  by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scalar, say w, the arithmetic operations  are still carried out. A+w adds </a:t>
            </a:r>
            <a:r>
              <a:rPr sz="3200" dirty="0">
                <a:latin typeface="Arial"/>
                <a:cs typeface="Arial"/>
              </a:rPr>
              <a:t>w </a:t>
            </a:r>
            <a:r>
              <a:rPr sz="3200" spc="-5" dirty="0">
                <a:latin typeface="Arial"/>
                <a:cs typeface="Arial"/>
              </a:rPr>
              <a:t>to each  element of A, w*A (or A*w) multiplies each  element of by </a:t>
            </a:r>
            <a:r>
              <a:rPr sz="3200" dirty="0">
                <a:latin typeface="Arial"/>
                <a:cs typeface="Arial"/>
              </a:rPr>
              <a:t>w </a:t>
            </a:r>
            <a:r>
              <a:rPr sz="3200" spc="-5" dirty="0">
                <a:latin typeface="Arial"/>
                <a:cs typeface="Arial"/>
              </a:rPr>
              <a:t>and so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on.</a:t>
            </a:r>
            <a:endParaRPr sz="3200">
              <a:latin typeface="Arial"/>
              <a:cs typeface="Arial"/>
            </a:endParaRPr>
          </a:p>
          <a:p>
            <a:pPr marL="355600" marR="52324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The right division: This division is used to  solve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matrix equation. In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particular,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755"/>
              </a:spcBef>
              <a:tabLst>
                <a:tab pos="1924050" algn="l"/>
              </a:tabLst>
            </a:pPr>
            <a:r>
              <a:rPr sz="3200" dirty="0">
                <a:latin typeface="Arial"/>
                <a:cs typeface="Arial"/>
              </a:rPr>
              <a:t>X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A\b	solves the matrix equation </a:t>
            </a:r>
            <a:r>
              <a:rPr sz="3200" dirty="0">
                <a:latin typeface="Arial"/>
                <a:cs typeface="Arial"/>
              </a:rPr>
              <a:t>A x =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21615" rIns="0" bIns="0" rtlCol="0">
            <a:spAutoFit/>
          </a:bodyPr>
          <a:lstStyle/>
          <a:p>
            <a:pPr marL="1487170">
              <a:lnSpc>
                <a:spcPct val="100000"/>
              </a:lnSpc>
              <a:spcBef>
                <a:spcPts val="1745"/>
              </a:spcBef>
            </a:pPr>
            <a:r>
              <a:rPr spc="-5" dirty="0"/>
              <a:t>Matrices and</a:t>
            </a:r>
            <a:r>
              <a:rPr spc="-10" dirty="0"/>
              <a:t> </a:t>
            </a:r>
            <a:r>
              <a:rPr spc="-5" dirty="0"/>
              <a:t>Vectors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66963"/>
            <a:ext cx="13373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Arial"/>
                <a:cs typeface="Arial"/>
              </a:rPr>
              <a:t>M</a:t>
            </a:r>
            <a:r>
              <a:rPr sz="2800" spc="-5" dirty="0">
                <a:latin typeface="Arial"/>
                <a:cs typeface="Arial"/>
              </a:rPr>
              <a:t>atrix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36" y="4445896"/>
            <a:ext cx="5554980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MATLAB input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command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1882139" algn="l"/>
                <a:tab pos="4759960" algn="l"/>
              </a:tabLst>
            </a:pPr>
            <a:r>
              <a:rPr sz="2800" spc="-5" dirty="0">
                <a:latin typeface="Arial"/>
                <a:cs typeface="Arial"/>
              </a:rPr>
              <a:t>&gt;&gt;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B=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[2*x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log(x)+sin(y);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5*x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3+2i]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7845" y="2209266"/>
            <a:ext cx="3447415" cy="16967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345565" algn="l"/>
              </a:tabLst>
            </a:pPr>
            <a:r>
              <a:rPr sz="3200" b="1" spc="-5" dirty="0">
                <a:latin typeface="Arial"/>
                <a:cs typeface="Arial"/>
              </a:rPr>
              <a:t>2x	ln </a:t>
            </a:r>
            <a:r>
              <a:rPr sz="3200" b="1" dirty="0">
                <a:latin typeface="Arial"/>
                <a:cs typeface="Arial"/>
              </a:rPr>
              <a:t>x + </a:t>
            </a:r>
            <a:r>
              <a:rPr sz="3200" b="1" spc="-5" dirty="0">
                <a:latin typeface="Arial"/>
                <a:cs typeface="Arial"/>
              </a:rPr>
              <a:t>sin</a:t>
            </a:r>
            <a:r>
              <a:rPr sz="3200" b="1" spc="-9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y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345565" algn="l"/>
              </a:tabLst>
            </a:pPr>
            <a:r>
              <a:rPr sz="3200" b="1" spc="-5" dirty="0">
                <a:latin typeface="Arial"/>
                <a:cs typeface="Arial"/>
              </a:rPr>
              <a:t>5x	</a:t>
            </a:r>
            <a:r>
              <a:rPr sz="3200" b="1" dirty="0">
                <a:latin typeface="Arial"/>
                <a:cs typeface="Arial"/>
              </a:rPr>
              <a:t>3 +</a:t>
            </a:r>
            <a:r>
              <a:rPr sz="3200" b="1" spc="-3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2i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37332" y="2186927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>
                <a:moveTo>
                  <a:pt x="0" y="0"/>
                </a:moveTo>
                <a:lnTo>
                  <a:pt x="621792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37332" y="4347959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>
                <a:moveTo>
                  <a:pt x="0" y="0"/>
                </a:moveTo>
                <a:lnTo>
                  <a:pt x="621792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37332" y="2186927"/>
            <a:ext cx="0" cy="2161540"/>
          </a:xfrm>
          <a:custGeom>
            <a:avLst/>
            <a:gdLst/>
            <a:ahLst/>
            <a:cxnLst/>
            <a:rect l="l" t="t" r="r" b="b"/>
            <a:pathLst>
              <a:path h="2161540">
                <a:moveTo>
                  <a:pt x="0" y="0"/>
                </a:moveTo>
                <a:lnTo>
                  <a:pt x="0" y="2161032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04047" y="2186927"/>
            <a:ext cx="0" cy="2161540"/>
          </a:xfrm>
          <a:custGeom>
            <a:avLst/>
            <a:gdLst/>
            <a:ahLst/>
            <a:cxnLst/>
            <a:rect l="l" t="t" r="r" b="b"/>
            <a:pathLst>
              <a:path h="2161540">
                <a:moveTo>
                  <a:pt x="0" y="0"/>
                </a:moveTo>
                <a:lnTo>
                  <a:pt x="0" y="2161031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301483" y="2186927"/>
            <a:ext cx="702945" cy="0"/>
          </a:xfrm>
          <a:custGeom>
            <a:avLst/>
            <a:gdLst/>
            <a:ahLst/>
            <a:cxnLst/>
            <a:rect l="l" t="t" r="r" b="b"/>
            <a:pathLst>
              <a:path w="702945">
                <a:moveTo>
                  <a:pt x="0" y="0"/>
                </a:moveTo>
                <a:lnTo>
                  <a:pt x="702563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01483" y="4347959"/>
            <a:ext cx="702945" cy="0"/>
          </a:xfrm>
          <a:custGeom>
            <a:avLst/>
            <a:gdLst/>
            <a:ahLst/>
            <a:cxnLst/>
            <a:rect l="l" t="t" r="r" b="b"/>
            <a:pathLst>
              <a:path w="702945">
                <a:moveTo>
                  <a:pt x="0" y="0"/>
                </a:moveTo>
                <a:lnTo>
                  <a:pt x="702563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237150" y="6632058"/>
            <a:ext cx="1504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3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2086"/>
            <a:ext cx="7772400" cy="6623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6355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365"/>
              </a:spcBef>
            </a:pPr>
            <a:r>
              <a:rPr sz="4000" spc="-5" dirty="0"/>
              <a:t>Matrix and Array</a:t>
            </a:r>
            <a:r>
              <a:rPr sz="4000" spc="-15" dirty="0"/>
              <a:t> </a:t>
            </a:r>
            <a:r>
              <a:rPr sz="4000" spc="-5" dirty="0"/>
              <a:t>Operations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xfrm>
            <a:off x="9226296" y="7140021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98296" y="1450327"/>
            <a:ext cx="8304530" cy="226695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marR="5080" indent="-342900">
              <a:lnSpc>
                <a:spcPct val="89800"/>
              </a:lnSpc>
              <a:spcBef>
                <a:spcPts val="49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Element-by-element multiplication, division  and exponentiation between two matrices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or  vectors of the same size are done by  preceding the corresponding arithmetic  operators by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period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(.):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41197" y="3691251"/>
            <a:ext cx="328930" cy="270002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spc="-5" dirty="0">
                <a:latin typeface="Arial"/>
                <a:cs typeface="Arial"/>
              </a:rPr>
              <a:t>.*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./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Arial"/>
                <a:cs typeface="Arial"/>
              </a:rPr>
              <a:t>.\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.^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10" dirty="0">
                <a:latin typeface="Arial"/>
                <a:cs typeface="Arial"/>
              </a:rPr>
              <a:t>.’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26696" y="3691251"/>
            <a:ext cx="6363970" cy="2700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9700"/>
              </a:lnSpc>
              <a:spcBef>
                <a:spcPts val="95"/>
              </a:spcBef>
            </a:pPr>
            <a:r>
              <a:rPr sz="3200" spc="-5" dirty="0">
                <a:latin typeface="Arial"/>
                <a:cs typeface="Arial"/>
              </a:rPr>
              <a:t>element-by-element multiplication  element-by-element left-division  element-by-element right-division  element-by-element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exponentiation  </a:t>
            </a:r>
            <a:r>
              <a:rPr sz="3200" spc="-10" dirty="0">
                <a:latin typeface="Arial"/>
                <a:cs typeface="Arial"/>
              </a:rPr>
              <a:t>nonconjugated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transpose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089900" y="6705702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31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483802" y="783513"/>
            <a:ext cx="7772400" cy="649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6985" rIns="0" bIns="0" rtlCol="0">
            <a:spAutoFit/>
          </a:bodyPr>
          <a:lstStyle/>
          <a:p>
            <a:pPr marL="706755">
              <a:lnSpc>
                <a:spcPct val="100000"/>
              </a:lnSpc>
              <a:spcBef>
                <a:spcPts val="55"/>
              </a:spcBef>
            </a:pPr>
            <a:r>
              <a:rPr sz="4000" spc="-5" dirty="0">
                <a:solidFill>
                  <a:srgbClr val="FFFFFF"/>
                </a:solidFill>
                <a:latin typeface="Arial"/>
                <a:cs typeface="Arial"/>
              </a:rPr>
              <a:t>Matrix and Array</a:t>
            </a:r>
            <a:r>
              <a:rPr sz="40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FFFFFF"/>
                </a:solidFill>
                <a:latin typeface="Arial"/>
                <a:cs typeface="Arial"/>
              </a:rPr>
              <a:t>Operations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568450"/>
            <a:ext cx="1657985" cy="5502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 A=[1 2 </a:t>
            </a:r>
            <a:r>
              <a:rPr sz="1200" dirty="0">
                <a:latin typeface="Arial"/>
                <a:cs typeface="Arial"/>
              </a:rPr>
              <a:t>3; </a:t>
            </a:r>
            <a:r>
              <a:rPr sz="1200" spc="-5" dirty="0">
                <a:latin typeface="Arial"/>
                <a:cs typeface="Arial"/>
              </a:rPr>
              <a:t>4 5 </a:t>
            </a:r>
            <a:r>
              <a:rPr sz="1200" dirty="0">
                <a:latin typeface="Arial"/>
                <a:cs typeface="Arial"/>
              </a:rPr>
              <a:t>6; </a:t>
            </a:r>
            <a:r>
              <a:rPr sz="1200" spc="-5" dirty="0">
                <a:latin typeface="Arial"/>
                <a:cs typeface="Arial"/>
              </a:rPr>
              <a:t>7 8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9];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dirty="0">
                <a:latin typeface="Arial"/>
                <a:cs typeface="Arial"/>
              </a:rPr>
              <a:t>x = </a:t>
            </a:r>
            <a:r>
              <a:rPr sz="1200" spc="-5" dirty="0">
                <a:latin typeface="Arial"/>
                <a:cs typeface="Arial"/>
              </a:rPr>
              <a:t>A(1,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:)'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x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225425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1</a:t>
            </a:r>
            <a:endParaRPr sz="1200" dirty="0">
              <a:latin typeface="Arial"/>
              <a:cs typeface="Arial"/>
            </a:endParaRPr>
          </a:p>
          <a:p>
            <a:pPr marL="225425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2</a:t>
            </a:r>
            <a:endParaRPr sz="1200" dirty="0">
              <a:latin typeface="Arial"/>
              <a:cs typeface="Arial"/>
            </a:endParaRPr>
          </a:p>
          <a:p>
            <a:pPr marL="225425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3</a:t>
            </a:r>
            <a:endParaRPr sz="1200" dirty="0">
              <a:latin typeface="Arial"/>
              <a:cs typeface="Arial"/>
            </a:endParaRPr>
          </a:p>
          <a:p>
            <a:pPr marL="12700" marR="1259840">
              <a:lnSpc>
                <a:spcPts val="2880"/>
              </a:lnSpc>
              <a:spcBef>
                <a:spcPts val="325"/>
              </a:spcBef>
            </a:pPr>
            <a:r>
              <a:rPr sz="1200" spc="-5" dirty="0">
                <a:latin typeface="Arial"/>
                <a:cs typeface="Arial"/>
              </a:rPr>
              <a:t>» x'*x  ans</a:t>
            </a:r>
            <a:r>
              <a:rPr sz="1200" spc="-9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</a:p>
          <a:p>
            <a:pPr marL="182880">
              <a:lnSpc>
                <a:spcPct val="100000"/>
              </a:lnSpc>
              <a:spcBef>
                <a:spcPts val="1090"/>
              </a:spcBef>
            </a:pPr>
            <a:r>
              <a:rPr sz="1200" spc="-5" dirty="0">
                <a:latin typeface="Arial"/>
                <a:cs typeface="Arial"/>
              </a:rPr>
              <a:t>14</a:t>
            </a:r>
            <a:endParaRPr sz="1200" dirty="0">
              <a:latin typeface="Arial"/>
              <a:cs typeface="Arial"/>
            </a:endParaRPr>
          </a:p>
          <a:p>
            <a:pPr marL="12700" marR="1259840">
              <a:lnSpc>
                <a:spcPct val="200000"/>
              </a:lnSpc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spc="-15" dirty="0">
                <a:latin typeface="Arial"/>
                <a:cs typeface="Arial"/>
              </a:rPr>
              <a:t>x*x'  </a:t>
            </a:r>
            <a:r>
              <a:rPr sz="1200" spc="-5" dirty="0">
                <a:latin typeface="Arial"/>
                <a:cs typeface="Arial"/>
              </a:rPr>
              <a:t>ans</a:t>
            </a:r>
            <a:r>
              <a:rPr sz="1200" spc="-10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226060">
              <a:lnSpc>
                <a:spcPct val="100000"/>
              </a:lnSpc>
              <a:spcBef>
                <a:spcPts val="5"/>
              </a:spcBef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1	2	3</a:t>
            </a:r>
            <a:endParaRPr sz="1200" dirty="0">
              <a:latin typeface="Arial"/>
              <a:cs typeface="Arial"/>
            </a:endParaRPr>
          </a:p>
          <a:p>
            <a:pPr marL="226060">
              <a:lnSpc>
                <a:spcPct val="100000"/>
              </a:lnSpc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2	4	6</a:t>
            </a:r>
            <a:endParaRPr sz="1200" dirty="0">
              <a:latin typeface="Arial"/>
              <a:cs typeface="Arial"/>
            </a:endParaRPr>
          </a:p>
          <a:p>
            <a:pPr marL="226060">
              <a:lnSpc>
                <a:spcPct val="100000"/>
              </a:lnSpc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3	6	9</a:t>
            </a:r>
            <a:endParaRPr sz="1200" dirty="0">
              <a:latin typeface="Arial"/>
              <a:cs typeface="Arial"/>
            </a:endParaRPr>
          </a:p>
          <a:p>
            <a:pPr marL="12700" marR="1259840">
              <a:lnSpc>
                <a:spcPts val="2880"/>
              </a:lnSpc>
              <a:spcBef>
                <a:spcPts val="320"/>
              </a:spcBef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dirty="0">
                <a:latin typeface="Arial"/>
                <a:cs typeface="Arial"/>
              </a:rPr>
              <a:t>A*x  </a:t>
            </a:r>
            <a:r>
              <a:rPr sz="1200" spc="-5" dirty="0">
                <a:latin typeface="Arial"/>
                <a:cs typeface="Arial"/>
              </a:rPr>
              <a:t>ans</a:t>
            </a:r>
            <a:r>
              <a:rPr sz="1200" spc="-9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</a:p>
          <a:p>
            <a:pPr marL="182880">
              <a:lnSpc>
                <a:spcPts val="1435"/>
              </a:lnSpc>
              <a:spcBef>
                <a:spcPts val="1105"/>
              </a:spcBef>
            </a:pPr>
            <a:r>
              <a:rPr sz="1200" spc="-5" dirty="0">
                <a:latin typeface="Arial"/>
                <a:cs typeface="Arial"/>
              </a:rPr>
              <a:t>14</a:t>
            </a:r>
            <a:endParaRPr sz="1200" dirty="0">
              <a:latin typeface="Arial"/>
              <a:cs typeface="Arial"/>
            </a:endParaRPr>
          </a:p>
          <a:p>
            <a:pPr marL="182880">
              <a:lnSpc>
                <a:spcPts val="1435"/>
              </a:lnSpc>
            </a:pPr>
            <a:r>
              <a:rPr sz="1200" spc="-5" dirty="0">
                <a:latin typeface="Arial"/>
                <a:cs typeface="Arial"/>
              </a:rPr>
              <a:t>32</a:t>
            </a:r>
            <a:endParaRPr sz="1200" dirty="0">
              <a:latin typeface="Arial"/>
              <a:cs typeface="Arial"/>
            </a:endParaRPr>
          </a:p>
          <a:p>
            <a:pPr marL="18288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50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939063"/>
            <a:ext cx="7772400" cy="600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572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360"/>
              </a:spcBef>
            </a:pPr>
            <a:r>
              <a:rPr sz="3600" spc="-5" dirty="0"/>
              <a:t>Matrix and Array</a:t>
            </a:r>
            <a:r>
              <a:rPr sz="3600" spc="-15" dirty="0"/>
              <a:t> </a:t>
            </a:r>
            <a:r>
              <a:rPr sz="3600" spc="-5" dirty="0"/>
              <a:t>Operations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7990029" y="7061654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505191"/>
            <a:ext cx="6377940" cy="4335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» </a:t>
            </a:r>
            <a:r>
              <a:rPr sz="2400" dirty="0">
                <a:latin typeface="Arial"/>
                <a:cs typeface="Arial"/>
              </a:rPr>
              <a:t>v = [ </a:t>
            </a:r>
            <a:r>
              <a:rPr sz="2400" spc="-5" dirty="0">
                <a:latin typeface="Arial"/>
                <a:cs typeface="Arial"/>
              </a:rPr>
              <a:t>1 2 3 4 5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6]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v =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434340">
              <a:lnSpc>
                <a:spcPct val="100000"/>
              </a:lnSpc>
              <a:tabLst>
                <a:tab pos="1026160" algn="l"/>
                <a:tab pos="1617345" algn="l"/>
                <a:tab pos="2209165" algn="l"/>
                <a:tab pos="2800350" algn="l"/>
                <a:tab pos="3392170" algn="l"/>
              </a:tabLst>
            </a:pPr>
            <a:r>
              <a:rPr sz="2400" spc="-5" dirty="0">
                <a:latin typeface="Arial"/>
                <a:cs typeface="Arial"/>
              </a:rPr>
              <a:t>1	2	3	4	5	6</a:t>
            </a:r>
            <a:endParaRPr sz="2400">
              <a:latin typeface="Arial"/>
              <a:cs typeface="Arial"/>
            </a:endParaRPr>
          </a:p>
          <a:p>
            <a:pPr marL="12700" marR="5601970">
              <a:lnSpc>
                <a:spcPct val="199600"/>
              </a:lnSpc>
            </a:pPr>
            <a:r>
              <a:rPr sz="2400" spc="-5" dirty="0">
                <a:latin typeface="Arial"/>
                <a:cs typeface="Arial"/>
              </a:rPr>
              <a:t>»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1./v  </a:t>
            </a:r>
            <a:r>
              <a:rPr sz="2400" spc="-5" dirty="0">
                <a:latin typeface="Arial"/>
                <a:cs typeface="Arial"/>
              </a:rPr>
              <a:t>ans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350520">
              <a:lnSpc>
                <a:spcPts val="2590"/>
              </a:lnSpc>
              <a:tabLst>
                <a:tab pos="1621155" algn="l"/>
                <a:tab pos="2891790" algn="l"/>
                <a:tab pos="4163060" algn="l"/>
                <a:tab pos="5433695" algn="l"/>
              </a:tabLst>
            </a:pPr>
            <a:r>
              <a:rPr sz="2400" spc="-5" dirty="0">
                <a:latin typeface="Arial"/>
                <a:cs typeface="Arial"/>
              </a:rPr>
              <a:t>1.0000	0.5000	0.3333	0.2500	</a:t>
            </a:r>
            <a:r>
              <a:rPr sz="2400" spc="-10" dirty="0">
                <a:latin typeface="Arial"/>
                <a:cs typeface="Arial"/>
              </a:rPr>
              <a:t>0.2000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ts val="2590"/>
              </a:lnSpc>
            </a:pPr>
            <a:r>
              <a:rPr sz="2400" spc="-10" dirty="0">
                <a:latin typeface="Arial"/>
                <a:cs typeface="Arial"/>
              </a:rPr>
              <a:t>0.1667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150782" y="6615168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33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530339"/>
            <a:ext cx="7772400" cy="719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0640" rIns="0" bIns="0" rtlCol="0">
            <a:spAutoFit/>
          </a:bodyPr>
          <a:lstStyle/>
          <a:p>
            <a:pPr marL="706755">
              <a:lnSpc>
                <a:spcPct val="100000"/>
              </a:lnSpc>
              <a:spcBef>
                <a:spcPts val="320"/>
              </a:spcBef>
            </a:pPr>
            <a:r>
              <a:rPr sz="4000" spc="-5" dirty="0"/>
              <a:t>Matrix and Array</a:t>
            </a:r>
            <a:r>
              <a:rPr sz="4000" spc="10" dirty="0"/>
              <a:t> </a:t>
            </a:r>
            <a:r>
              <a:rPr sz="4000" spc="-5" dirty="0"/>
              <a:t>Operations</a:t>
            </a:r>
            <a:endParaRPr sz="4000"/>
          </a:p>
        </p:txBody>
      </p:sp>
      <p:sp>
        <p:nvSpPr>
          <p:cNvPr id="5" name="object 5"/>
          <p:cNvSpPr txBox="1"/>
          <p:nvPr/>
        </p:nvSpPr>
        <p:spPr>
          <a:xfrm>
            <a:off x="1532636" y="1278115"/>
            <a:ext cx="7032625" cy="79311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5600" marR="5080" indent="-342900">
              <a:lnSpc>
                <a:spcPts val="2690"/>
              </a:lnSpc>
              <a:spcBef>
                <a:spcPts val="74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There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big difference between A^2 and  </a:t>
            </a:r>
            <a:r>
              <a:rPr sz="2800" spc="-10" dirty="0">
                <a:latin typeface="Arial"/>
                <a:cs typeface="Arial"/>
              </a:rPr>
              <a:t>A.^2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2636" y="2469883"/>
            <a:ext cx="1702435" cy="572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dirty="0">
                <a:latin typeface="Arial"/>
                <a:cs typeface="Arial"/>
              </a:rPr>
              <a:t>A = [1 </a:t>
            </a:r>
            <a:r>
              <a:rPr sz="1200" spc="-5" dirty="0">
                <a:latin typeface="Arial"/>
                <a:cs typeface="Arial"/>
              </a:rPr>
              <a:t>2 </a:t>
            </a:r>
            <a:r>
              <a:rPr sz="1200" dirty="0">
                <a:latin typeface="Arial"/>
                <a:cs typeface="Arial"/>
              </a:rPr>
              <a:t>3; </a:t>
            </a:r>
            <a:r>
              <a:rPr sz="1200" spc="-5" dirty="0">
                <a:latin typeface="Arial"/>
                <a:cs typeface="Arial"/>
              </a:rPr>
              <a:t>4 5 </a:t>
            </a:r>
            <a:r>
              <a:rPr sz="1200" dirty="0">
                <a:latin typeface="Arial"/>
                <a:cs typeface="Arial"/>
              </a:rPr>
              <a:t>6; </a:t>
            </a:r>
            <a:r>
              <a:rPr sz="1200" spc="-5" dirty="0">
                <a:latin typeface="Arial"/>
                <a:cs typeface="Arial"/>
              </a:rPr>
              <a:t>7 8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9]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A =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513586" y="3227015"/>
          <a:ext cx="1207132" cy="2721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91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94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86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L="75565"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marL="7556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75565" algn="ctr">
                        <a:lnSpc>
                          <a:spcPts val="137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37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ts val="137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»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A^2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ans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=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31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201930">
                        <a:lnSpc>
                          <a:spcPts val="1405"/>
                        </a:lnSpc>
                        <a:spcBef>
                          <a:spcPts val="65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30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1405"/>
                        </a:lnSpc>
                        <a:spcBef>
                          <a:spcPts val="650"/>
                        </a:spcBef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36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1405"/>
                        </a:lnSpc>
                        <a:spcBef>
                          <a:spcPts val="650"/>
                        </a:spcBef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42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20193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66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81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96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3685">
                <a:tc>
                  <a:txBody>
                    <a:bodyPr/>
                    <a:lstStyle/>
                    <a:p>
                      <a:pPr marL="159385">
                        <a:lnSpc>
                          <a:spcPts val="1375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102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126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150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»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A.^2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31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65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ans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=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1304036" y="6485623"/>
            <a:ext cx="595630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23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49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ts val="1470"/>
              </a:lnSpc>
            </a:pPr>
            <a:endParaRPr sz="1400" dirty="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684273" y="6148523"/>
          <a:ext cx="913764" cy="533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940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67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R="46355"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R="45720" algn="ctr">
                        <a:lnSpc>
                          <a:spcPts val="1335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133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25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33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12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2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22655"/>
            <a:ext cx="7772400" cy="600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572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360"/>
              </a:spcBef>
            </a:pPr>
            <a:r>
              <a:rPr sz="3600" spc="-5" dirty="0"/>
              <a:t>Matrix and Array</a:t>
            </a:r>
            <a:r>
              <a:rPr sz="3600" spc="-15" dirty="0"/>
              <a:t> </a:t>
            </a:r>
            <a:r>
              <a:rPr sz="3600" spc="-5" dirty="0"/>
              <a:t>Operations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xfrm>
            <a:off x="7013612" y="347973"/>
            <a:ext cx="2495127" cy="201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xfrm>
            <a:off x="9135518" y="6978650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98296" y="1377175"/>
            <a:ext cx="42691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Relational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Operations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41197" y="1865465"/>
            <a:ext cx="500380" cy="323659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&lt;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&lt;=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&gt;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3200" spc="-5" dirty="0">
                <a:latin typeface="Arial"/>
                <a:cs typeface="Arial"/>
              </a:rPr>
              <a:t>&gt;=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==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10" dirty="0">
                <a:latin typeface="Arial"/>
                <a:cs typeface="Arial"/>
              </a:rPr>
              <a:t>~=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26330" y="1865465"/>
            <a:ext cx="3790950" cy="323659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less</a:t>
            </a:r>
            <a:r>
              <a:rPr sz="3200" spc="-5" dirty="0">
                <a:latin typeface="Arial"/>
                <a:cs typeface="Arial"/>
              </a:rPr>
              <a:t> than</a:t>
            </a:r>
            <a:endParaRPr sz="3200">
              <a:latin typeface="Arial"/>
              <a:cs typeface="Arial"/>
            </a:endParaRPr>
          </a:p>
          <a:p>
            <a:pPr marL="13335" marR="565785" indent="-635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less than or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equal  greater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than</a:t>
            </a:r>
            <a:endParaRPr sz="3200">
              <a:latin typeface="Arial"/>
              <a:cs typeface="Arial"/>
            </a:endParaRPr>
          </a:p>
          <a:p>
            <a:pPr marL="12700" marR="5080" indent="-635">
              <a:lnSpc>
                <a:spcPct val="109700"/>
              </a:lnSpc>
              <a:spcBef>
                <a:spcPts val="10"/>
              </a:spcBef>
            </a:pPr>
            <a:r>
              <a:rPr sz="3200" spc="-5" dirty="0">
                <a:latin typeface="Arial"/>
                <a:cs typeface="Arial"/>
              </a:rPr>
              <a:t>greater than or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equal  equal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Arial"/>
                <a:cs typeface="Arial"/>
              </a:rPr>
              <a:t>not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equal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98296" y="5123170"/>
            <a:ext cx="8282940" cy="139001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marR="5080" indent="-342900">
              <a:lnSpc>
                <a:spcPct val="89800"/>
              </a:lnSpc>
              <a:spcBef>
                <a:spcPts val="49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These operations result in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vector or matrix  of the same size as the operands, with </a:t>
            </a:r>
            <a:r>
              <a:rPr sz="3200" dirty="0">
                <a:latin typeface="Arial"/>
                <a:cs typeface="Arial"/>
              </a:rPr>
              <a:t>1  </a:t>
            </a:r>
            <a:r>
              <a:rPr sz="3200" spc="-5" dirty="0">
                <a:latin typeface="Arial"/>
                <a:cs typeface="Arial"/>
              </a:rPr>
              <a:t>where the relation is true and </a:t>
            </a:r>
            <a:r>
              <a:rPr sz="3200" dirty="0">
                <a:latin typeface="Arial"/>
                <a:cs typeface="Arial"/>
              </a:rPr>
              <a:t>0 </a:t>
            </a:r>
            <a:r>
              <a:rPr sz="3200" spc="-5" dirty="0">
                <a:latin typeface="Arial"/>
                <a:cs typeface="Arial"/>
              </a:rPr>
              <a:t>where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false.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22655"/>
            <a:ext cx="7772400" cy="600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572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360"/>
              </a:spcBef>
            </a:pPr>
            <a:r>
              <a:rPr sz="3600" spc="-5" dirty="0"/>
              <a:t>Matrix and Array</a:t>
            </a:r>
            <a:r>
              <a:rPr sz="3600" spc="-15" dirty="0"/>
              <a:t> </a:t>
            </a:r>
            <a:r>
              <a:rPr sz="3600" spc="-5" dirty="0"/>
              <a:t>Operations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10"/>
          </p:nvPr>
        </p:nvSpPr>
        <p:spPr>
          <a:xfrm>
            <a:off x="7013612" y="347973"/>
            <a:ext cx="2495127" cy="201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endParaRPr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284761" y="7170431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378699"/>
            <a:ext cx="2511425" cy="5252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Relational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operations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» x = </a:t>
            </a:r>
            <a:r>
              <a:rPr sz="1400" spc="-5" dirty="0">
                <a:latin typeface="Arial"/>
                <a:cs typeface="Arial"/>
              </a:rPr>
              <a:t>[1 </a:t>
            </a:r>
            <a:r>
              <a:rPr sz="1400" dirty="0">
                <a:latin typeface="Arial"/>
                <a:cs typeface="Arial"/>
              </a:rPr>
              <a:t>5 3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7];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» y = </a:t>
            </a:r>
            <a:r>
              <a:rPr sz="1400" spc="-5" dirty="0">
                <a:latin typeface="Arial"/>
                <a:cs typeface="Arial"/>
              </a:rPr>
              <a:t>[0 </a:t>
            </a:r>
            <a:r>
              <a:rPr sz="1400" dirty="0">
                <a:latin typeface="Arial"/>
                <a:cs typeface="Arial"/>
              </a:rPr>
              <a:t>2 8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7];</a:t>
            </a:r>
            <a:endParaRPr sz="1400">
              <a:latin typeface="Arial"/>
              <a:cs typeface="Arial"/>
            </a:endParaRPr>
          </a:p>
          <a:p>
            <a:pPr marL="12700" marR="156781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k = x </a:t>
            </a:r>
            <a:r>
              <a:rPr sz="1400" spc="-5" dirty="0">
                <a:latin typeface="Arial"/>
                <a:cs typeface="Arial"/>
              </a:rPr>
              <a:t>&lt;=</a:t>
            </a:r>
            <a:r>
              <a:rPr sz="1400" spc="-114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y  k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0	0	1	1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marR="156781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k = x </a:t>
            </a:r>
            <a:r>
              <a:rPr sz="1400" spc="-5" dirty="0">
                <a:latin typeface="Arial"/>
                <a:cs typeface="Arial"/>
              </a:rPr>
              <a:t>&gt;=</a:t>
            </a:r>
            <a:r>
              <a:rPr sz="1400" spc="-114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y  k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1	1	0	1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 marR="156781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k = x </a:t>
            </a:r>
            <a:r>
              <a:rPr sz="1400" spc="-5" dirty="0">
                <a:latin typeface="Arial"/>
                <a:cs typeface="Arial"/>
              </a:rPr>
              <a:t>~=</a:t>
            </a:r>
            <a:r>
              <a:rPr sz="1400" spc="-114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y  k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spcBef>
                <a:spcPts val="5"/>
              </a:spcBef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1	1	1	0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6355" rIns="0" bIns="0" rtlCol="0">
            <a:spAutoFit/>
          </a:bodyPr>
          <a:lstStyle/>
          <a:p>
            <a:pPr marL="935355">
              <a:lnSpc>
                <a:spcPct val="100000"/>
              </a:lnSpc>
              <a:spcBef>
                <a:spcPts val="365"/>
              </a:spcBef>
            </a:pPr>
            <a:r>
              <a:rPr sz="4000" spc="-5" dirty="0"/>
              <a:t>Matrix and Array</a:t>
            </a:r>
            <a:r>
              <a:rPr sz="4000" spc="15" dirty="0"/>
              <a:t> </a:t>
            </a:r>
            <a:r>
              <a:rPr sz="4000" spc="-5" dirty="0"/>
              <a:t>Operations</a:t>
            </a:r>
            <a:endParaRPr sz="4000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xfrm>
            <a:off x="7013612" y="347973"/>
            <a:ext cx="2495127" cy="201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endParaRPr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xfrm>
            <a:off x="8547100" y="7046730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849615"/>
            <a:ext cx="36601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Logical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operations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89835" y="2923411"/>
            <a:ext cx="519430" cy="207581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Arial"/>
                <a:cs typeface="Arial"/>
              </a:rPr>
              <a:t>&amp;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Arial"/>
                <a:cs typeface="Arial"/>
              </a:rPr>
              <a:t>|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~  xor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60491" y="2923411"/>
            <a:ext cx="4161790" cy="2075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marR="2282190" indent="-635">
              <a:lnSpc>
                <a:spcPct val="1200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logical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AND  logical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OR</a:t>
            </a:r>
            <a:endParaRPr sz="2800">
              <a:latin typeface="Arial"/>
              <a:cs typeface="Arial"/>
            </a:endParaRPr>
          </a:p>
          <a:p>
            <a:pPr marL="12700" marR="5080" indent="635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logical complement (NOT)  exclusive OR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530339"/>
            <a:ext cx="7772400" cy="719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0640" rIns="0" bIns="0" rtlCol="0">
            <a:spAutoFit/>
          </a:bodyPr>
          <a:lstStyle/>
          <a:p>
            <a:pPr marL="706755">
              <a:lnSpc>
                <a:spcPct val="100000"/>
              </a:lnSpc>
              <a:spcBef>
                <a:spcPts val="320"/>
              </a:spcBef>
            </a:pPr>
            <a:r>
              <a:rPr sz="4000" spc="-5" dirty="0"/>
              <a:t>Matrix and Array</a:t>
            </a:r>
            <a:r>
              <a:rPr sz="4000" spc="10" dirty="0"/>
              <a:t> </a:t>
            </a:r>
            <a:r>
              <a:rPr sz="4000" spc="-5" dirty="0"/>
              <a:t>Operations</a:t>
            </a:r>
            <a:endParaRPr sz="400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744547" y="7190528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314691"/>
            <a:ext cx="1447165" cy="5344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» x = </a:t>
            </a:r>
            <a:r>
              <a:rPr sz="1400" spc="-5" dirty="0">
                <a:latin typeface="Arial"/>
                <a:cs typeface="Arial"/>
              </a:rPr>
              <a:t>[0 </a:t>
            </a:r>
            <a:r>
              <a:rPr sz="1400" dirty="0">
                <a:latin typeface="Arial"/>
                <a:cs typeface="Arial"/>
              </a:rPr>
              <a:t>5 3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7];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» y = </a:t>
            </a:r>
            <a:r>
              <a:rPr sz="1400" spc="-5" dirty="0">
                <a:latin typeface="Arial"/>
                <a:cs typeface="Arial"/>
              </a:rPr>
              <a:t>[0 </a:t>
            </a:r>
            <a:r>
              <a:rPr sz="1400" dirty="0">
                <a:latin typeface="Arial"/>
                <a:cs typeface="Arial"/>
              </a:rPr>
              <a:t>2 8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7];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» m =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(x&gt;y)&amp;(x&gt;4)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m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0	1	0	0</a:t>
            </a:r>
            <a:endParaRPr sz="1400">
              <a:latin typeface="Arial"/>
              <a:cs typeface="Arial"/>
            </a:endParaRPr>
          </a:p>
          <a:p>
            <a:pPr marL="12700" marR="75501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n =</a:t>
            </a:r>
            <a:r>
              <a:rPr sz="1400" spc="-10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x|y  </a:t>
            </a:r>
            <a:r>
              <a:rPr sz="1400" dirty="0">
                <a:latin typeface="Arial"/>
                <a:cs typeface="Arial"/>
              </a:rPr>
              <a:t>n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0	1	1	1</a:t>
            </a:r>
            <a:endParaRPr sz="1400">
              <a:latin typeface="Arial"/>
              <a:cs typeface="Arial"/>
            </a:endParaRPr>
          </a:p>
          <a:p>
            <a:pPr marL="12700" marR="488315">
              <a:lnSpc>
                <a:spcPct val="199300"/>
              </a:lnSpc>
              <a:spcBef>
                <a:spcPts val="15"/>
              </a:spcBef>
            </a:pPr>
            <a:r>
              <a:rPr sz="1400" dirty="0">
                <a:latin typeface="Arial"/>
                <a:cs typeface="Arial"/>
              </a:rPr>
              <a:t>» m =</a:t>
            </a:r>
            <a:r>
              <a:rPr sz="1400" spc="-85" dirty="0">
                <a:latin typeface="Arial"/>
                <a:cs typeface="Arial"/>
              </a:rPr>
              <a:t> </a:t>
            </a:r>
            <a:r>
              <a:rPr sz="1400" spc="-15" dirty="0">
                <a:latin typeface="Arial"/>
                <a:cs typeface="Arial"/>
              </a:rPr>
              <a:t>~(x|y)  </a:t>
            </a:r>
            <a:r>
              <a:rPr sz="1400" dirty="0">
                <a:latin typeface="Arial"/>
                <a:cs typeface="Arial"/>
              </a:rPr>
              <a:t>m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1	0	0	0</a:t>
            </a:r>
            <a:endParaRPr sz="1400">
              <a:latin typeface="Arial"/>
              <a:cs typeface="Arial"/>
            </a:endParaRPr>
          </a:p>
          <a:p>
            <a:pPr marL="12700" marR="33845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p = </a:t>
            </a:r>
            <a:r>
              <a:rPr sz="1400" spc="-10" dirty="0">
                <a:latin typeface="Arial"/>
                <a:cs typeface="Arial"/>
              </a:rPr>
              <a:t>xor(x,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y)  </a:t>
            </a:r>
            <a:r>
              <a:rPr sz="1400" dirty="0">
                <a:latin typeface="Arial"/>
                <a:cs typeface="Arial"/>
              </a:rPr>
              <a:t>p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0	0	0	0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803128"/>
            <a:ext cx="7772400" cy="7360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9380" rIns="0" bIns="0" rtlCol="0">
            <a:spAutoFit/>
          </a:bodyPr>
          <a:lstStyle/>
          <a:p>
            <a:pPr marL="389890">
              <a:lnSpc>
                <a:spcPct val="100000"/>
              </a:lnSpc>
              <a:spcBef>
                <a:spcPts val="940"/>
              </a:spcBef>
            </a:pPr>
            <a:r>
              <a:rPr sz="4000" spc="-5" dirty="0"/>
              <a:t>Matrix and Array</a:t>
            </a:r>
            <a:r>
              <a:rPr sz="4000" spc="-15" dirty="0"/>
              <a:t> </a:t>
            </a:r>
            <a:r>
              <a:rPr sz="4000" spc="-5" dirty="0"/>
              <a:t>Operations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xfrm>
            <a:off x="7013612" y="347973"/>
            <a:ext cx="2495127" cy="201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endParaRPr dirty="0"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xfrm>
            <a:off x="9151567" y="7165979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46836" y="1450327"/>
            <a:ext cx="46107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Built-in logical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functions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36" y="1938917"/>
            <a:ext cx="1045210" cy="143383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all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any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exist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4036" y="3861314"/>
            <a:ext cx="15392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–</a:t>
            </a:r>
            <a:r>
              <a:rPr sz="2800" spc="-1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isempty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73258" y="1938917"/>
            <a:ext cx="6743700" cy="2374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true (=1) if all elements of a vector are true  true (=1) if any element of a vector </a:t>
            </a:r>
            <a:r>
              <a:rPr sz="2800" spc="-1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true  true (=1) if the argument (a variable</a:t>
            </a:r>
            <a:r>
              <a:rPr sz="2800" spc="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or</a:t>
            </a:r>
            <a:endParaRPr sz="2800" dirty="0">
              <a:latin typeface="Arial"/>
              <a:cs typeface="Arial"/>
            </a:endParaRPr>
          </a:p>
          <a:p>
            <a:pPr marL="728980">
              <a:lnSpc>
                <a:spcPct val="100000"/>
              </a:lnSpc>
              <a:spcBef>
                <a:spcPts val="345"/>
              </a:spcBef>
            </a:pPr>
            <a:r>
              <a:rPr sz="2800" spc="-5" dirty="0">
                <a:latin typeface="Arial"/>
                <a:cs typeface="Arial"/>
              </a:rPr>
              <a:t>function)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exists</a:t>
            </a:r>
            <a:endParaRPr sz="2800" dirty="0">
              <a:latin typeface="Arial"/>
              <a:cs typeface="Arial"/>
            </a:endParaRPr>
          </a:p>
          <a:p>
            <a:pPr marL="729615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Arial"/>
                <a:cs typeface="Arial"/>
              </a:rPr>
              <a:t>true(=1) for an empty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matrix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4036" y="4285898"/>
            <a:ext cx="8562975" cy="237744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445"/>
              </a:spcBef>
              <a:buChar char="–"/>
              <a:tabLst>
                <a:tab pos="299720" algn="l"/>
                <a:tab pos="1383665" algn="l"/>
              </a:tabLst>
            </a:pPr>
            <a:r>
              <a:rPr sz="2800" spc="-5" dirty="0">
                <a:latin typeface="Arial"/>
                <a:cs typeface="Arial"/>
              </a:rPr>
              <a:t>isinf	true for </a:t>
            </a:r>
            <a:r>
              <a:rPr sz="2800" spc="-10" dirty="0">
                <a:latin typeface="Arial"/>
                <a:cs typeface="Arial"/>
              </a:rPr>
              <a:t>all </a:t>
            </a:r>
            <a:r>
              <a:rPr sz="2800" spc="-5" dirty="0">
                <a:latin typeface="Arial"/>
                <a:cs typeface="Arial"/>
              </a:rPr>
              <a:t>infinite elements of a</a:t>
            </a:r>
            <a:r>
              <a:rPr sz="2800" spc="8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matrix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50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isfinite true for </a:t>
            </a:r>
            <a:r>
              <a:rPr sz="2800" spc="-10" dirty="0">
                <a:latin typeface="Arial"/>
                <a:cs typeface="Arial"/>
              </a:rPr>
              <a:t>all </a:t>
            </a:r>
            <a:r>
              <a:rPr sz="2800" spc="-5" dirty="0">
                <a:latin typeface="Arial"/>
                <a:cs typeface="Arial"/>
              </a:rPr>
              <a:t>finite elements of a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matrix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299720" algn="l"/>
                <a:tab pos="1383030" algn="l"/>
              </a:tabLst>
            </a:pPr>
            <a:r>
              <a:rPr sz="2800" spc="-5" dirty="0">
                <a:latin typeface="Arial"/>
                <a:cs typeface="Arial"/>
              </a:rPr>
              <a:t>isnan	true for </a:t>
            </a:r>
            <a:r>
              <a:rPr sz="2800" spc="-10" dirty="0">
                <a:latin typeface="Arial"/>
                <a:cs typeface="Arial"/>
              </a:rPr>
              <a:t>all </a:t>
            </a:r>
            <a:r>
              <a:rPr sz="2800" spc="-5" dirty="0">
                <a:latin typeface="Arial"/>
                <a:cs typeface="Arial"/>
              </a:rPr>
              <a:t>elements of a matrix that</a:t>
            </a:r>
            <a:r>
              <a:rPr sz="2800" spc="8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are</a:t>
            </a:r>
            <a:endParaRPr sz="2800">
              <a:latin typeface="Arial"/>
              <a:cs typeface="Arial"/>
            </a:endParaRPr>
          </a:p>
          <a:p>
            <a:pPr marL="2298700">
              <a:lnSpc>
                <a:spcPct val="100000"/>
              </a:lnSpc>
              <a:spcBef>
                <a:spcPts val="335"/>
              </a:spcBef>
            </a:pPr>
            <a:r>
              <a:rPr sz="2800" dirty="0">
                <a:latin typeface="Arial"/>
                <a:cs typeface="Arial"/>
              </a:rPr>
              <a:t>Not-A-Number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50"/>
              </a:spcBef>
              <a:buChar char="–"/>
              <a:tabLst>
                <a:tab pos="299720" algn="l"/>
                <a:tab pos="1383665" algn="l"/>
              </a:tabLst>
            </a:pPr>
            <a:r>
              <a:rPr sz="2800" spc="-5" dirty="0">
                <a:latin typeface="Arial"/>
                <a:cs typeface="Arial"/>
              </a:rPr>
              <a:t>find	finds indices of non-zero elements of a</a:t>
            </a:r>
            <a:r>
              <a:rPr sz="2800" spc="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matrix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589484"/>
            <a:ext cx="7772400" cy="660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445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350"/>
              </a:spcBef>
            </a:pPr>
            <a:r>
              <a:rPr sz="4000" spc="-5" dirty="0"/>
              <a:t>Matrix and Array</a:t>
            </a:r>
            <a:r>
              <a:rPr sz="4000" spc="-15" dirty="0"/>
              <a:t> </a:t>
            </a:r>
            <a:r>
              <a:rPr sz="4000" spc="-5" dirty="0"/>
              <a:t>Operations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7668414" y="71541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247635"/>
            <a:ext cx="1613535" cy="53835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» x = [7 -2 9 -1 -3</a:t>
            </a:r>
            <a:r>
              <a:rPr sz="1300" spc="1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10];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»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all(x&lt;0)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10" dirty="0">
                <a:latin typeface="Arial"/>
                <a:cs typeface="Arial"/>
              </a:rPr>
              <a:t>ans</a:t>
            </a:r>
            <a:r>
              <a:rPr sz="1300" spc="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» A = [1 inf; 2 </a:t>
            </a:r>
            <a:r>
              <a:rPr sz="1300" dirty="0">
                <a:latin typeface="Arial"/>
                <a:cs typeface="Arial"/>
              </a:rPr>
              <a:t>3];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»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isfinite(A)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10" dirty="0">
                <a:latin typeface="Arial"/>
                <a:cs typeface="Arial"/>
              </a:rPr>
              <a:t>ans</a:t>
            </a:r>
            <a:r>
              <a:rPr sz="1300" spc="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tabLst>
                <a:tab pos="563880" algn="l"/>
              </a:tabLst>
            </a:pPr>
            <a:r>
              <a:rPr sz="1300" spc="-5" dirty="0">
                <a:latin typeface="Arial"/>
                <a:cs typeface="Arial"/>
              </a:rPr>
              <a:t>1	0</a:t>
            </a:r>
            <a:endParaRPr sz="13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tabLst>
                <a:tab pos="563880" algn="l"/>
              </a:tabLst>
            </a:pPr>
            <a:r>
              <a:rPr sz="1300" spc="-5" dirty="0">
                <a:latin typeface="Arial"/>
                <a:cs typeface="Arial"/>
              </a:rPr>
              <a:t>1	1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» x = [0 2 5</a:t>
            </a:r>
            <a:r>
              <a:rPr sz="1300" spc="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7];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300" spc="-5" dirty="0">
                <a:latin typeface="Arial"/>
                <a:cs typeface="Arial"/>
              </a:rPr>
              <a:t>»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find(x)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10" dirty="0">
                <a:latin typeface="Arial"/>
                <a:cs typeface="Arial"/>
              </a:rPr>
              <a:t>ans</a:t>
            </a:r>
            <a:r>
              <a:rPr sz="1300" spc="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tabLst>
                <a:tab pos="563880" algn="l"/>
                <a:tab pos="885825" algn="l"/>
              </a:tabLst>
            </a:pPr>
            <a:r>
              <a:rPr sz="1300" spc="-5" dirty="0">
                <a:latin typeface="Arial"/>
                <a:cs typeface="Arial"/>
              </a:rPr>
              <a:t>2	3	4</a:t>
            </a:r>
            <a:endParaRPr sz="1300">
              <a:latin typeface="Arial"/>
              <a:cs typeface="Arial"/>
            </a:endParaRPr>
          </a:p>
          <a:p>
            <a:pPr marL="12700" marR="581025">
              <a:lnSpc>
                <a:spcPct val="200000"/>
              </a:lnSpc>
              <a:spcBef>
                <a:spcPts val="10"/>
              </a:spcBef>
            </a:pPr>
            <a:r>
              <a:rPr sz="1300" spc="-5" dirty="0">
                <a:latin typeface="Arial"/>
                <a:cs typeface="Arial"/>
              </a:rPr>
              <a:t>» i =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find(x&gt;5)  i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9237150" y="6632058"/>
            <a:ext cx="1504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4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3896" y="601967"/>
            <a:ext cx="7772400" cy="129730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000"/>
              </a:lnSpc>
            </a:pPr>
            <a:r>
              <a:rPr sz="4400" dirty="0">
                <a:solidFill>
                  <a:srgbClr val="FFFFFF"/>
                </a:solidFill>
                <a:latin typeface="Arial"/>
                <a:cs typeface="Arial"/>
              </a:rPr>
              <a:t>Special cases: vectors</a:t>
            </a:r>
            <a:r>
              <a:rPr sz="4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4400">
              <a:latin typeface="Arial"/>
              <a:cs typeface="Arial"/>
            </a:endParaRPr>
          </a:p>
          <a:p>
            <a:pPr algn="ctr">
              <a:lnSpc>
                <a:spcPts val="5210"/>
              </a:lnSpc>
            </a:pPr>
            <a:r>
              <a:rPr sz="4400" spc="-5" dirty="0">
                <a:solidFill>
                  <a:srgbClr val="FFFFFF"/>
                </a:solidFill>
                <a:latin typeface="Arial"/>
                <a:cs typeface="Arial"/>
              </a:rPr>
              <a:t>scalars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994395"/>
            <a:ext cx="7392034" cy="450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2766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vector is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special case of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matrix,  with just one row or one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column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  <a:tabLst>
                <a:tab pos="1850389" algn="l"/>
                <a:tab pos="2301240" algn="l"/>
              </a:tabLst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u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5" dirty="0">
                <a:latin typeface="Arial"/>
                <a:cs typeface="Arial"/>
              </a:rPr>
              <a:t> [1	</a:t>
            </a:r>
            <a:r>
              <a:rPr sz="3200" dirty="0">
                <a:latin typeface="Arial"/>
                <a:cs typeface="Arial"/>
              </a:rPr>
              <a:t>3	</a:t>
            </a:r>
            <a:r>
              <a:rPr sz="3200" spc="-5" dirty="0">
                <a:latin typeface="Arial"/>
                <a:cs typeface="Arial"/>
              </a:rPr>
              <a:t>9] produces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row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vector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v = </a:t>
            </a:r>
            <a:r>
              <a:rPr sz="3200" spc="-5" dirty="0">
                <a:latin typeface="Arial"/>
                <a:cs typeface="Arial"/>
              </a:rPr>
              <a:t>[1; 3; 9] produces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column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vector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scalar does not need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brackets.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g =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9.81;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Null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Matrix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X = [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]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2247" y="627875"/>
            <a:ext cx="8229600" cy="576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/>
              <a:t>Matrix and Array</a:t>
            </a:r>
            <a:r>
              <a:rPr sz="4000" spc="15" dirty="0"/>
              <a:t> </a:t>
            </a:r>
            <a:r>
              <a:rPr sz="4000" spc="-5" dirty="0"/>
              <a:t>Operations</a:t>
            </a:r>
            <a:endParaRPr sz="4000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12"/>
          </p:nvPr>
        </p:nvSpPr>
        <p:spPr>
          <a:xfrm>
            <a:off x="8091118" y="704782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40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243075" y="1201915"/>
            <a:ext cx="32118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Matrix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functions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27751" y="1688985"/>
            <a:ext cx="5650230" cy="1052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4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finds the exponential of matrix A, </a:t>
            </a:r>
            <a:r>
              <a:rPr sz="2800" spc="5" dirty="0">
                <a:latin typeface="Arial"/>
                <a:cs typeface="Arial"/>
              </a:rPr>
              <a:t>e</a:t>
            </a:r>
            <a:r>
              <a:rPr sz="2850" spc="7" baseline="23391" dirty="0">
                <a:latin typeface="Arial"/>
                <a:cs typeface="Arial"/>
              </a:rPr>
              <a:t>A  </a:t>
            </a:r>
            <a:r>
              <a:rPr sz="2800" spc="-5" dirty="0">
                <a:latin typeface="Arial"/>
                <a:cs typeface="Arial"/>
              </a:rPr>
              <a:t>finds log(A) such that A = e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50" spc="-7" baseline="23391" dirty="0">
                <a:latin typeface="Arial"/>
                <a:cs typeface="Arial"/>
              </a:rPr>
              <a:t>log(A)</a:t>
            </a:r>
            <a:endParaRPr sz="2850" baseline="23391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00276" y="1688985"/>
            <a:ext cx="1675130" cy="156464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78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expm(A)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680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logm(A)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sqrtm(A)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45825" y="2802115"/>
            <a:ext cx="14084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57605" algn="l"/>
              </a:tabLst>
            </a:pPr>
            <a:r>
              <a:rPr sz="2800" spc="-5" dirty="0">
                <a:latin typeface="Arial"/>
                <a:cs typeface="Arial"/>
              </a:rPr>
              <a:t>finds	A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43075" y="3324847"/>
            <a:ext cx="7626984" cy="254000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55600" marR="5080" indent="-342900">
              <a:lnSpc>
                <a:spcPts val="3829"/>
              </a:lnSpc>
              <a:spcBef>
                <a:spcPts val="24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Array Counterparts that operate </a:t>
            </a:r>
            <a:r>
              <a:rPr sz="3200" spc="-5" dirty="0">
                <a:latin typeface="Arial"/>
                <a:cs typeface="Arial"/>
              </a:rPr>
              <a:t>on </a:t>
            </a:r>
            <a:r>
              <a:rPr sz="3200" spc="-10" dirty="0">
                <a:latin typeface="Arial"/>
                <a:cs typeface="Arial"/>
              </a:rPr>
              <a:t>each  </a:t>
            </a:r>
            <a:r>
              <a:rPr sz="3200" spc="-5" dirty="0">
                <a:latin typeface="Arial"/>
                <a:cs typeface="Arial"/>
              </a:rPr>
              <a:t>element of the input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matrix</a:t>
            </a:r>
            <a:endParaRPr sz="32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756920" algn="l"/>
              </a:tabLst>
            </a:pPr>
            <a:r>
              <a:rPr sz="2800" dirty="0">
                <a:latin typeface="Arial"/>
                <a:cs typeface="Arial"/>
              </a:rPr>
              <a:t>exp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log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756920" algn="l"/>
              </a:tabLst>
            </a:pPr>
            <a:r>
              <a:rPr sz="2800" dirty="0">
                <a:latin typeface="Arial"/>
                <a:cs typeface="Arial"/>
              </a:rPr>
              <a:t>sqrt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475988" y="2834627"/>
            <a:ext cx="360045" cy="506095"/>
          </a:xfrm>
          <a:custGeom>
            <a:avLst/>
            <a:gdLst/>
            <a:ahLst/>
            <a:cxnLst/>
            <a:rect l="l" t="t" r="r" b="b"/>
            <a:pathLst>
              <a:path w="360045" h="506095">
                <a:moveTo>
                  <a:pt x="359663" y="0"/>
                </a:moveTo>
                <a:lnTo>
                  <a:pt x="143256" y="505968"/>
                </a:lnTo>
                <a:lnTo>
                  <a:pt x="0" y="361188"/>
                </a:lnTo>
              </a:path>
            </a:pathLst>
          </a:custGeom>
          <a:ln w="9524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35652" y="2834627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59663" y="0"/>
                </a:lnTo>
              </a:path>
            </a:pathLst>
          </a:custGeom>
          <a:ln w="952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150782" y="6615168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41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32636" y="1176007"/>
            <a:ext cx="1405255" cy="1414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» A = [1 2; 3 </a:t>
            </a:r>
            <a:r>
              <a:rPr sz="1300" dirty="0">
                <a:latin typeface="Arial"/>
                <a:cs typeface="Arial"/>
              </a:rPr>
              <a:t>4];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300" spc="-5" dirty="0">
                <a:latin typeface="Arial"/>
                <a:cs typeface="Arial"/>
              </a:rPr>
              <a:t>» asqrt =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sqrt(A)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asqrt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94945">
              <a:lnSpc>
                <a:spcPct val="100000"/>
              </a:lnSpc>
              <a:tabLst>
                <a:tab pos="885825" algn="l"/>
              </a:tabLst>
            </a:pPr>
            <a:r>
              <a:rPr sz="1300" spc="-5" dirty="0">
                <a:latin typeface="Arial"/>
                <a:cs typeface="Arial"/>
              </a:rPr>
              <a:t>1.0000	1.4142</a:t>
            </a:r>
            <a:endParaRPr sz="1300">
              <a:latin typeface="Arial"/>
              <a:cs typeface="Arial"/>
            </a:endParaRPr>
          </a:p>
          <a:p>
            <a:pPr marL="194945">
              <a:lnSpc>
                <a:spcPct val="100000"/>
              </a:lnSpc>
              <a:spcBef>
                <a:spcPts val="15"/>
              </a:spcBef>
              <a:tabLst>
                <a:tab pos="885825" algn="l"/>
              </a:tabLst>
            </a:pPr>
            <a:r>
              <a:rPr sz="1300" spc="-5" dirty="0">
                <a:latin typeface="Arial"/>
                <a:cs typeface="Arial"/>
              </a:rPr>
              <a:t>1.7321	2.0000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2636" y="2764023"/>
            <a:ext cx="13716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» Asqrt =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sqrtm(A)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75841" y="2764023"/>
            <a:ext cx="19481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% Thus</a:t>
            </a:r>
            <a:r>
              <a:rPr sz="1300" spc="-6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[Asqrt]*[Asqrt]=[A]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32636" y="3160262"/>
            <a:ext cx="5530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Arial"/>
                <a:cs typeface="Arial"/>
              </a:rPr>
              <a:t>Asqrt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69790" y="3558032"/>
            <a:ext cx="121729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0.5537+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0.4644i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1.2104-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0.3186i</a:t>
            </a:r>
            <a:endParaRPr sz="13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59023" y="3558032"/>
            <a:ext cx="121729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0.8070-</a:t>
            </a:r>
            <a:r>
              <a:rPr sz="1300" spc="-7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0.2124i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1.7641+</a:t>
            </a:r>
            <a:r>
              <a:rPr sz="1300" spc="-5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0.1458i</a:t>
            </a:r>
            <a:endParaRPr sz="1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32636" y="4152390"/>
            <a:ext cx="1497965" cy="1216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» exp_aij =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exp(A)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exp_aij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94945">
              <a:lnSpc>
                <a:spcPct val="100000"/>
              </a:lnSpc>
              <a:tabLst>
                <a:tab pos="885825" algn="l"/>
              </a:tabLst>
            </a:pPr>
            <a:r>
              <a:rPr sz="1300" spc="-5" dirty="0">
                <a:latin typeface="Arial"/>
                <a:cs typeface="Arial"/>
              </a:rPr>
              <a:t>2.7183	7.3891</a:t>
            </a:r>
            <a:endParaRPr sz="1300">
              <a:latin typeface="Arial"/>
              <a:cs typeface="Arial"/>
            </a:endParaRPr>
          </a:p>
          <a:p>
            <a:pPr marL="149225">
              <a:lnSpc>
                <a:spcPct val="100000"/>
              </a:lnSpc>
              <a:spcBef>
                <a:spcPts val="15"/>
              </a:spcBef>
              <a:tabLst>
                <a:tab pos="885825" algn="l"/>
              </a:tabLst>
            </a:pPr>
            <a:r>
              <a:rPr sz="1300" spc="-5" dirty="0">
                <a:latin typeface="Arial"/>
                <a:cs typeface="Arial"/>
              </a:rPr>
              <a:t>20.0855	54.5982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2636" y="5542287"/>
            <a:ext cx="14446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» exp_A =</a:t>
            </a:r>
            <a:r>
              <a:rPr sz="1300" spc="-4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expm(A)</a:t>
            </a:r>
            <a:endParaRPr sz="13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75956" y="5542287"/>
            <a:ext cx="28327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% Finds the </a:t>
            </a:r>
            <a:r>
              <a:rPr sz="1300" dirty="0">
                <a:latin typeface="Arial"/>
                <a:cs typeface="Arial"/>
              </a:rPr>
              <a:t>true matrix </a:t>
            </a:r>
            <a:r>
              <a:rPr sz="1300" spc="-5" dirty="0">
                <a:latin typeface="Arial"/>
                <a:cs typeface="Arial"/>
              </a:rPr>
              <a:t>exponential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e</a:t>
            </a:r>
            <a:r>
              <a:rPr sz="1350" spc="-7" baseline="24691" dirty="0">
                <a:latin typeface="Arial"/>
                <a:cs typeface="Arial"/>
              </a:rPr>
              <a:t>A</a:t>
            </a:r>
            <a:endParaRPr sz="1350" baseline="24691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32636" y="5938507"/>
            <a:ext cx="6356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Arial"/>
                <a:cs typeface="Arial"/>
              </a:rPr>
              <a:t>exp_A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04036" y="6336276"/>
            <a:ext cx="1819275" cy="424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7825">
              <a:lnSpc>
                <a:spcPts val="1510"/>
              </a:lnSpc>
              <a:spcBef>
                <a:spcPts val="95"/>
              </a:spcBef>
              <a:tabLst>
                <a:tab pos="1114425" algn="l"/>
              </a:tabLst>
            </a:pPr>
            <a:r>
              <a:rPr sz="1300" spc="-5" dirty="0">
                <a:latin typeface="Arial"/>
                <a:cs typeface="Arial"/>
              </a:rPr>
              <a:t>51.9690	74.7366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ts val="1630"/>
              </a:lnSpc>
            </a:pPr>
            <a:r>
              <a:rPr sz="2100" spc="-82" baseline="-29761" dirty="0">
                <a:latin typeface="Arial"/>
                <a:cs typeface="Arial"/>
              </a:rPr>
              <a:t>2005</a:t>
            </a:r>
            <a:r>
              <a:rPr sz="1300" spc="-55" dirty="0">
                <a:latin typeface="Arial"/>
                <a:cs typeface="Arial"/>
              </a:rPr>
              <a:t>112.1048</a:t>
            </a:r>
            <a:r>
              <a:rPr sz="1300" spc="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164.0738</a:t>
            </a:r>
            <a:endParaRPr sz="130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6" name="object 2"/>
          <p:cNvSpPr txBox="1">
            <a:spLocks/>
          </p:cNvSpPr>
          <p:nvPr/>
        </p:nvSpPr>
        <p:spPr>
          <a:xfrm>
            <a:off x="1222247" y="501650"/>
            <a:ext cx="8229600" cy="576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algn="l" defTabSz="1007577" rtl="0" eaLnBrk="1" latinLnBrk="0" hangingPunct="1">
              <a:spcBef>
                <a:spcPct val="0"/>
              </a:spcBef>
              <a:buNone/>
              <a:defRPr sz="440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25">
              <a:lnSpc>
                <a:spcPts val="4535"/>
              </a:lnSpc>
            </a:pPr>
            <a:r>
              <a:rPr lang="tr-TR" sz="4000" spc="-5" smtClean="0"/>
              <a:t>Matrix and Array</a:t>
            </a:r>
            <a:r>
              <a:rPr lang="tr-TR" sz="4000" spc="15" smtClean="0"/>
              <a:t> </a:t>
            </a:r>
            <a:r>
              <a:rPr lang="tr-TR" sz="4000" spc="-5" smtClean="0"/>
              <a:t>Operations</a:t>
            </a:r>
            <a:endParaRPr lang="tr-TR" sz="4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532636" y="1330543"/>
            <a:ext cx="7689850" cy="49434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Character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Strings</a:t>
            </a:r>
            <a:endParaRPr sz="3200" dirty="0">
              <a:latin typeface="Arial"/>
              <a:cs typeface="Arial"/>
            </a:endParaRPr>
          </a:p>
          <a:p>
            <a:pPr marL="355600" marR="1560195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&gt;&gt; message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‘Leave </a:t>
            </a:r>
            <a:r>
              <a:rPr sz="3200" dirty="0">
                <a:latin typeface="Arial"/>
                <a:cs typeface="Arial"/>
              </a:rPr>
              <a:t>me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alone’  creates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vector of size </a:t>
            </a:r>
            <a:r>
              <a:rPr sz="3200" dirty="0">
                <a:latin typeface="Arial"/>
                <a:cs typeface="Arial"/>
              </a:rPr>
              <a:t>1 x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14</a:t>
            </a:r>
            <a:endParaRPr sz="3200" dirty="0">
              <a:latin typeface="Arial"/>
              <a:cs typeface="Arial"/>
            </a:endParaRPr>
          </a:p>
          <a:p>
            <a:pPr marL="756285" marR="5080" lvl="1" indent="-286385">
              <a:lnSpc>
                <a:spcPts val="3020"/>
              </a:lnSpc>
              <a:spcBef>
                <a:spcPts val="72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To create a column vector of text objects,  each text string must have exactly the same  </a:t>
            </a:r>
            <a:r>
              <a:rPr sz="2800" dirty="0">
                <a:latin typeface="Arial"/>
                <a:cs typeface="Arial"/>
              </a:rPr>
              <a:t>number of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characters</a:t>
            </a:r>
          </a:p>
          <a:p>
            <a:pPr marL="355600">
              <a:lnSpc>
                <a:spcPct val="100000"/>
              </a:lnSpc>
              <a:spcBef>
                <a:spcPts val="340"/>
              </a:spcBef>
            </a:pPr>
            <a:r>
              <a:rPr sz="3200" spc="-5" dirty="0">
                <a:latin typeface="Arial"/>
                <a:cs typeface="Arial"/>
              </a:rPr>
              <a:t>&gt;&gt; names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[‘John’; ‘Ravi’; ‘Mary’;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‘Xiao’]</a:t>
            </a:r>
            <a:endParaRPr sz="32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0"/>
              </a:spcBef>
              <a:buChar char="–"/>
              <a:tabLst>
                <a:tab pos="756920" algn="l"/>
              </a:tabLst>
            </a:pPr>
            <a:r>
              <a:rPr sz="2800" dirty="0">
                <a:latin typeface="Arial"/>
                <a:cs typeface="Arial"/>
              </a:rPr>
              <a:t>Thus</a:t>
            </a:r>
          </a:p>
          <a:p>
            <a:pPr marL="355600">
              <a:lnSpc>
                <a:spcPct val="100000"/>
              </a:lnSpc>
              <a:spcBef>
                <a:spcPts val="380"/>
              </a:spcBef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[‘Ali’; ‘Veli’]</a:t>
            </a:r>
            <a:endParaRPr sz="32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370"/>
              </a:spcBef>
            </a:pPr>
            <a:r>
              <a:rPr sz="3200" spc="-10" dirty="0">
                <a:latin typeface="Arial"/>
                <a:cs typeface="Arial"/>
              </a:rPr>
              <a:t>generates </a:t>
            </a:r>
            <a:r>
              <a:rPr sz="3200" spc="-5" dirty="0">
                <a:latin typeface="Arial"/>
                <a:cs typeface="Arial"/>
              </a:rPr>
              <a:t>an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error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7" name="object 2"/>
          <p:cNvSpPr txBox="1">
            <a:spLocks noGrp="1"/>
          </p:cNvSpPr>
          <p:nvPr/>
        </p:nvSpPr>
        <p:spPr>
          <a:xfrm>
            <a:off x="1262761" y="806450"/>
            <a:ext cx="8229600" cy="576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algn="l" defTabSz="1007577" rtl="0" eaLnBrk="1" latinLnBrk="0" hangingPunct="1">
              <a:spcBef>
                <a:spcPct val="0"/>
              </a:spcBef>
              <a:buNone/>
              <a:defRPr sz="440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25" algn="ctr">
              <a:lnSpc>
                <a:spcPts val="4535"/>
              </a:lnSpc>
            </a:pPr>
            <a:r>
              <a:rPr lang="tr-TR" sz="4000" spc="-5" dirty="0"/>
              <a:t>Character</a:t>
            </a:r>
            <a:r>
              <a:rPr lang="tr-TR" sz="4000" spc="-10" dirty="0"/>
              <a:t> </a:t>
            </a:r>
            <a:r>
              <a:rPr lang="tr-TR" sz="4000" spc="-5" dirty="0"/>
              <a:t>strings</a:t>
            </a:r>
            <a:endParaRPr sz="4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304036" y="1866593"/>
            <a:ext cx="7975600" cy="4116704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8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Character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Strings</a:t>
            </a:r>
            <a:endParaRPr sz="32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‘char’ command pads the necessary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spaces</a:t>
            </a:r>
            <a:endParaRPr sz="2800">
              <a:latin typeface="Arial"/>
              <a:cs typeface="Arial"/>
            </a:endParaRPr>
          </a:p>
          <a:p>
            <a:pPr marL="469900" marR="1171575">
              <a:lnSpc>
                <a:spcPct val="120000"/>
              </a:lnSpc>
              <a:spcBef>
                <a:spcPts val="15"/>
              </a:spcBef>
            </a:pPr>
            <a:r>
              <a:rPr sz="2800" spc="-5" dirty="0">
                <a:latin typeface="Arial"/>
                <a:cs typeface="Arial"/>
              </a:rPr>
              <a:t>&gt;&gt; howdy = char(‘Hi’, ‘Hello’, ‘Namaste’)  is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valid.</a:t>
            </a:r>
            <a:endParaRPr sz="2800">
              <a:latin typeface="Arial"/>
              <a:cs typeface="Arial"/>
            </a:endParaRPr>
          </a:p>
          <a:p>
            <a:pPr marL="756285" marR="5080" lvl="1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Character strings can be manipulated just like  matrices.</a:t>
            </a:r>
            <a:endParaRPr sz="2800">
              <a:latin typeface="Arial"/>
              <a:cs typeface="Arial"/>
            </a:endParaRPr>
          </a:p>
          <a:p>
            <a:pPr marL="469900" marR="117475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&gt;&gt; c = [howdy(2,:) names(3,:)] produces  Hello Mary as the output in variable</a:t>
            </a:r>
            <a:r>
              <a:rPr sz="2800" spc="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c.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2"/>
          <p:cNvSpPr txBox="1">
            <a:spLocks noGrp="1"/>
          </p:cNvSpPr>
          <p:nvPr/>
        </p:nvSpPr>
        <p:spPr>
          <a:xfrm>
            <a:off x="1384300" y="95834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algn="l" defTabSz="1007577" rtl="0" eaLnBrk="1" latinLnBrk="0" hangingPunct="1">
              <a:spcBef>
                <a:spcPct val="0"/>
              </a:spcBef>
              <a:buNone/>
              <a:defRPr sz="440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25">
              <a:lnSpc>
                <a:spcPts val="4535"/>
              </a:lnSpc>
            </a:pPr>
            <a:r>
              <a:rPr lang="tr-TR" sz="4000" spc="-5" dirty="0"/>
              <a:t>Matrix and Array</a:t>
            </a:r>
            <a:r>
              <a:rPr lang="tr-TR" sz="4000" spc="-10" dirty="0"/>
              <a:t> </a:t>
            </a:r>
            <a:r>
              <a:rPr lang="tr-TR" sz="4000" spc="-5" dirty="0"/>
              <a:t>Operations</a:t>
            </a:r>
            <a:endParaRPr sz="4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532636" y="1823921"/>
            <a:ext cx="7578725" cy="3660140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8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Charater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Strings</a:t>
            </a:r>
            <a:endParaRPr sz="3200">
              <a:latin typeface="Arial"/>
              <a:cs typeface="Arial"/>
            </a:endParaRPr>
          </a:p>
          <a:p>
            <a:pPr marL="756285" marR="520065" lvl="1" indent="-286385">
              <a:lnSpc>
                <a:spcPct val="1002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‘eval’ function evaluates text strings and  execute them if they contain valid  </a:t>
            </a:r>
            <a:r>
              <a:rPr sz="2800" dirty="0">
                <a:latin typeface="Arial"/>
                <a:cs typeface="Arial"/>
              </a:rPr>
              <a:t>commands</a:t>
            </a:r>
            <a:endParaRPr sz="2800">
              <a:latin typeface="Arial"/>
              <a:cs typeface="Arial"/>
            </a:endParaRPr>
          </a:p>
          <a:p>
            <a:pPr marL="1155700" marR="1350645" lvl="2" indent="-228600">
              <a:lnSpc>
                <a:spcPts val="3460"/>
              </a:lnSpc>
              <a:spcBef>
                <a:spcPts val="200"/>
              </a:spcBef>
              <a:buChar char="•"/>
              <a:tabLst>
                <a:tab pos="1155700" algn="l"/>
                <a:tab pos="4182110" algn="l"/>
              </a:tabLst>
            </a:pPr>
            <a:r>
              <a:rPr sz="2400" spc="-5" dirty="0">
                <a:latin typeface="Arial"/>
                <a:cs typeface="Arial"/>
              </a:rPr>
              <a:t>eval(‘x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5*sin(pi/3)’)	is </a:t>
            </a:r>
            <a:r>
              <a:rPr sz="2400" dirty="0">
                <a:latin typeface="Arial"/>
                <a:cs typeface="Arial"/>
              </a:rPr>
              <a:t>equivalent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  x =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5*sin(pi/3)</a:t>
            </a:r>
            <a:endParaRPr sz="2400">
              <a:latin typeface="Arial"/>
              <a:cs typeface="Arial"/>
            </a:endParaRPr>
          </a:p>
          <a:p>
            <a:pPr marL="1155700" marR="5080" lvl="2" indent="-228600">
              <a:lnSpc>
                <a:spcPct val="100000"/>
              </a:lnSpc>
              <a:spcBef>
                <a:spcPts val="35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You make ‘eval’ </a:t>
            </a:r>
            <a:r>
              <a:rPr sz="2400" dirty="0">
                <a:latin typeface="Arial"/>
                <a:cs typeface="Arial"/>
              </a:rPr>
              <a:t>useful </a:t>
            </a:r>
            <a:r>
              <a:rPr sz="2400" spc="-5" dirty="0">
                <a:latin typeface="Arial"/>
                <a:cs typeface="Arial"/>
              </a:rPr>
              <a:t>by using variables in </a:t>
            </a:r>
            <a:r>
              <a:rPr sz="2400" dirty="0">
                <a:latin typeface="Arial"/>
                <a:cs typeface="Arial"/>
              </a:rPr>
              <a:t>the  </a:t>
            </a:r>
            <a:r>
              <a:rPr sz="2400" spc="-5" dirty="0">
                <a:latin typeface="Arial"/>
                <a:cs typeface="Arial"/>
              </a:rPr>
              <a:t>string.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2"/>
          <p:cNvSpPr txBox="1">
            <a:spLocks noGrp="1"/>
          </p:cNvSpPr>
          <p:nvPr/>
        </p:nvSpPr>
        <p:spPr>
          <a:xfrm>
            <a:off x="1384300" y="95834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algn="l" defTabSz="1007577" rtl="0" eaLnBrk="1" latinLnBrk="0" hangingPunct="1">
              <a:spcBef>
                <a:spcPct val="0"/>
              </a:spcBef>
              <a:buNone/>
              <a:defRPr sz="440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25">
              <a:lnSpc>
                <a:spcPts val="4535"/>
              </a:lnSpc>
            </a:pPr>
            <a:r>
              <a:rPr lang="tr-TR" sz="4000" spc="-5" dirty="0"/>
              <a:t>Matrix and Array</a:t>
            </a:r>
            <a:r>
              <a:rPr lang="tr-TR" sz="4000" spc="-10" dirty="0"/>
              <a:t> </a:t>
            </a:r>
            <a:r>
              <a:rPr lang="tr-TR" sz="4000" spc="-5" dirty="0"/>
              <a:t>Operations</a:t>
            </a:r>
            <a:endParaRPr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87855" y="6248409"/>
            <a:ext cx="168275" cy="4800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40"/>
              </a:lnSpc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30716" y="6248409"/>
            <a:ext cx="6792595" cy="4800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40"/>
              </a:lnSpc>
            </a:pPr>
            <a:r>
              <a:rPr sz="3200" spc="-5" dirty="0">
                <a:latin typeface="Arial"/>
                <a:cs typeface="Arial"/>
              </a:rPr>
              <a:t>‘...’ usage is not limited to matrix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input</a:t>
            </a:r>
            <a:endParaRPr sz="32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601967"/>
            <a:ext cx="7772400" cy="9372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9380" rIns="0" bIns="0" rtlCol="0">
            <a:spAutoFit/>
          </a:bodyPr>
          <a:lstStyle/>
          <a:p>
            <a:pPr marL="2315845">
              <a:lnSpc>
                <a:spcPct val="100000"/>
              </a:lnSpc>
              <a:spcBef>
                <a:spcPts val="940"/>
              </a:spcBef>
            </a:pPr>
            <a:r>
              <a:rPr spc="-5" dirty="0"/>
              <a:t>Continuation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37150" y="6632058"/>
            <a:ext cx="1504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5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87855" y="1633207"/>
            <a:ext cx="6592570" cy="450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The following three commands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are  equivalent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[1 </a:t>
            </a:r>
            <a:r>
              <a:rPr sz="3200" dirty="0">
                <a:latin typeface="Arial"/>
                <a:cs typeface="Arial"/>
              </a:rPr>
              <a:t>3 </a:t>
            </a:r>
            <a:r>
              <a:rPr sz="3200" spc="-5" dirty="0">
                <a:latin typeface="Arial"/>
                <a:cs typeface="Arial"/>
              </a:rPr>
              <a:t>9; </a:t>
            </a:r>
            <a:r>
              <a:rPr sz="3200" dirty="0">
                <a:latin typeface="Arial"/>
                <a:cs typeface="Arial"/>
              </a:rPr>
              <a:t>5 </a:t>
            </a:r>
            <a:r>
              <a:rPr sz="3200" spc="-5" dirty="0">
                <a:latin typeface="Arial"/>
                <a:cs typeface="Arial"/>
              </a:rPr>
              <a:t>10 15; </a:t>
            </a:r>
            <a:r>
              <a:rPr sz="3200" dirty="0">
                <a:latin typeface="Arial"/>
                <a:cs typeface="Arial"/>
              </a:rPr>
              <a:t>0 0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-5];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1310640" algn="l"/>
                <a:tab pos="1762760" algn="l"/>
              </a:tabLst>
            </a:pPr>
            <a:r>
              <a:rPr sz="3200" dirty="0">
                <a:latin typeface="Arial"/>
                <a:cs typeface="Arial"/>
              </a:rPr>
              <a:t>A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[1	</a:t>
            </a:r>
            <a:r>
              <a:rPr sz="3200" dirty="0">
                <a:latin typeface="Arial"/>
                <a:cs typeface="Arial"/>
              </a:rPr>
              <a:t>3	9</a:t>
            </a:r>
            <a:endParaRPr sz="3200">
              <a:latin typeface="Arial"/>
              <a:cs typeface="Arial"/>
            </a:endParaRPr>
          </a:p>
          <a:p>
            <a:pPr marL="914400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Arial"/>
                <a:cs typeface="Arial"/>
              </a:rPr>
              <a:t>5 </a:t>
            </a:r>
            <a:r>
              <a:rPr sz="3200" spc="-5" dirty="0">
                <a:latin typeface="Arial"/>
                <a:cs typeface="Arial"/>
              </a:rPr>
              <a:t>10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15</a:t>
            </a:r>
            <a:endParaRPr sz="3200">
              <a:latin typeface="Arial"/>
              <a:cs typeface="Arial"/>
            </a:endParaRPr>
          </a:p>
          <a:p>
            <a:pPr marL="914400">
              <a:lnSpc>
                <a:spcPct val="100000"/>
              </a:lnSpc>
              <a:spcBef>
                <a:spcPts val="755"/>
              </a:spcBef>
              <a:tabLst>
                <a:tab pos="1365250" algn="l"/>
                <a:tab pos="1815464" algn="l"/>
              </a:tabLst>
            </a:pPr>
            <a:r>
              <a:rPr sz="3200" dirty="0">
                <a:latin typeface="Arial"/>
                <a:cs typeface="Arial"/>
              </a:rPr>
              <a:t>0	0	</a:t>
            </a:r>
            <a:r>
              <a:rPr sz="3200" spc="-5" dirty="0">
                <a:latin typeface="Arial"/>
                <a:cs typeface="Arial"/>
              </a:rPr>
              <a:t>-5];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1310005" algn="l"/>
                <a:tab pos="1761489" algn="l"/>
                <a:tab pos="2664460" algn="l"/>
              </a:tabLst>
            </a:pPr>
            <a:r>
              <a:rPr sz="3200" dirty="0">
                <a:latin typeface="Arial"/>
                <a:cs typeface="Arial"/>
              </a:rPr>
              <a:t>A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[1	</a:t>
            </a:r>
            <a:r>
              <a:rPr sz="3200" dirty="0">
                <a:latin typeface="Arial"/>
                <a:cs typeface="Arial"/>
              </a:rPr>
              <a:t>3	</a:t>
            </a:r>
            <a:r>
              <a:rPr sz="3200" spc="-5" dirty="0">
                <a:latin typeface="Arial"/>
                <a:cs typeface="Arial"/>
              </a:rPr>
              <a:t>9;</a:t>
            </a:r>
            <a:r>
              <a:rPr sz="3200" dirty="0">
                <a:latin typeface="Arial"/>
                <a:cs typeface="Arial"/>
              </a:rPr>
              <a:t> 5	</a:t>
            </a:r>
            <a:r>
              <a:rPr sz="3200" spc="-5" dirty="0">
                <a:latin typeface="Arial"/>
                <a:cs typeface="Arial"/>
              </a:rPr>
              <a:t>10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...</a:t>
            </a:r>
            <a:endParaRPr sz="3200">
              <a:latin typeface="Arial"/>
              <a:cs typeface="Arial"/>
            </a:endParaRPr>
          </a:p>
          <a:p>
            <a:pPr marL="914400">
              <a:lnSpc>
                <a:spcPct val="100000"/>
              </a:lnSpc>
              <a:spcBef>
                <a:spcPts val="760"/>
              </a:spcBef>
              <a:tabLst>
                <a:tab pos="2042160" algn="l"/>
              </a:tabLst>
            </a:pPr>
            <a:r>
              <a:rPr sz="3200" spc="-5" dirty="0">
                <a:latin typeface="Arial"/>
                <a:cs typeface="Arial"/>
              </a:rPr>
              <a:t>15;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0	0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-5];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249850" y="6615168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6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53896" y="675119"/>
            <a:ext cx="7772400" cy="864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699135">
              <a:lnSpc>
                <a:spcPct val="100000"/>
              </a:lnSpc>
              <a:spcBef>
                <a:spcPts val="650"/>
              </a:spcBef>
            </a:pPr>
            <a:r>
              <a:rPr spc="-5" dirty="0"/>
              <a:t>Indexing (or</a:t>
            </a:r>
            <a:r>
              <a:rPr spc="-15" dirty="0"/>
              <a:t> </a:t>
            </a:r>
            <a:r>
              <a:rPr spc="-5" dirty="0"/>
              <a:t>Subscripting)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32636" y="1601203"/>
            <a:ext cx="22053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A =[1 2 3; 4 5 </a:t>
            </a:r>
            <a:r>
              <a:rPr sz="1600" dirty="0">
                <a:latin typeface="Arial"/>
                <a:cs typeface="Arial"/>
              </a:rPr>
              <a:t>6; </a:t>
            </a:r>
            <a:r>
              <a:rPr sz="1600" spc="-5" dirty="0">
                <a:latin typeface="Arial"/>
                <a:cs typeface="Arial"/>
              </a:rPr>
              <a:t>7 8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8]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A 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797050" y="2609977"/>
          <a:ext cx="973455" cy="715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1750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1532636" y="3556471"/>
            <a:ext cx="1151890" cy="2224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A(2, 3)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ans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6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ts val="3850"/>
              </a:lnSpc>
              <a:spcBef>
                <a:spcPts val="440"/>
              </a:spcBef>
            </a:pPr>
            <a:r>
              <a:rPr sz="1600" spc="-5" dirty="0">
                <a:latin typeface="Arial"/>
                <a:cs typeface="Arial"/>
              </a:rPr>
              <a:t>» A(3, 3) =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9  A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797050" y="6032837"/>
          <a:ext cx="973455" cy="715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1750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6747"/>
            <a:ext cx="7772400" cy="9372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9380" rIns="0" bIns="0" rtlCol="0">
            <a:spAutoFit/>
          </a:bodyPr>
          <a:lstStyle/>
          <a:p>
            <a:pPr marL="699135">
              <a:lnSpc>
                <a:spcPct val="100000"/>
              </a:lnSpc>
              <a:spcBef>
                <a:spcPts val="940"/>
              </a:spcBef>
            </a:pPr>
            <a:r>
              <a:rPr spc="-5" dirty="0"/>
              <a:t>Indexing (or</a:t>
            </a:r>
            <a:r>
              <a:rPr spc="-15" dirty="0"/>
              <a:t> </a:t>
            </a:r>
            <a:r>
              <a:rPr spc="-5" dirty="0"/>
              <a:t>Subscripting)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38082" y="6632058"/>
            <a:ext cx="249554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7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744459"/>
            <a:ext cx="1513840" cy="758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B = A(2:3,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1:3)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B 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97050" y="2754753"/>
          <a:ext cx="973455" cy="471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455889"/>
            <a:ext cx="1288415" cy="758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B = A(2:3,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:)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B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797050" y="4466183"/>
          <a:ext cx="973455" cy="469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1532636" y="5167319"/>
            <a:ext cx="1097280" cy="1490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</a:t>
            </a:r>
            <a:r>
              <a:rPr sz="1600" dirty="0">
                <a:latin typeface="Arial"/>
                <a:cs typeface="Arial"/>
              </a:rPr>
              <a:t>B(:, 2) </a:t>
            </a:r>
            <a:r>
              <a:rPr sz="1600" spc="-5" dirty="0">
                <a:latin typeface="Arial"/>
                <a:cs typeface="Arial"/>
              </a:rPr>
              <a:t>=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[]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B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6985" algn="ctr">
              <a:lnSpc>
                <a:spcPct val="100000"/>
              </a:lnSpc>
              <a:tabLst>
                <a:tab pos="406400" algn="l"/>
              </a:tabLst>
            </a:pPr>
            <a:r>
              <a:rPr sz="1600" spc="-5" dirty="0">
                <a:latin typeface="Arial"/>
                <a:cs typeface="Arial"/>
              </a:rPr>
              <a:t>4	6</a:t>
            </a:r>
            <a:endParaRPr sz="1600">
              <a:latin typeface="Arial"/>
              <a:cs typeface="Arial"/>
            </a:endParaRPr>
          </a:p>
          <a:p>
            <a:pPr marL="6985" algn="ctr">
              <a:lnSpc>
                <a:spcPct val="100000"/>
              </a:lnSpc>
              <a:tabLst>
                <a:tab pos="406400" algn="l"/>
              </a:tabLst>
            </a:pPr>
            <a:r>
              <a:rPr sz="1600" spc="-5" dirty="0">
                <a:latin typeface="Arial"/>
                <a:cs typeface="Arial"/>
              </a:rPr>
              <a:t>7	9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21615" rIns="0" bIns="0" rtlCol="0">
            <a:spAutoFit/>
          </a:bodyPr>
          <a:lstStyle/>
          <a:p>
            <a:pPr marL="2421255">
              <a:lnSpc>
                <a:spcPct val="100000"/>
              </a:lnSpc>
              <a:spcBef>
                <a:spcPts val="1745"/>
              </a:spcBef>
            </a:pPr>
            <a:r>
              <a:rPr spc="-5" dirty="0"/>
              <a:t>Dimensioning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908424"/>
            <a:ext cx="7776845" cy="156527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8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Arial"/>
                <a:cs typeface="Arial"/>
              </a:rPr>
              <a:t>No </a:t>
            </a:r>
            <a:r>
              <a:rPr sz="2800" dirty="0">
                <a:latin typeface="Arial"/>
                <a:cs typeface="Arial"/>
              </a:rPr>
              <a:t>explicit dimension declarations are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required</a:t>
            </a:r>
            <a:endParaRPr sz="2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MATLAB creates a matrix just big</a:t>
            </a:r>
            <a:r>
              <a:rPr sz="2800" spc="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enough.</a:t>
            </a:r>
            <a:endParaRPr sz="2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If the matrices B and C do not exist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already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2636" y="3535207"/>
            <a:ext cx="336105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B(2, 3) = 5;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produces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5400" y="3511366"/>
            <a:ext cx="336550" cy="1769110"/>
          </a:xfrm>
          <a:prstGeom prst="rect">
            <a:avLst/>
          </a:prstGeom>
        </p:spPr>
        <p:txBody>
          <a:bodyPr vert="horz" wrap="square" lIns="0" tIns="213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80"/>
              </a:spcBef>
            </a:pPr>
            <a:r>
              <a:rPr sz="4400" b="1" dirty="0">
                <a:latin typeface="Arial"/>
                <a:cs typeface="Arial"/>
              </a:rPr>
              <a:t>0</a:t>
            </a:r>
            <a:endParaRPr sz="4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85"/>
              </a:spcBef>
            </a:pPr>
            <a:r>
              <a:rPr sz="4400" b="1" dirty="0">
                <a:latin typeface="Arial"/>
                <a:cs typeface="Arial"/>
              </a:rPr>
              <a:t>5</a:t>
            </a:r>
            <a:endParaRPr sz="4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91616" y="3450747"/>
            <a:ext cx="1307465" cy="1769110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65"/>
              </a:spcBef>
              <a:tabLst>
                <a:tab pos="1012190" algn="l"/>
              </a:tabLst>
            </a:pPr>
            <a:r>
              <a:rPr sz="4000" b="1" spc="-5" dirty="0">
                <a:latin typeface="Arial"/>
                <a:cs typeface="Arial"/>
              </a:rPr>
              <a:t>0	0</a:t>
            </a:r>
            <a:endParaRPr sz="4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60"/>
              </a:spcBef>
              <a:tabLst>
                <a:tab pos="1012190" algn="l"/>
              </a:tabLst>
            </a:pPr>
            <a:r>
              <a:rPr sz="4000" b="1" spc="-5" dirty="0">
                <a:latin typeface="Arial"/>
                <a:cs typeface="Arial"/>
              </a:rPr>
              <a:t>0	0</a:t>
            </a:r>
            <a:endParaRPr sz="4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17820" y="3694163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547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17820" y="5437619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547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17820" y="3694163"/>
            <a:ext cx="0" cy="1743710"/>
          </a:xfrm>
          <a:custGeom>
            <a:avLst/>
            <a:gdLst/>
            <a:ahLst/>
            <a:cxnLst/>
            <a:rect l="l" t="t" r="r" b="b"/>
            <a:pathLst>
              <a:path h="1743710">
                <a:moveTo>
                  <a:pt x="0" y="0"/>
                </a:moveTo>
                <a:lnTo>
                  <a:pt x="0" y="1743456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76488" y="3694163"/>
            <a:ext cx="0" cy="1743710"/>
          </a:xfrm>
          <a:custGeom>
            <a:avLst/>
            <a:gdLst/>
            <a:ahLst/>
            <a:cxnLst/>
            <a:rect l="l" t="t" r="r" b="b"/>
            <a:pathLst>
              <a:path h="1743710">
                <a:moveTo>
                  <a:pt x="0" y="0"/>
                </a:moveTo>
                <a:lnTo>
                  <a:pt x="0" y="1743455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82940" y="3694163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548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282940" y="5437619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548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138082" y="6632058"/>
            <a:ext cx="249554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8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21615" rIns="0" bIns="0" rtlCol="0">
            <a:spAutoFit/>
          </a:bodyPr>
          <a:lstStyle/>
          <a:p>
            <a:pPr marL="2421255">
              <a:lnSpc>
                <a:spcPct val="100000"/>
              </a:lnSpc>
              <a:spcBef>
                <a:spcPts val="1745"/>
              </a:spcBef>
            </a:pPr>
            <a:r>
              <a:rPr spc="-5" dirty="0"/>
              <a:t>Dimensioning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995919"/>
            <a:ext cx="44665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C(3, 1:3) = [1 2 3]; produces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37526" y="2840191"/>
            <a:ext cx="1771014" cy="28759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Arial"/>
                <a:cs typeface="Arial"/>
              </a:rPr>
              <a:t>0</a:t>
            </a:r>
            <a:endParaRPr sz="44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3310"/>
              </a:spcBef>
            </a:pPr>
            <a:r>
              <a:rPr sz="4400" b="1" dirty="0">
                <a:latin typeface="Arial"/>
                <a:cs typeface="Arial"/>
              </a:rPr>
              <a:t>0</a:t>
            </a:r>
            <a:endParaRPr sz="44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3290"/>
              </a:spcBef>
              <a:tabLst>
                <a:tab pos="1433830" algn="l"/>
              </a:tabLst>
            </a:pPr>
            <a:r>
              <a:rPr sz="4400" b="1" dirty="0">
                <a:latin typeface="Arial"/>
                <a:cs typeface="Arial"/>
              </a:rPr>
              <a:t>2	3</a:t>
            </a:r>
            <a:endParaRPr sz="4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69311" y="5022583"/>
            <a:ext cx="3079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latin typeface="Arial"/>
                <a:cs typeface="Arial"/>
              </a:rPr>
              <a:t>1</a:t>
            </a:r>
            <a:endParaRPr sz="4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69311" y="2841788"/>
            <a:ext cx="1875789" cy="1725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80515" algn="l"/>
              </a:tabLst>
            </a:pPr>
            <a:r>
              <a:rPr sz="4000" b="1" spc="-5" dirty="0">
                <a:latin typeface="Arial"/>
                <a:cs typeface="Arial"/>
              </a:rPr>
              <a:t>0	0</a:t>
            </a:r>
            <a:endParaRPr sz="4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90"/>
              </a:spcBef>
              <a:tabLst>
                <a:tab pos="1580515" algn="l"/>
              </a:tabLst>
            </a:pPr>
            <a:r>
              <a:rPr sz="4000" b="1" spc="-5" dirty="0">
                <a:latin typeface="Arial"/>
                <a:cs typeface="Arial"/>
              </a:rPr>
              <a:t>0	0</a:t>
            </a:r>
            <a:endParaRPr sz="4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85772" y="282243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85772" y="583843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85772" y="2822435"/>
            <a:ext cx="0" cy="3016250"/>
          </a:xfrm>
          <a:custGeom>
            <a:avLst/>
            <a:gdLst/>
            <a:ahLst/>
            <a:cxnLst/>
            <a:rect l="l" t="t" r="r" b="b"/>
            <a:pathLst>
              <a:path h="3016250">
                <a:moveTo>
                  <a:pt x="0" y="0"/>
                </a:moveTo>
                <a:lnTo>
                  <a:pt x="0" y="3015996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635495" y="2822435"/>
            <a:ext cx="0" cy="3016250"/>
          </a:xfrm>
          <a:custGeom>
            <a:avLst/>
            <a:gdLst/>
            <a:ahLst/>
            <a:cxnLst/>
            <a:rect l="l" t="t" r="r" b="b"/>
            <a:pathLst>
              <a:path h="3016250">
                <a:moveTo>
                  <a:pt x="0" y="0"/>
                </a:moveTo>
                <a:lnTo>
                  <a:pt x="0" y="3015996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68796" y="2822435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368796" y="5838431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138082" y="6632058"/>
            <a:ext cx="249554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9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ma1" id="{E76676FE-48E9-41F8-BA89-82D44B62B21D}" vid="{2E1D27D4-D1DE-4CE0-B196-A61C21B665A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23</TotalTime>
  <Words>2072</Words>
  <Application>Microsoft Office PowerPoint</Application>
  <PresentationFormat>Custom</PresentationFormat>
  <Paragraphs>683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Tema1</vt:lpstr>
      <vt:lpstr>ENE102-3</vt:lpstr>
      <vt:lpstr>Matrices and Vectors</vt:lpstr>
      <vt:lpstr>Matrices and Vectors</vt:lpstr>
      <vt:lpstr>PowerPoint Presentation</vt:lpstr>
      <vt:lpstr>Continuation</vt:lpstr>
      <vt:lpstr>Indexing (or Subscripting)</vt:lpstr>
      <vt:lpstr>Indexing (or Subscripting)</vt:lpstr>
      <vt:lpstr>Dimensioning</vt:lpstr>
      <vt:lpstr>Dimensioning</vt:lpstr>
      <vt:lpstr>Dimensioning</vt:lpstr>
      <vt:lpstr>Matrix Manipulation</vt:lpstr>
      <vt:lpstr>Matrix Manipulation</vt:lpstr>
      <vt:lpstr>Matrix Manipulation</vt:lpstr>
      <vt:lpstr>Matrix Manipulation</vt:lpstr>
      <vt:lpstr>Initialization</vt:lpstr>
      <vt:lpstr>Appending a row or column</vt:lpstr>
      <vt:lpstr>Appending a row or column</vt:lpstr>
      <vt:lpstr>Appending a row or column</vt:lpstr>
      <vt:lpstr>Appending a row or column</vt:lpstr>
      <vt:lpstr>Appending a row or column</vt:lpstr>
      <vt:lpstr>Deleting a row or column</vt:lpstr>
      <vt:lpstr>Utility matrices</vt:lpstr>
      <vt:lpstr>Utility matrices</vt:lpstr>
      <vt:lpstr>Utility matrices</vt:lpstr>
      <vt:lpstr>Utility Matrices</vt:lpstr>
      <vt:lpstr>Creating Vectors</vt:lpstr>
      <vt:lpstr>Creating Vectors</vt:lpstr>
      <vt:lpstr>Matrix and Array Operations</vt:lpstr>
      <vt:lpstr>Matrix and Array Operations</vt:lpstr>
      <vt:lpstr>Matrix and Array Operations</vt:lpstr>
      <vt:lpstr>PowerPoint Presentation</vt:lpstr>
      <vt:lpstr>Matrix and Array Operations</vt:lpstr>
      <vt:lpstr>Matrix and Array Operations</vt:lpstr>
      <vt:lpstr>Matrix and Array Operations</vt:lpstr>
      <vt:lpstr>Matrix and Array Operations</vt:lpstr>
      <vt:lpstr>Matrix and Array Operations</vt:lpstr>
      <vt:lpstr>Matrix and Array Operations</vt:lpstr>
      <vt:lpstr>Matrix and Array Operations</vt:lpstr>
      <vt:lpstr>Matrix and Array Operations</vt:lpstr>
      <vt:lpstr>Matrix and Array Operations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CHE138-3</dc:title>
  <dc:creator>Furkan Ar</dc:creator>
  <cp:lastModifiedBy>AR</cp:lastModifiedBy>
  <cp:revision>8</cp:revision>
  <dcterms:created xsi:type="dcterms:W3CDTF">2019-12-02T19:51:44Z</dcterms:created>
  <dcterms:modified xsi:type="dcterms:W3CDTF">2019-12-04T09:03:07Z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