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0" r:id="rId1"/>
  </p:sldMasterIdLst>
  <p:notesMasterIdLst>
    <p:notesMasterId r:id="rId22"/>
  </p:notesMasterIdLst>
  <p:handoutMasterIdLst>
    <p:handoutMasterId r:id="rId23"/>
  </p:handoutMasterIdLst>
  <p:sldIdLst>
    <p:sldId id="256" r:id="rId2"/>
    <p:sldId id="366" r:id="rId3"/>
    <p:sldId id="360" r:id="rId4"/>
    <p:sldId id="371" r:id="rId5"/>
    <p:sldId id="362" r:id="rId6"/>
    <p:sldId id="363" r:id="rId7"/>
    <p:sldId id="361" r:id="rId8"/>
    <p:sldId id="331" r:id="rId9"/>
    <p:sldId id="351" r:id="rId10"/>
    <p:sldId id="358" r:id="rId11"/>
    <p:sldId id="368" r:id="rId12"/>
    <p:sldId id="369" r:id="rId13"/>
    <p:sldId id="370" r:id="rId14"/>
    <p:sldId id="340" r:id="rId15"/>
    <p:sldId id="372" r:id="rId16"/>
    <p:sldId id="364" r:id="rId17"/>
    <p:sldId id="365" r:id="rId18"/>
    <p:sldId id="353" r:id="rId19"/>
    <p:sldId id="354" r:id="rId20"/>
    <p:sldId id="35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2D11"/>
    <a:srgbClr val="FDFEFC"/>
    <a:srgbClr val="0A01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76" y="9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66137D-E862-4FF3-9B2B-DCE0B3858F6E}" type="datetime1">
              <a:rPr lang="tr-TR" smtClean="0"/>
              <a:t>27.12.2022</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E4930F-B05A-4AAF-AEB8-8DEF2E0B7496}" type="slidenum">
              <a:rPr lang="tr-TR" smtClean="0"/>
              <a:t>‹#›</a:t>
            </a:fld>
            <a:endParaRPr lang="tr-T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B4184-6084-4AA4-868E-C71099F5CB37}" type="datetime1">
              <a:rPr lang="tr-TR" smtClean="0"/>
              <a:t>27.12.2022</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CB0CFD-288C-4EF9-A7B8-E5A04CBC6495}" type="slidenum">
              <a:rPr lang="tr-TR" smtClean="0"/>
              <a:t>‹#›</a:t>
            </a:fld>
            <a:endParaRPr lang="tr-TR"/>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4CB0CFD-288C-4EF9-A7B8-E5A04CBC6495}" type="slidenum">
              <a:rPr lang="tr-TR" smtClean="0"/>
              <a:t>1</a:t>
            </a:fld>
            <a:endParaRPr lang="tr-TR"/>
          </a:p>
        </p:txBody>
      </p:sp>
      <p:sp>
        <p:nvSpPr>
          <p:cNvPr id="5" name="4 Veri Yer Tutucusu"/>
          <p:cNvSpPr>
            <a:spLocks noGrp="1"/>
          </p:cNvSpPr>
          <p:nvPr>
            <p:ph type="dt" idx="11"/>
          </p:nvPr>
        </p:nvSpPr>
        <p:spPr/>
        <p:txBody>
          <a:bodyPr/>
          <a:lstStyle/>
          <a:p>
            <a:fld id="{8F05EE6E-CC67-42C9-A1A9-A0AB346BA638}" type="datetime1">
              <a:rPr lang="tr-TR" smtClean="0"/>
              <a:t>27.12.2022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56CA9836-7AF8-48AD-96F7-E56380BC7992}" type="datetime1">
              <a:rPr lang="tr-TR" smtClean="0"/>
              <a:t>27.12.2022</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757523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56A6A2F-4D81-4863-900B-5A937E269C96}" type="datetime1">
              <a:rPr lang="tr-TR" smtClean="0"/>
              <a:t>27.12.2022</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943896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53B3A0A-7F4A-47F9-94E8-0B87F2DE373B}" type="datetime1">
              <a:rPr lang="tr-TR" smtClean="0"/>
              <a:t>27.12.2022</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1DEFA8C-F947-479F-BE07-76B6B3F80BF1}" type="slidenum">
              <a:rPr lang="tr-TR" smtClean="0"/>
              <a:pPr/>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45906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50FC9E3C-4132-4248-A793-CA0FBB925175}" type="datetime1">
              <a:rPr lang="tr-TR" smtClean="0"/>
              <a:t>27.12.2022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67656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6EC20C28-8DEA-4098-A5FC-BC5CB71A2980}" type="datetime1">
              <a:rPr lang="tr-TR" smtClean="0"/>
              <a:t>27.12.2022</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1DEFA8C-F947-479F-BE07-76B6B3F80BF1}" type="slidenum">
              <a:rPr lang="tr-TR" smtClean="0"/>
              <a:pPr/>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77107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F72E67BC-09CC-4945-9C44-0F376E00F714}" type="datetime1">
              <a:rPr lang="tr-TR" smtClean="0"/>
              <a:t>27.12.2022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156229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CA99142-A3A4-47F0-9844-ECB1D89FE013}" type="datetime1">
              <a:rPr lang="tr-TR" smtClean="0"/>
              <a:t>27.12.2022</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598796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B829F6D-25C6-44A9-A3DC-C24833091B00}" type="datetime1">
              <a:rPr lang="tr-TR" smtClean="0"/>
              <a:t>27.12.2022</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39655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8FD1A3F-7062-4CEE-B459-7733F4641A67}" type="datetime1">
              <a:rPr lang="tr-TR" smtClean="0"/>
              <a:t>27.12.2022</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68069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7B016E6-AF6F-4379-837A-934346D468BC}" type="datetime1">
              <a:rPr lang="tr-TR" smtClean="0"/>
              <a:t>27.12.2022</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028566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CA1C6CD-CEAC-44EF-95E5-6DB5F5CE6504}" type="datetime1">
              <a:rPr lang="tr-TR" smtClean="0"/>
              <a:t>27.12.2022</a:t>
            </a:fld>
            <a:endParaRPr lang="tr-TR"/>
          </a:p>
        </p:txBody>
      </p:sp>
      <p:sp>
        <p:nvSpPr>
          <p:cNvPr id="6" name="Footer Placeholder 5"/>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752343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A503074-0035-433B-B564-F1EFE9C10614}" type="datetime1">
              <a:rPr lang="tr-TR" smtClean="0"/>
              <a:t>27.12.2022</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234365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71050A6-F44A-4EB4-9FE9-1CF06AA8E419}" type="datetime1">
              <a:rPr lang="tr-TR" smtClean="0"/>
              <a:t>27.12.2022</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837406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97F8A8-ADE3-44C2-A432-2F32328EAC7D}" type="datetime1">
              <a:rPr lang="tr-TR" smtClean="0"/>
              <a:t>27.12.2022</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039535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DDF06CC-150D-4A99-A8B9-FCDB0CBC59D3}" type="datetime1">
              <a:rPr lang="tr-TR" smtClean="0"/>
              <a:t>27.12.2022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014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47D52E2-790D-4CD6-902D-5CCC1E685C84}" type="datetime1">
              <a:rPr lang="tr-TR" smtClean="0"/>
              <a:t>27.12.2022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993694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1309A4C-E77E-4983-8CC3-D932F8EC170E}" type="datetime1">
              <a:rPr lang="tr-TR" smtClean="0"/>
              <a:t>27.12.2022</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1DEFA8C-F947-479F-BE07-76B6B3F80BF1}" type="slidenum">
              <a:rPr lang="tr-TR" smtClean="0"/>
              <a:pPr/>
              <a:t>‹#›</a:t>
            </a:fld>
            <a:endParaRPr lang="tr-TR"/>
          </a:p>
        </p:txBody>
      </p:sp>
    </p:spTree>
    <p:extLst>
      <p:ext uri="{BB962C8B-B14F-4D97-AF65-F5344CB8AC3E}">
        <p14:creationId xmlns:p14="http://schemas.microsoft.com/office/powerpoint/2010/main" val="3949402053"/>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071664" y="836712"/>
            <a:ext cx="6480720" cy="2214246"/>
          </a:xfrm>
        </p:spPr>
        <p:txBody>
          <a:bodyPr anchor="ctr">
            <a:normAutofit/>
          </a:bodyPr>
          <a:lstStyle/>
          <a:p>
            <a:pPr algn="ctr"/>
            <a:r>
              <a:rPr lang="tr-TR" sz="2700" b="1" spc="-1" dirty="0">
                <a:solidFill>
                  <a:schemeClr val="tx1"/>
                </a:solidFill>
                <a:uFill>
                  <a:solidFill>
                    <a:srgbClr val="FFFFFF"/>
                  </a:solidFill>
                </a:uFill>
                <a:latin typeface="Times New Roman" pitchFamily="18" charset="0"/>
                <a:cs typeface="Times New Roman" pitchFamily="18" charset="0"/>
              </a:rPr>
              <a:t>ANKARA ÜNİVERSİTESİ</a:t>
            </a:r>
            <a:br>
              <a:rPr lang="tr-TR" sz="2700" b="1" spc="-1" dirty="0">
                <a:solidFill>
                  <a:schemeClr val="tx1"/>
                </a:solidFill>
                <a:uFill>
                  <a:solidFill>
                    <a:srgbClr val="FFFFFF"/>
                  </a:solidFill>
                </a:uFill>
                <a:latin typeface="Times New Roman" pitchFamily="18" charset="0"/>
                <a:cs typeface="Times New Roman" pitchFamily="18" charset="0"/>
              </a:rPr>
            </a:br>
            <a:r>
              <a:rPr lang="tr-TR" sz="2700" b="1" spc="-1" dirty="0">
                <a:solidFill>
                  <a:schemeClr val="tx1"/>
                </a:solidFill>
                <a:uFill>
                  <a:solidFill>
                    <a:srgbClr val="FFFFFF"/>
                  </a:solidFill>
                </a:uFill>
                <a:latin typeface="Times New Roman" pitchFamily="18" charset="0"/>
                <a:cs typeface="Times New Roman" pitchFamily="18" charset="0"/>
              </a:rPr>
              <a:t>SAĞLIK BİLİMLERİ FAKÜLTESİ</a:t>
            </a:r>
            <a:br>
              <a:rPr lang="tr-TR" sz="2700" b="1" spc="-1" dirty="0">
                <a:solidFill>
                  <a:schemeClr val="tx1"/>
                </a:solidFill>
                <a:uFill>
                  <a:solidFill>
                    <a:srgbClr val="FFFFFF"/>
                  </a:solidFill>
                </a:uFill>
                <a:latin typeface="Times New Roman" pitchFamily="18" charset="0"/>
                <a:cs typeface="Times New Roman" pitchFamily="18" charset="0"/>
              </a:rPr>
            </a:br>
            <a:r>
              <a:rPr lang="tr-TR" sz="2700" b="1" spc="-1" dirty="0">
                <a:solidFill>
                  <a:schemeClr val="tx1"/>
                </a:solidFill>
                <a:uFill>
                  <a:solidFill>
                    <a:srgbClr val="FFFFFF"/>
                  </a:solidFill>
                </a:uFill>
                <a:latin typeface="Times New Roman" pitchFamily="18" charset="0"/>
                <a:cs typeface="Times New Roman" pitchFamily="18" charset="0"/>
              </a:rPr>
              <a:t>SOSYAL HİZMET ANABİLİM DALI</a:t>
            </a:r>
            <a:endParaRPr lang="tr-TR" sz="2700" dirty="0">
              <a:solidFill>
                <a:schemeClr val="tx1"/>
              </a:solidFill>
              <a:latin typeface="Times New Roman" pitchFamily="18" charset="0"/>
              <a:cs typeface="Times New Roman" pitchFamily="18" charset="0"/>
            </a:endParaRPr>
          </a:p>
        </p:txBody>
      </p:sp>
      <p:sp>
        <p:nvSpPr>
          <p:cNvPr id="3" name="2 Alt Başlık"/>
          <p:cNvSpPr>
            <a:spLocks noGrp="1"/>
          </p:cNvSpPr>
          <p:nvPr>
            <p:ph type="subTitle" idx="1"/>
          </p:nvPr>
        </p:nvSpPr>
        <p:spPr>
          <a:xfrm>
            <a:off x="2639616" y="3158970"/>
            <a:ext cx="6689106" cy="2376264"/>
          </a:xfrm>
        </p:spPr>
        <p:txBody>
          <a:bodyPr>
            <a:normAutofit/>
          </a:bodyPr>
          <a:lstStyle/>
          <a:p>
            <a:pPr marL="257310" indent="-256770" algn="ctr">
              <a:spcBef>
                <a:spcPts val="751"/>
              </a:spcBef>
            </a:pPr>
            <a:endParaRPr lang="tr-TR" sz="2700" b="1" spc="-1" dirty="0">
              <a:solidFill>
                <a:srgbClr val="FF0000"/>
              </a:solidFill>
              <a:uFill>
                <a:solidFill>
                  <a:srgbClr val="FFFFFF"/>
                </a:solidFill>
              </a:uFill>
              <a:latin typeface="Times New Roman" pitchFamily="18" charset="0"/>
              <a:cs typeface="Times New Roman" pitchFamily="18" charset="0"/>
            </a:endParaRPr>
          </a:p>
          <a:p>
            <a:pPr marL="257310" indent="-256770" algn="just">
              <a:spcBef>
                <a:spcPts val="751"/>
              </a:spcBef>
            </a:pPr>
            <a:r>
              <a:rPr lang="tr-TR" sz="2000" spc="-1" dirty="0">
                <a:solidFill>
                  <a:schemeClr val="tx1"/>
                </a:solidFill>
                <a:uFill>
                  <a:solidFill>
                    <a:srgbClr val="FFFFFF"/>
                  </a:solidFill>
                </a:uFill>
                <a:latin typeface="Times New Roman" pitchFamily="18" charset="0"/>
                <a:cs typeface="Times New Roman" pitchFamily="18" charset="0"/>
              </a:rPr>
              <a:t>Dersin adı: Tıbbi Sosyal Hizmet</a:t>
            </a:r>
          </a:p>
          <a:p>
            <a:pPr marL="257310" indent="-256770" algn="just">
              <a:spcBef>
                <a:spcPts val="751"/>
              </a:spcBef>
            </a:pPr>
            <a:r>
              <a:rPr lang="tr-TR" sz="2000" spc="-1" dirty="0">
                <a:solidFill>
                  <a:schemeClr val="tx1"/>
                </a:solidFill>
                <a:uFill>
                  <a:solidFill>
                    <a:srgbClr val="FFFFFF"/>
                  </a:solidFill>
                </a:uFill>
                <a:latin typeface="Times New Roman" pitchFamily="18" charset="0"/>
                <a:cs typeface="Times New Roman" pitchFamily="18" charset="0"/>
              </a:rPr>
              <a:t>Öğretim Elemanı: Satı GÜL KAPISIZ</a:t>
            </a:r>
          </a:p>
          <a:p>
            <a:pPr marL="257310" indent="-256770" algn="just">
              <a:spcBef>
                <a:spcPts val="751"/>
              </a:spcBef>
            </a:pPr>
            <a:r>
              <a:rPr lang="tr-TR" sz="2000" spc="-1" dirty="0">
                <a:solidFill>
                  <a:schemeClr val="tx1"/>
                </a:solidFill>
                <a:uFill>
                  <a:solidFill>
                    <a:srgbClr val="FFFFFF"/>
                  </a:solidFill>
                </a:uFill>
                <a:latin typeface="Times New Roman" pitchFamily="18" charset="0"/>
                <a:cs typeface="Times New Roman" pitchFamily="18" charset="0"/>
              </a:rPr>
              <a:t>Konu: Tedavi Ortamlarında Hastaların Karşılaştıkları Güçlükler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75519" y="548680"/>
            <a:ext cx="9743085" cy="5760640"/>
          </a:xfrm>
        </p:spPr>
        <p:txBody>
          <a:bodyPr>
            <a:normAutofit/>
          </a:bodyPr>
          <a:lstStyle/>
          <a:p>
            <a:pPr marL="0" indent="0" algn="just">
              <a:buNone/>
            </a:pPr>
            <a:endParaRPr lang="tr-TR" sz="3200" b="1" dirty="0">
              <a:latin typeface="Times New Roman" panose="02020603050405020304" pitchFamily="18" charset="0"/>
              <a:cs typeface="Times New Roman" panose="02020603050405020304" pitchFamily="18" charset="0"/>
            </a:endParaRPr>
          </a:p>
          <a:p>
            <a:pPr marL="0" indent="0" algn="just">
              <a:buNone/>
            </a:pPr>
            <a:endParaRPr lang="tr-TR" sz="3200" b="1" dirty="0">
              <a:latin typeface="Times New Roman" panose="02020603050405020304" pitchFamily="18" charset="0"/>
              <a:cs typeface="Times New Roman" panose="02020603050405020304" pitchFamily="18" charset="0"/>
            </a:endParaRPr>
          </a:p>
          <a:p>
            <a:pPr marL="0" indent="0" algn="just">
              <a:buNone/>
            </a:pPr>
            <a:r>
              <a:rPr lang="tr-TR" sz="3200" b="1" dirty="0">
                <a:latin typeface="Times New Roman" panose="02020603050405020304" pitchFamily="18" charset="0"/>
                <a:cs typeface="Times New Roman" panose="02020603050405020304" pitchFamily="18" charset="0"/>
              </a:rPr>
              <a:t>Hizmetten taburcu olabilme konusunda engeller;</a:t>
            </a:r>
          </a:p>
          <a:p>
            <a:pPr algn="just">
              <a:buFont typeface="Wingdings" panose="05000000000000000000" pitchFamily="2" charset="2"/>
              <a:buChar char="Ø"/>
            </a:pPr>
            <a:r>
              <a:rPr lang="tr-TR" sz="3200" dirty="0">
                <a:latin typeface="Times New Roman" panose="02020603050405020304" pitchFamily="18" charset="0"/>
                <a:cs typeface="Times New Roman" panose="02020603050405020304" pitchFamily="18" charset="0"/>
              </a:rPr>
              <a:t>	Psikolojik engeller, korku, kaygı</a:t>
            </a:r>
          </a:p>
          <a:p>
            <a:pPr algn="just">
              <a:buFont typeface="Wingdings" panose="05000000000000000000" pitchFamily="2" charset="2"/>
              <a:buChar char="Ø"/>
            </a:pPr>
            <a:r>
              <a:rPr lang="tr-TR" sz="3200" dirty="0">
                <a:latin typeface="Times New Roman" panose="02020603050405020304" pitchFamily="18" charset="0"/>
                <a:cs typeface="Times New Roman" panose="02020603050405020304" pitchFamily="18" charset="0"/>
              </a:rPr>
              <a:t>	Mali engeller, sosyal güvence yokluğu ve parasal konular</a:t>
            </a:r>
          </a:p>
          <a:p>
            <a:pPr algn="just">
              <a:buFont typeface="Wingdings" panose="05000000000000000000" pitchFamily="2" charset="2"/>
              <a:buChar char="Ø"/>
            </a:pPr>
            <a:r>
              <a:rPr lang="tr-TR" sz="3200" dirty="0">
                <a:latin typeface="Times New Roman" panose="02020603050405020304" pitchFamily="18" charset="0"/>
                <a:cs typeface="Times New Roman" panose="02020603050405020304" pitchFamily="18" charset="0"/>
              </a:rPr>
              <a:t>	Bilgi eksikliği,</a:t>
            </a:r>
          </a:p>
          <a:p>
            <a:pPr algn="just">
              <a:buFont typeface="Wingdings" panose="05000000000000000000" pitchFamily="2" charset="2"/>
              <a:buChar char="Ø"/>
            </a:pPr>
            <a:r>
              <a:rPr lang="tr-TR" sz="3200" dirty="0">
                <a:latin typeface="Times New Roman" panose="02020603050405020304" pitchFamily="18" charset="0"/>
                <a:cs typeface="Times New Roman" panose="02020603050405020304" pitchFamily="18" charset="0"/>
              </a:rPr>
              <a:t>	Pratik engeller.</a:t>
            </a:r>
          </a:p>
          <a:p>
            <a:pPr marL="0" indent="0" algn="just">
              <a:buNone/>
            </a:pPr>
            <a:endParaRPr lang="tr-TR" sz="3200" dirty="0">
              <a:latin typeface="Times New Roman" panose="02020603050405020304" pitchFamily="18" charset="0"/>
              <a:cs typeface="Times New Roman" panose="02020603050405020304" pitchFamily="18" charset="0"/>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pPr/>
              <a:t>10</a:t>
            </a:fld>
            <a:endParaRPr lang="tr-TR" dirty="0"/>
          </a:p>
        </p:txBody>
      </p:sp>
      <p:sp>
        <p:nvSpPr>
          <p:cNvPr id="5" name="3 Slayt Numarası Yer Tutucusu"/>
          <p:cNvSpPr txBox="1">
            <a:spLocks/>
          </p:cNvSpPr>
          <p:nvPr/>
        </p:nvSpPr>
        <p:spPr>
          <a:xfrm>
            <a:off x="8882082" y="5586412"/>
            <a:ext cx="588054" cy="357188"/>
          </a:xfrm>
          <a:prstGeom prst="rect">
            <a:avLst/>
          </a:prstGeom>
        </p:spPr>
        <p:txBody>
          <a:bodyPr anchor="b"/>
          <a:lstStyle/>
          <a:p>
            <a:pPr algn="ctr" defTabSz="685800">
              <a:defRPr/>
            </a:pPr>
            <a:endParaRPr lang="tr-TR" sz="900" dirty="0"/>
          </a:p>
        </p:txBody>
      </p:sp>
    </p:spTree>
    <p:extLst>
      <p:ext uri="{BB962C8B-B14F-4D97-AF65-F5344CB8AC3E}">
        <p14:creationId xmlns:p14="http://schemas.microsoft.com/office/powerpoint/2010/main" val="39878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75519" y="548680"/>
            <a:ext cx="9743085" cy="5760640"/>
          </a:xfrm>
        </p:spPr>
        <p:txBody>
          <a:bodyPr>
            <a:normAutofit fontScale="92500" lnSpcReduction="20000"/>
          </a:bodyPr>
          <a:lstStyle/>
          <a:p>
            <a:pPr marL="0" indent="0" algn="just">
              <a:buNone/>
            </a:pPr>
            <a:endParaRPr lang="tr-TR" sz="2000" b="1" dirty="0">
              <a:latin typeface="Times New Roman" panose="02020603050405020304" pitchFamily="18" charset="0"/>
              <a:cs typeface="Times New Roman" panose="02020603050405020304" pitchFamily="18" charset="0"/>
            </a:endParaRPr>
          </a:p>
          <a:p>
            <a:pPr marL="0" indent="0" algn="just">
              <a:buNone/>
            </a:pPr>
            <a:endParaRPr lang="tr-TR" sz="2000" b="1" dirty="0">
              <a:latin typeface="Times New Roman" panose="02020603050405020304" pitchFamily="18" charset="0"/>
              <a:cs typeface="Times New Roman" panose="02020603050405020304" pitchFamily="18" charset="0"/>
            </a:endParaRPr>
          </a:p>
          <a:p>
            <a:pPr marL="0" indent="0" algn="just">
              <a:buNone/>
            </a:pPr>
            <a:r>
              <a:rPr lang="tr-TR" sz="2000" b="1" dirty="0">
                <a:latin typeface="Times New Roman" panose="02020603050405020304" pitchFamily="18" charset="0"/>
                <a:cs typeface="Times New Roman" panose="02020603050405020304" pitchFamily="18" charset="0"/>
              </a:rPr>
              <a:t>Hastalığa İlişkin </a:t>
            </a:r>
            <a:r>
              <a:rPr lang="tr-TR" sz="2000" b="1" dirty="0" err="1">
                <a:latin typeface="Times New Roman" panose="02020603050405020304" pitchFamily="18" charset="0"/>
                <a:cs typeface="Times New Roman" panose="02020603050405020304" pitchFamily="18" charset="0"/>
              </a:rPr>
              <a:t>Psiko</a:t>
            </a:r>
            <a:r>
              <a:rPr lang="tr-TR" sz="2000" b="1" dirty="0">
                <a:latin typeface="Times New Roman" panose="02020603050405020304" pitchFamily="18" charset="0"/>
                <a:cs typeface="Times New Roman" panose="02020603050405020304" pitchFamily="18" charset="0"/>
              </a:rPr>
              <a:t>-sosyal Tepkiler:</a:t>
            </a:r>
          </a:p>
          <a:p>
            <a:pPr algn="just">
              <a:buFont typeface="Wingdings" panose="05000000000000000000" pitchFamily="2" charset="2"/>
              <a:buChar char="Ø"/>
            </a:pPr>
            <a:r>
              <a:rPr lang="tr-TR" sz="2000" i="1" dirty="0">
                <a:highlight>
                  <a:srgbClr val="FFFF00"/>
                </a:highlight>
                <a:latin typeface="Times New Roman" panose="02020603050405020304" pitchFamily="18" charset="0"/>
                <a:cs typeface="Times New Roman" panose="02020603050405020304" pitchFamily="18" charset="0"/>
              </a:rPr>
              <a:t>En yaygın </a:t>
            </a:r>
            <a:r>
              <a:rPr lang="tr-TR" sz="2000" i="1" dirty="0" err="1">
                <a:highlight>
                  <a:srgbClr val="FFFF00"/>
                </a:highlight>
                <a:latin typeface="Times New Roman" panose="02020603050405020304" pitchFamily="18" charset="0"/>
                <a:cs typeface="Times New Roman" panose="02020603050405020304" pitchFamily="18" charset="0"/>
              </a:rPr>
              <a:t>emosyonel</a:t>
            </a:r>
            <a:r>
              <a:rPr lang="tr-TR" sz="2000" i="1" dirty="0">
                <a:highlight>
                  <a:srgbClr val="FFFF00"/>
                </a:highlight>
                <a:latin typeface="Times New Roman" panose="02020603050405020304" pitchFamily="18" charset="0"/>
                <a:cs typeface="Times New Roman" panose="02020603050405020304" pitchFamily="18" charset="0"/>
              </a:rPr>
              <a:t> tepkiler</a:t>
            </a:r>
          </a:p>
          <a:p>
            <a:pPr marL="0" indent="0" algn="just">
              <a:buNone/>
            </a:pP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Anksiyete</a:t>
            </a:r>
            <a:r>
              <a:rPr lang="tr-TR" sz="2000" dirty="0">
                <a:latin typeface="Times New Roman" panose="02020603050405020304" pitchFamily="18" charset="0"/>
                <a:cs typeface="Times New Roman" panose="02020603050405020304" pitchFamily="18" charset="0"/>
              </a:rPr>
              <a:t>,</a:t>
            </a:r>
          </a:p>
          <a:p>
            <a:pPr marL="0" indent="0" algn="just">
              <a:buNone/>
            </a:pPr>
            <a:r>
              <a:rPr lang="tr-TR" sz="2000" dirty="0">
                <a:latin typeface="Times New Roman" panose="02020603050405020304" pitchFamily="18" charset="0"/>
                <a:cs typeface="Times New Roman" panose="02020603050405020304" pitchFamily="18" charset="0"/>
              </a:rPr>
              <a:t>	Korku,</a:t>
            </a:r>
          </a:p>
          <a:p>
            <a:pPr marL="0" indent="0" algn="just">
              <a:buNone/>
            </a:pPr>
            <a:r>
              <a:rPr lang="tr-TR" sz="2000" dirty="0">
                <a:latin typeface="Times New Roman" panose="02020603050405020304" pitchFamily="18" charset="0"/>
                <a:cs typeface="Times New Roman" panose="02020603050405020304" pitchFamily="18" charset="0"/>
              </a:rPr>
              <a:t>	Öfke,</a:t>
            </a:r>
          </a:p>
          <a:p>
            <a:pPr marL="0" indent="0" algn="just">
              <a:buNone/>
            </a:pPr>
            <a:r>
              <a:rPr lang="tr-TR" sz="2000" dirty="0">
                <a:latin typeface="Times New Roman" panose="02020603050405020304" pitchFamily="18" charset="0"/>
                <a:cs typeface="Times New Roman" panose="02020603050405020304" pitchFamily="18" charset="0"/>
              </a:rPr>
              <a:t>	Güç-güçsüzlük,</a:t>
            </a:r>
          </a:p>
          <a:p>
            <a:pPr marL="0" indent="0" algn="just">
              <a:buNone/>
            </a:pPr>
            <a:r>
              <a:rPr lang="tr-TR" sz="2000" dirty="0">
                <a:latin typeface="Times New Roman" panose="02020603050405020304" pitchFamily="18" charset="0"/>
                <a:cs typeface="Times New Roman" panose="02020603050405020304" pitchFamily="18" charset="0"/>
              </a:rPr>
              <a:t>	Üzüntü ve keder,</a:t>
            </a:r>
          </a:p>
          <a:p>
            <a:pPr marL="0" indent="0" algn="just">
              <a:buNone/>
            </a:pPr>
            <a:r>
              <a:rPr lang="tr-TR" sz="2000" dirty="0">
                <a:latin typeface="Times New Roman" panose="02020603050405020304" pitchFamily="18" charset="0"/>
                <a:cs typeface="Times New Roman" panose="02020603050405020304" pitchFamily="18" charset="0"/>
              </a:rPr>
              <a:t>	Yetersizlik,</a:t>
            </a:r>
          </a:p>
          <a:p>
            <a:pPr marL="0" indent="0" algn="just">
              <a:buNone/>
            </a:pPr>
            <a:r>
              <a:rPr lang="tr-TR" sz="2000" dirty="0">
                <a:latin typeface="Times New Roman" panose="02020603050405020304" pitchFamily="18" charset="0"/>
                <a:cs typeface="Times New Roman" panose="02020603050405020304" pitchFamily="18" charset="0"/>
              </a:rPr>
              <a:t>	Başarısızlık,</a:t>
            </a:r>
          </a:p>
          <a:p>
            <a:pPr marL="0" indent="0" algn="just">
              <a:buNone/>
            </a:pPr>
            <a:r>
              <a:rPr lang="tr-TR" sz="2000" dirty="0">
                <a:latin typeface="Times New Roman" panose="02020603050405020304" pitchFamily="18" charset="0"/>
                <a:cs typeface="Times New Roman" panose="02020603050405020304" pitchFamily="18" charset="0"/>
              </a:rPr>
              <a:t>	Utanç</a:t>
            </a:r>
          </a:p>
          <a:p>
            <a:pPr marL="0" indent="0" algn="just">
              <a:buNone/>
            </a:pPr>
            <a:r>
              <a:rPr lang="tr-TR" sz="2000" dirty="0">
                <a:latin typeface="Times New Roman" panose="02020603050405020304" pitchFamily="18" charset="0"/>
                <a:cs typeface="Times New Roman" panose="02020603050405020304" pitchFamily="18" charset="0"/>
              </a:rPr>
              <a:t>	Suçluluk,</a:t>
            </a:r>
          </a:p>
          <a:p>
            <a:pPr marL="0" indent="0" algn="just">
              <a:buNone/>
            </a:pPr>
            <a:r>
              <a:rPr lang="tr-TR" sz="2000" dirty="0">
                <a:latin typeface="Times New Roman" panose="02020603050405020304" pitchFamily="18" charset="0"/>
                <a:cs typeface="Times New Roman" panose="02020603050405020304" pitchFamily="18" charset="0"/>
              </a:rPr>
              <a:t>	Umut-umutsuzluk,</a:t>
            </a:r>
          </a:p>
          <a:p>
            <a:pPr marL="0" indent="0" algn="just">
              <a:buNone/>
            </a:pPr>
            <a:r>
              <a:rPr lang="tr-TR" sz="2000" dirty="0">
                <a:latin typeface="Times New Roman" panose="02020603050405020304" pitchFamily="18" charset="0"/>
                <a:cs typeface="Times New Roman" panose="02020603050405020304" pitchFamily="18" charset="0"/>
              </a:rPr>
              <a:t>	Rahatlama</a:t>
            </a:r>
          </a:p>
          <a:p>
            <a:pPr marL="0" indent="0" algn="just">
              <a:buNone/>
            </a:pPr>
            <a:endParaRPr lang="tr-TR" sz="2000" dirty="0">
              <a:latin typeface="Times New Roman" panose="02020603050405020304" pitchFamily="18" charset="0"/>
              <a:cs typeface="Times New Roman" panose="02020603050405020304" pitchFamily="18" charset="0"/>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pPr/>
              <a:t>11</a:t>
            </a:fld>
            <a:endParaRPr lang="tr-TR" dirty="0"/>
          </a:p>
        </p:txBody>
      </p:sp>
      <p:sp>
        <p:nvSpPr>
          <p:cNvPr id="5" name="3 Slayt Numarası Yer Tutucusu"/>
          <p:cNvSpPr txBox="1">
            <a:spLocks/>
          </p:cNvSpPr>
          <p:nvPr/>
        </p:nvSpPr>
        <p:spPr>
          <a:xfrm>
            <a:off x="8882082" y="5586412"/>
            <a:ext cx="588054" cy="357188"/>
          </a:xfrm>
          <a:prstGeom prst="rect">
            <a:avLst/>
          </a:prstGeom>
        </p:spPr>
        <p:txBody>
          <a:bodyPr anchor="b"/>
          <a:lstStyle/>
          <a:p>
            <a:pPr algn="ctr" defTabSz="685800">
              <a:defRPr/>
            </a:pPr>
            <a:endParaRPr lang="tr-TR" sz="900" dirty="0"/>
          </a:p>
        </p:txBody>
      </p:sp>
    </p:spTree>
    <p:extLst>
      <p:ext uri="{BB962C8B-B14F-4D97-AF65-F5344CB8AC3E}">
        <p14:creationId xmlns:p14="http://schemas.microsoft.com/office/powerpoint/2010/main" val="1515323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75519" y="548680"/>
            <a:ext cx="9743085" cy="5760640"/>
          </a:xfrm>
        </p:spPr>
        <p:txBody>
          <a:bodyPr>
            <a:normAutofit/>
          </a:bodyPr>
          <a:lstStyle/>
          <a:p>
            <a:pPr algn="just">
              <a:buFont typeface="Wingdings" panose="05000000000000000000" pitchFamily="2" charset="2"/>
              <a:buChar char="Ø"/>
            </a:pPr>
            <a:r>
              <a:rPr lang="tr-TR" sz="2000" b="1" dirty="0">
                <a:latin typeface="Times New Roman" panose="02020603050405020304" pitchFamily="18" charset="0"/>
                <a:cs typeface="Times New Roman" panose="02020603050405020304" pitchFamily="18" charset="0"/>
              </a:rPr>
              <a:t>En yaygın davranışsal tepkiler;</a:t>
            </a:r>
          </a:p>
          <a:p>
            <a:pPr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	Destek arama,</a:t>
            </a:r>
          </a:p>
          <a:p>
            <a:pPr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	Bu zorlayıcı yaşam olayı sonrası gelişim,</a:t>
            </a:r>
          </a:p>
          <a:p>
            <a:pPr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	Kendi sağlığı ve hastalığı konusunda uzman olma,</a:t>
            </a:r>
          </a:p>
          <a:p>
            <a:pPr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	Gizleme,</a:t>
            </a:r>
          </a:p>
          <a:p>
            <a:pPr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	Yalnızlık,</a:t>
            </a:r>
          </a:p>
          <a:p>
            <a:pPr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	Sosyal geri çekilme veya izolasyon,</a:t>
            </a:r>
          </a:p>
          <a:p>
            <a:pPr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	Tedavi rejimine uyumsuzluk veya tedaviyi reddetme.</a:t>
            </a:r>
          </a:p>
          <a:p>
            <a:pPr algn="just">
              <a:buFont typeface="Wingdings" panose="05000000000000000000" pitchFamily="2" charset="2"/>
              <a:buChar char="Ø"/>
            </a:pPr>
            <a:r>
              <a:rPr lang="tr-TR" sz="2000" b="1" dirty="0">
                <a:latin typeface="Times New Roman" panose="02020603050405020304" pitchFamily="18" charset="0"/>
                <a:cs typeface="Times New Roman" panose="02020603050405020304" pitchFamily="18" charset="0"/>
              </a:rPr>
              <a:t>Hastanın hastalığa verdiği yanıtlar; </a:t>
            </a:r>
          </a:p>
          <a:p>
            <a:pPr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	fiziksel hastalığın özelliklerine, </a:t>
            </a:r>
          </a:p>
          <a:p>
            <a:pPr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	hastanın bireysel özelliklerine, </a:t>
            </a:r>
          </a:p>
          <a:p>
            <a:pPr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	çevrenin desteği ve özelliklerine göre şekillenir.</a:t>
            </a:r>
          </a:p>
          <a:p>
            <a:pPr marL="0" indent="0" algn="just">
              <a:buNone/>
            </a:pPr>
            <a:endParaRPr lang="tr-TR" sz="2000" dirty="0">
              <a:latin typeface="Times New Roman" panose="02020603050405020304" pitchFamily="18" charset="0"/>
              <a:cs typeface="Times New Roman" panose="02020603050405020304" pitchFamily="18" charset="0"/>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pPr/>
              <a:t>12</a:t>
            </a:fld>
            <a:endParaRPr lang="tr-TR" dirty="0"/>
          </a:p>
        </p:txBody>
      </p:sp>
      <p:sp>
        <p:nvSpPr>
          <p:cNvPr id="5" name="3 Slayt Numarası Yer Tutucusu"/>
          <p:cNvSpPr txBox="1">
            <a:spLocks/>
          </p:cNvSpPr>
          <p:nvPr/>
        </p:nvSpPr>
        <p:spPr>
          <a:xfrm>
            <a:off x="8882082" y="5586412"/>
            <a:ext cx="588054" cy="357188"/>
          </a:xfrm>
          <a:prstGeom prst="rect">
            <a:avLst/>
          </a:prstGeom>
        </p:spPr>
        <p:txBody>
          <a:bodyPr anchor="b"/>
          <a:lstStyle/>
          <a:p>
            <a:pPr algn="ctr" defTabSz="685800">
              <a:defRPr/>
            </a:pPr>
            <a:endParaRPr lang="tr-TR" sz="900" dirty="0"/>
          </a:p>
        </p:txBody>
      </p:sp>
    </p:spTree>
    <p:extLst>
      <p:ext uri="{BB962C8B-B14F-4D97-AF65-F5344CB8AC3E}">
        <p14:creationId xmlns:p14="http://schemas.microsoft.com/office/powerpoint/2010/main" val="3824147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75519" y="548680"/>
            <a:ext cx="9743085" cy="5760640"/>
          </a:xfrm>
        </p:spPr>
        <p:txBody>
          <a:bodyPr>
            <a:normAutofit/>
          </a:bodyPr>
          <a:lstStyle/>
          <a:p>
            <a:pPr algn="just">
              <a:buFont typeface="Wingdings" panose="05000000000000000000" pitchFamily="2" charset="2"/>
              <a:buChar char="Ø"/>
            </a:pPr>
            <a:endParaRPr lang="tr-TR" sz="32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3200" b="1" dirty="0">
                <a:latin typeface="Times New Roman" panose="02020603050405020304" pitchFamily="18" charset="0"/>
                <a:cs typeface="Times New Roman" panose="02020603050405020304" pitchFamily="18" charset="0"/>
              </a:rPr>
              <a:t>Fiziksel Hastalıkla İlgili Faktörler;</a:t>
            </a:r>
          </a:p>
          <a:p>
            <a:pPr algn="just">
              <a:buFont typeface="Wingdings" panose="05000000000000000000" pitchFamily="2" charset="2"/>
              <a:buChar char="ü"/>
            </a:pPr>
            <a:r>
              <a:rPr lang="tr-TR" sz="3200" dirty="0">
                <a:latin typeface="Times New Roman" panose="02020603050405020304" pitchFamily="18" charset="0"/>
                <a:cs typeface="Times New Roman" panose="02020603050405020304" pitchFamily="18" charset="0"/>
              </a:rPr>
              <a:t>Hastalığın belirti süreci,</a:t>
            </a:r>
          </a:p>
          <a:p>
            <a:pPr algn="just">
              <a:buFont typeface="Wingdings" panose="05000000000000000000" pitchFamily="2" charset="2"/>
              <a:buChar char="ü"/>
            </a:pPr>
            <a:r>
              <a:rPr lang="tr-TR" sz="3200" dirty="0">
                <a:latin typeface="Times New Roman" panose="02020603050405020304" pitchFamily="18" charset="0"/>
                <a:cs typeface="Times New Roman" panose="02020603050405020304" pitchFamily="18" charset="0"/>
              </a:rPr>
              <a:t>Hastalığın türü (Kronik olup olmaması),</a:t>
            </a:r>
          </a:p>
          <a:p>
            <a:pPr algn="just">
              <a:buFont typeface="Wingdings" panose="05000000000000000000" pitchFamily="2" charset="2"/>
              <a:buChar char="ü"/>
            </a:pPr>
            <a:r>
              <a:rPr lang="tr-TR" sz="3200" dirty="0">
                <a:latin typeface="Times New Roman" panose="02020603050405020304" pitchFamily="18" charset="0"/>
                <a:cs typeface="Times New Roman" panose="02020603050405020304" pitchFamily="18" charset="0"/>
              </a:rPr>
              <a:t>Hastalığın sonuçları (organ veya aktivite kaybı, hayati tehlike),</a:t>
            </a:r>
          </a:p>
          <a:p>
            <a:pPr algn="just">
              <a:buFont typeface="Wingdings" panose="05000000000000000000" pitchFamily="2" charset="2"/>
              <a:buChar char="ü"/>
            </a:pPr>
            <a:r>
              <a:rPr lang="tr-TR" sz="3200" dirty="0">
                <a:latin typeface="Times New Roman" panose="02020603050405020304" pitchFamily="18" charset="0"/>
                <a:cs typeface="Times New Roman" panose="02020603050405020304" pitchFamily="18" charset="0"/>
              </a:rPr>
              <a:t>Tedavinin acı verip vermeyeceği,</a:t>
            </a:r>
          </a:p>
          <a:p>
            <a:pPr algn="just">
              <a:buFont typeface="Wingdings" panose="05000000000000000000" pitchFamily="2" charset="2"/>
              <a:buChar char="ü"/>
            </a:pPr>
            <a:r>
              <a:rPr lang="tr-TR" sz="3200" dirty="0">
                <a:latin typeface="Times New Roman" panose="02020603050405020304" pitchFamily="18" charset="0"/>
                <a:cs typeface="Times New Roman" panose="02020603050405020304" pitchFamily="18" charset="0"/>
              </a:rPr>
              <a:t>Tedavinin ne kadar süreceği,</a:t>
            </a:r>
          </a:p>
          <a:p>
            <a:pPr algn="just">
              <a:buFont typeface="Wingdings" panose="05000000000000000000" pitchFamily="2" charset="2"/>
              <a:buChar char="ü"/>
            </a:pPr>
            <a:r>
              <a:rPr lang="tr-TR" sz="3200" dirty="0">
                <a:latin typeface="Times New Roman" panose="02020603050405020304" pitchFamily="18" charset="0"/>
                <a:cs typeface="Times New Roman" panose="02020603050405020304" pitchFamily="18" charset="0"/>
              </a:rPr>
              <a:t>Tedavinin maliyeti.</a:t>
            </a:r>
          </a:p>
        </p:txBody>
      </p:sp>
      <p:sp>
        <p:nvSpPr>
          <p:cNvPr id="4" name="3 Slayt Numarası Yer Tutucusu"/>
          <p:cNvSpPr>
            <a:spLocks noGrp="1"/>
          </p:cNvSpPr>
          <p:nvPr>
            <p:ph type="sldNum" sz="quarter" idx="12"/>
          </p:nvPr>
        </p:nvSpPr>
        <p:spPr/>
        <p:txBody>
          <a:bodyPr/>
          <a:lstStyle/>
          <a:p>
            <a:fld id="{B1DEFA8C-F947-479F-BE07-76B6B3F80BF1}" type="slidenum">
              <a:rPr lang="tr-TR" smtClean="0"/>
              <a:pPr/>
              <a:t>13</a:t>
            </a:fld>
            <a:endParaRPr lang="tr-TR" dirty="0"/>
          </a:p>
        </p:txBody>
      </p:sp>
      <p:sp>
        <p:nvSpPr>
          <p:cNvPr id="5" name="3 Slayt Numarası Yer Tutucusu"/>
          <p:cNvSpPr txBox="1">
            <a:spLocks/>
          </p:cNvSpPr>
          <p:nvPr/>
        </p:nvSpPr>
        <p:spPr>
          <a:xfrm>
            <a:off x="8882082" y="5586412"/>
            <a:ext cx="588054" cy="357188"/>
          </a:xfrm>
          <a:prstGeom prst="rect">
            <a:avLst/>
          </a:prstGeom>
        </p:spPr>
        <p:txBody>
          <a:bodyPr anchor="b"/>
          <a:lstStyle/>
          <a:p>
            <a:pPr algn="ctr" defTabSz="685800">
              <a:defRPr/>
            </a:pPr>
            <a:endParaRPr lang="tr-TR" sz="900" dirty="0"/>
          </a:p>
        </p:txBody>
      </p:sp>
    </p:spTree>
    <p:extLst>
      <p:ext uri="{BB962C8B-B14F-4D97-AF65-F5344CB8AC3E}">
        <p14:creationId xmlns:p14="http://schemas.microsoft.com/office/powerpoint/2010/main" val="2906259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75520" y="548680"/>
            <a:ext cx="9721080" cy="5760640"/>
          </a:xfrm>
        </p:spPr>
        <p:txBody>
          <a:bodyPr anchor="ctr">
            <a:normAutofit/>
          </a:bodyPr>
          <a:lstStyle/>
          <a:p>
            <a:pPr marL="343440" algn="just">
              <a:buClr>
                <a:srgbClr val="B31166"/>
              </a:buClr>
              <a:buFont typeface="Wingdings" panose="05000000000000000000" pitchFamily="2" charset="2"/>
              <a:buChar char="Ø"/>
            </a:pPr>
            <a:r>
              <a:rPr lang="tr-TR" sz="2400" b="1" dirty="0">
                <a:effectLst/>
                <a:latin typeface="Times New Roman" panose="02020603050405020304" pitchFamily="18" charset="0"/>
                <a:ea typeface="Times New Roman" panose="02020603050405020304" pitchFamily="18" charset="0"/>
              </a:rPr>
              <a:t>Hastanın Bireysel Özellikleriyle İlgili Faktörler;</a:t>
            </a:r>
          </a:p>
          <a:p>
            <a:pPr marL="743490" lvl="1" algn="just">
              <a:buClr>
                <a:srgbClr val="B31166"/>
              </a:buClr>
              <a:buFont typeface="Wingdings" panose="05000000000000000000" pitchFamily="2" charset="2"/>
              <a:buChar char="ü"/>
            </a:pPr>
            <a:r>
              <a:rPr lang="tr-TR" sz="2200" b="1" dirty="0">
                <a:effectLst/>
                <a:highlight>
                  <a:srgbClr val="FFFF00"/>
                </a:highlight>
                <a:latin typeface="Times New Roman" panose="02020603050405020304" pitchFamily="18" charset="0"/>
                <a:ea typeface="Times New Roman" panose="02020603050405020304" pitchFamily="18" charset="0"/>
              </a:rPr>
              <a:t>Yaşam öyküsü ve deneyimleri</a:t>
            </a:r>
            <a:r>
              <a:rPr lang="tr-TR" sz="2200" b="1" dirty="0">
                <a:effectLst/>
                <a:latin typeface="Times New Roman" panose="02020603050405020304" pitchFamily="18" charset="0"/>
                <a:ea typeface="Times New Roman" panose="02020603050405020304" pitchFamily="18" charset="0"/>
              </a:rPr>
              <a:t>, </a:t>
            </a:r>
            <a:r>
              <a:rPr lang="tr-TR" sz="2200" dirty="0">
                <a:effectLst/>
                <a:latin typeface="Times New Roman" panose="02020603050405020304" pitchFamily="18" charset="0"/>
                <a:ea typeface="Times New Roman" panose="02020603050405020304" pitchFamily="18" charset="0"/>
              </a:rPr>
              <a:t>“fiziksel hastalıklar zamanla sınırlıdır ve genellikle süreleri kısadır”, “hastalıkların çoğu tıbbi bakımı gerektirmez”, “sağlıklı olmak kişinin herhangi bir özel çabasını gerektirmez”, “hasta olmak kişinin zayıflığıdır”, “hastalıklar yaşla ilgilidir” gibi bu inançlar hastanın tepkilerini, baş etme biçimini etkiler, kronik hastalığa uyumu zorlaştırır. </a:t>
            </a:r>
          </a:p>
          <a:p>
            <a:pPr marL="743490" lvl="1" algn="just">
              <a:buClr>
                <a:srgbClr val="B31166"/>
              </a:buClr>
              <a:buFont typeface="Wingdings" panose="05000000000000000000" pitchFamily="2" charset="2"/>
              <a:buChar char="ü"/>
            </a:pPr>
            <a:r>
              <a:rPr lang="tr-TR" sz="2200" b="1" dirty="0">
                <a:effectLst/>
                <a:highlight>
                  <a:srgbClr val="FFFF00"/>
                </a:highlight>
                <a:latin typeface="Times New Roman" panose="02020603050405020304" pitchFamily="18" charset="0"/>
                <a:ea typeface="Times New Roman" panose="02020603050405020304" pitchFamily="18" charset="0"/>
              </a:rPr>
              <a:t>Hastalığın anlamı</a:t>
            </a:r>
            <a:r>
              <a:rPr lang="tr-TR" sz="2200" b="1" dirty="0">
                <a:latin typeface="Times New Roman" panose="02020603050405020304" pitchFamily="18" charset="0"/>
                <a:ea typeface="Times New Roman" panose="02020603050405020304" pitchFamily="18" charset="0"/>
              </a:rPr>
              <a:t>: </a:t>
            </a:r>
            <a:r>
              <a:rPr lang="tr-TR" sz="2200" dirty="0">
                <a:effectLst/>
                <a:latin typeface="Times New Roman" panose="02020603050405020304" pitchFamily="18" charset="0"/>
                <a:ea typeface="Times New Roman" panose="02020603050405020304" pitchFamily="18" charset="0"/>
              </a:rPr>
              <a:t>Bazı hastalar için hastalık bilinçli veya bilinçsiz olarak ekonomik zorluklardan, kişiler arası güç durumlardan, sosyal rollerin sorumluluklarından ve isteklerden muaf olma, dinlenme anlamına gelebilmektedir. </a:t>
            </a:r>
          </a:p>
          <a:p>
            <a:pPr marL="343440" algn="just">
              <a:buClr>
                <a:srgbClr val="B31166"/>
              </a:buClr>
              <a:buFont typeface="Wingdings" panose="05000000000000000000" pitchFamily="2" charset="2"/>
              <a:buChar char="ü"/>
            </a:pPr>
            <a:endParaRPr lang="tr-TR" sz="2400" dirty="0">
              <a:effectLst/>
              <a:latin typeface="Times New Roman" panose="02020603050405020304" pitchFamily="18" charset="0"/>
              <a:ea typeface="Times New Roman" panose="02020603050405020304" pitchFamily="18" charset="0"/>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pPr/>
              <a:t>14</a:t>
            </a:fld>
            <a:endParaRPr lang="tr-TR" dirty="0"/>
          </a:p>
        </p:txBody>
      </p:sp>
    </p:spTree>
    <p:extLst>
      <p:ext uri="{BB962C8B-B14F-4D97-AF65-F5344CB8AC3E}">
        <p14:creationId xmlns:p14="http://schemas.microsoft.com/office/powerpoint/2010/main" val="88149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75520" y="548680"/>
            <a:ext cx="9721080" cy="5760640"/>
          </a:xfrm>
        </p:spPr>
        <p:txBody>
          <a:bodyPr anchor="ctr">
            <a:normAutofit fontScale="92500" lnSpcReduction="10000"/>
          </a:bodyPr>
          <a:lstStyle/>
          <a:p>
            <a:pPr marL="343440" algn="just">
              <a:buClr>
                <a:srgbClr val="B31166"/>
              </a:buClr>
              <a:buFont typeface="Wingdings" panose="05000000000000000000" pitchFamily="2" charset="2"/>
              <a:buChar char="Ø"/>
            </a:pPr>
            <a:r>
              <a:rPr lang="tr-TR" sz="2400" b="1" dirty="0">
                <a:effectLst/>
                <a:latin typeface="Times New Roman" panose="02020603050405020304" pitchFamily="18" charset="0"/>
                <a:ea typeface="Times New Roman" panose="02020603050405020304" pitchFamily="18" charset="0"/>
              </a:rPr>
              <a:t>Hastanın Bireysel Özellikleriyle İlgili Faktörler;</a:t>
            </a:r>
          </a:p>
          <a:p>
            <a:pPr marL="743490" lvl="1" algn="just">
              <a:buClr>
                <a:srgbClr val="B31166"/>
              </a:buClr>
              <a:buFont typeface="Wingdings" panose="05000000000000000000" pitchFamily="2" charset="2"/>
              <a:buChar char="ü"/>
            </a:pPr>
            <a:endParaRPr lang="tr-TR" sz="2200" dirty="0">
              <a:effectLst/>
              <a:latin typeface="Times New Roman" panose="02020603050405020304" pitchFamily="18" charset="0"/>
              <a:ea typeface="Times New Roman" panose="02020603050405020304" pitchFamily="18" charset="0"/>
            </a:endParaRPr>
          </a:p>
          <a:p>
            <a:pPr marL="743490" lvl="1" algn="just">
              <a:buClr>
                <a:srgbClr val="B31166"/>
              </a:buClr>
              <a:buFont typeface="Wingdings" panose="05000000000000000000" pitchFamily="2" charset="2"/>
              <a:buChar char="ü"/>
            </a:pPr>
            <a:r>
              <a:rPr lang="tr-TR" sz="2200" b="1" dirty="0">
                <a:effectLst/>
                <a:highlight>
                  <a:srgbClr val="FFFF00"/>
                </a:highlight>
                <a:latin typeface="Times New Roman" panose="02020603050405020304" pitchFamily="18" charset="0"/>
                <a:ea typeface="Times New Roman" panose="02020603050405020304" pitchFamily="18" charset="0"/>
              </a:rPr>
              <a:t>Kişilik tipleri, </a:t>
            </a:r>
          </a:p>
          <a:p>
            <a:pPr marL="1143540" lvl="2" algn="just">
              <a:buClr>
                <a:srgbClr val="B31166"/>
              </a:buClr>
              <a:buFont typeface="Wingdings" panose="05000000000000000000" pitchFamily="2" charset="2"/>
              <a:buChar char="ü"/>
            </a:pPr>
            <a:r>
              <a:rPr lang="tr-TR" sz="2000" dirty="0">
                <a:effectLst/>
                <a:latin typeface="Times New Roman" panose="02020603050405020304" pitchFamily="18" charset="0"/>
                <a:ea typeface="Times New Roman" panose="02020603050405020304" pitchFamily="18" charset="0"/>
              </a:rPr>
              <a:t>“Tıbbi yönetimde kişilik tipleri” olarak 7 kişilik tipi (bağımlı, obsesif, </a:t>
            </a:r>
            <a:r>
              <a:rPr lang="tr-TR" sz="2000" dirty="0" err="1">
                <a:effectLst/>
                <a:latin typeface="Times New Roman" panose="02020603050405020304" pitchFamily="18" charset="0"/>
                <a:ea typeface="Times New Roman" panose="02020603050405020304" pitchFamily="18" charset="0"/>
              </a:rPr>
              <a:t>histrionik</a:t>
            </a:r>
            <a:r>
              <a:rPr lang="tr-TR" sz="2000" dirty="0">
                <a:effectLst/>
                <a:latin typeface="Times New Roman" panose="02020603050405020304" pitchFamily="18" charset="0"/>
                <a:ea typeface="Times New Roman" panose="02020603050405020304" pitchFamily="18" charset="0"/>
              </a:rPr>
              <a:t>, </a:t>
            </a:r>
            <a:r>
              <a:rPr lang="tr-TR" sz="2000" dirty="0" err="1">
                <a:effectLst/>
                <a:latin typeface="Times New Roman" panose="02020603050405020304" pitchFamily="18" charset="0"/>
                <a:ea typeface="Times New Roman" panose="02020603050405020304" pitchFamily="18" charset="0"/>
              </a:rPr>
              <a:t>mazohistik</a:t>
            </a:r>
            <a:r>
              <a:rPr lang="tr-TR" sz="2000" dirty="0">
                <a:effectLst/>
                <a:latin typeface="Times New Roman" panose="02020603050405020304" pitchFamily="18" charset="0"/>
                <a:ea typeface="Times New Roman" panose="02020603050405020304" pitchFamily="18" charset="0"/>
              </a:rPr>
              <a:t>, </a:t>
            </a:r>
            <a:r>
              <a:rPr lang="tr-TR" sz="2000" dirty="0" err="1">
                <a:effectLst/>
                <a:latin typeface="Times New Roman" panose="02020603050405020304" pitchFamily="18" charset="0"/>
                <a:ea typeface="Times New Roman" panose="02020603050405020304" pitchFamily="18" charset="0"/>
              </a:rPr>
              <a:t>paranoid</a:t>
            </a:r>
            <a:r>
              <a:rPr lang="tr-TR" sz="2000" dirty="0">
                <a:effectLst/>
                <a:latin typeface="Times New Roman" panose="02020603050405020304" pitchFamily="18" charset="0"/>
                <a:ea typeface="Times New Roman" panose="02020603050405020304" pitchFamily="18" charset="0"/>
              </a:rPr>
              <a:t>, </a:t>
            </a:r>
            <a:r>
              <a:rPr lang="tr-TR" sz="2000" dirty="0" err="1">
                <a:effectLst/>
                <a:latin typeface="Times New Roman" panose="02020603050405020304" pitchFamily="18" charset="0"/>
                <a:ea typeface="Times New Roman" panose="02020603050405020304" pitchFamily="18" charset="0"/>
              </a:rPr>
              <a:t>narsisitik</a:t>
            </a:r>
            <a:r>
              <a:rPr lang="tr-TR" sz="2000" dirty="0">
                <a:effectLst/>
                <a:latin typeface="Times New Roman" panose="02020603050405020304" pitchFamily="18" charset="0"/>
                <a:ea typeface="Times New Roman" panose="02020603050405020304" pitchFamily="18" charset="0"/>
              </a:rPr>
              <a:t>, </a:t>
            </a:r>
            <a:r>
              <a:rPr lang="tr-TR" sz="2000" dirty="0" err="1">
                <a:effectLst/>
                <a:latin typeface="Times New Roman" panose="02020603050405020304" pitchFamily="18" charset="0"/>
                <a:ea typeface="Times New Roman" panose="02020603050405020304" pitchFamily="18" charset="0"/>
              </a:rPr>
              <a:t>şizoid</a:t>
            </a:r>
            <a:r>
              <a:rPr lang="tr-TR" sz="2000" dirty="0">
                <a:effectLst/>
                <a:latin typeface="Times New Roman" panose="02020603050405020304" pitchFamily="18" charset="0"/>
                <a:ea typeface="Times New Roman" panose="02020603050405020304" pitchFamily="18" charset="0"/>
              </a:rPr>
              <a:t>) ve her bir kişilik tipine göre hastalığın anlamı tanımlanmıştır </a:t>
            </a:r>
          </a:p>
          <a:p>
            <a:pPr marL="743490" lvl="1" algn="just">
              <a:buClr>
                <a:srgbClr val="B31166"/>
              </a:buClr>
              <a:buFont typeface="Wingdings" panose="05000000000000000000" pitchFamily="2" charset="2"/>
              <a:buChar char="ü"/>
            </a:pPr>
            <a:r>
              <a:rPr lang="tr-TR" sz="2200" b="1" dirty="0">
                <a:effectLst/>
                <a:highlight>
                  <a:srgbClr val="FFFF00"/>
                </a:highlight>
                <a:latin typeface="Times New Roman" panose="02020603050405020304" pitchFamily="18" charset="0"/>
                <a:ea typeface="Times New Roman" panose="02020603050405020304" pitchFamily="18" charset="0"/>
              </a:rPr>
              <a:t>Baş etme yöntemleri,</a:t>
            </a:r>
            <a:r>
              <a:rPr lang="tr-TR" sz="2200" b="1" dirty="0">
                <a:effectLst/>
                <a:latin typeface="Times New Roman" panose="02020603050405020304" pitchFamily="18" charset="0"/>
                <a:ea typeface="Times New Roman" panose="02020603050405020304" pitchFamily="18" charset="0"/>
              </a:rPr>
              <a:t> </a:t>
            </a:r>
          </a:p>
          <a:p>
            <a:pPr marL="1143540" lvl="2" algn="just">
              <a:buClr>
                <a:srgbClr val="B31166"/>
              </a:buClr>
              <a:buFont typeface="Wingdings" panose="05000000000000000000" pitchFamily="2" charset="2"/>
              <a:buChar char="ü"/>
            </a:pPr>
            <a:r>
              <a:rPr lang="tr-TR" sz="2000" dirty="0">
                <a:effectLst/>
                <a:latin typeface="Times New Roman" panose="02020603050405020304" pitchFamily="18" charset="0"/>
                <a:ea typeface="Times New Roman" panose="02020603050405020304" pitchFamily="18" charset="0"/>
              </a:rPr>
              <a:t>Bilgi ve sosyal destek arama, yeni beceriler öğrenme, tedaviye aktif olarak katılma, planlı problem çözme, yüzleşerek başa çıkma, mesafe koyma, kendini kontrol etme, sorumluluk alma, olumlu yaklaşım-pozitif tekrar değerlendirme, kaçma-kaçınmayı kullanma, hastalık hakkında endişeleri, duygularını paylaşma, kaybı kabul etme, inançları doğrultusunda </a:t>
            </a:r>
            <a:r>
              <a:rPr lang="tr-TR" sz="2000" dirty="0" err="1">
                <a:effectLst/>
                <a:latin typeface="Times New Roman" panose="02020603050405020304" pitchFamily="18" charset="0"/>
                <a:ea typeface="Times New Roman" panose="02020603050405020304" pitchFamily="18" charset="0"/>
              </a:rPr>
              <a:t>emosyonel</a:t>
            </a:r>
            <a:r>
              <a:rPr lang="tr-TR" sz="2000" dirty="0">
                <a:effectLst/>
                <a:latin typeface="Times New Roman" panose="02020603050405020304" pitchFamily="18" charset="0"/>
                <a:ea typeface="Times New Roman" panose="02020603050405020304" pitchFamily="18" charset="0"/>
              </a:rPr>
              <a:t> destek alma, gerçekçi ümidi koruma olarak bildirilmiştir.</a:t>
            </a:r>
          </a:p>
          <a:p>
            <a:pPr marL="743490" lvl="1" algn="just">
              <a:buClr>
                <a:srgbClr val="B31166"/>
              </a:buClr>
              <a:buFont typeface="Wingdings" panose="05000000000000000000" pitchFamily="2" charset="2"/>
              <a:buChar char="ü"/>
            </a:pPr>
            <a:r>
              <a:rPr lang="tr-TR" sz="2200" b="1" dirty="0">
                <a:effectLst/>
                <a:highlight>
                  <a:srgbClr val="FFFF00"/>
                </a:highlight>
                <a:latin typeface="Times New Roman" panose="02020603050405020304" pitchFamily="18" charset="0"/>
                <a:ea typeface="Times New Roman" panose="02020603050405020304" pitchFamily="18" charset="0"/>
              </a:rPr>
              <a:t>Savunma mekanizmaları</a:t>
            </a:r>
          </a:p>
          <a:p>
            <a:pPr marL="1257840" lvl="2" indent="-342900" algn="just">
              <a:buClr>
                <a:srgbClr val="B31166"/>
              </a:buClr>
              <a:buFont typeface="Arial" panose="020B0604020202020204" pitchFamily="34" charset="0"/>
              <a:buChar char="•"/>
            </a:pPr>
            <a:r>
              <a:rPr lang="tr-TR" sz="2000" dirty="0">
                <a:effectLst/>
                <a:latin typeface="Times New Roman" panose="02020603050405020304" pitchFamily="18" charset="0"/>
                <a:ea typeface="Times New Roman" panose="02020603050405020304" pitchFamily="18" charset="0"/>
              </a:rPr>
              <a:t>Tehditten kaçma ve enerjinin korunması,</a:t>
            </a:r>
          </a:p>
          <a:p>
            <a:pPr marL="1657890" lvl="3" indent="-285750" algn="just">
              <a:buClr>
                <a:srgbClr val="B31166"/>
              </a:buClr>
              <a:buFont typeface="Arial" panose="020B0604020202020204" pitchFamily="34" charset="0"/>
              <a:buChar char="•"/>
            </a:pPr>
            <a:r>
              <a:rPr lang="tr-TR" sz="1800" dirty="0">
                <a:effectLst/>
                <a:latin typeface="Times New Roman" panose="02020603050405020304" pitchFamily="18" charset="0"/>
                <a:ea typeface="Times New Roman" panose="02020603050405020304" pitchFamily="18" charset="0"/>
              </a:rPr>
              <a:t>Regresyon</a:t>
            </a:r>
          </a:p>
          <a:p>
            <a:pPr marL="343440" algn="just">
              <a:buClr>
                <a:srgbClr val="B31166"/>
              </a:buClr>
              <a:buFont typeface="Wingdings" panose="05000000000000000000" pitchFamily="2" charset="2"/>
              <a:buChar char="ü"/>
            </a:pPr>
            <a:endParaRPr lang="tr-TR" sz="2400" dirty="0">
              <a:effectLst/>
              <a:latin typeface="Times New Roman" panose="02020603050405020304" pitchFamily="18" charset="0"/>
              <a:ea typeface="Times New Roman" panose="02020603050405020304" pitchFamily="18" charset="0"/>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pPr/>
              <a:t>15</a:t>
            </a:fld>
            <a:endParaRPr lang="tr-TR" dirty="0"/>
          </a:p>
        </p:txBody>
      </p:sp>
    </p:spTree>
    <p:extLst>
      <p:ext uri="{BB962C8B-B14F-4D97-AF65-F5344CB8AC3E}">
        <p14:creationId xmlns:p14="http://schemas.microsoft.com/office/powerpoint/2010/main" val="2911606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75520" y="548680"/>
            <a:ext cx="9721080" cy="5760640"/>
          </a:xfrm>
        </p:spPr>
        <p:txBody>
          <a:bodyPr anchor="ctr">
            <a:normAutofit/>
          </a:bodyPr>
          <a:lstStyle/>
          <a:p>
            <a:pPr marL="457740" indent="-457200" algn="just">
              <a:buClr>
                <a:srgbClr val="B31166"/>
              </a:buClr>
              <a:buFont typeface="Wingdings" panose="05000000000000000000" pitchFamily="2" charset="2"/>
              <a:buChar char="Ø"/>
            </a:pPr>
            <a:r>
              <a:rPr lang="tr-TR" sz="2800" b="1" dirty="0">
                <a:effectLst/>
                <a:latin typeface="Times New Roman" panose="02020603050405020304" pitchFamily="18" charset="0"/>
                <a:ea typeface="Times New Roman" panose="02020603050405020304" pitchFamily="18" charset="0"/>
              </a:rPr>
              <a:t>Çevre Özellikleri İle İlgili Faktörler</a:t>
            </a:r>
          </a:p>
          <a:p>
            <a:pPr marL="743490" lvl="1" algn="just">
              <a:buClr>
                <a:srgbClr val="B31166"/>
              </a:buClr>
              <a:buFont typeface="Arial" panose="020B0604020202020204" pitchFamily="34" charset="0"/>
              <a:buChar char="•"/>
            </a:pPr>
            <a:r>
              <a:rPr lang="tr-TR" sz="2400" dirty="0">
                <a:effectLst/>
                <a:latin typeface="Times New Roman" panose="02020603050405020304" pitchFamily="18" charset="0"/>
                <a:ea typeface="Times New Roman" panose="02020603050405020304" pitchFamily="18" charset="0"/>
              </a:rPr>
              <a:t>Ailenin ve arkadaşların hastalığa tepkileri,</a:t>
            </a:r>
          </a:p>
          <a:p>
            <a:pPr marL="743490" lvl="1" algn="just">
              <a:buClr>
                <a:srgbClr val="B31166"/>
              </a:buClr>
              <a:buFont typeface="Arial" panose="020B0604020202020204" pitchFamily="34" charset="0"/>
              <a:buChar char="•"/>
            </a:pPr>
            <a:r>
              <a:rPr lang="tr-TR" sz="2400" dirty="0">
                <a:effectLst/>
                <a:latin typeface="Times New Roman" panose="02020603050405020304" pitchFamily="18" charset="0"/>
                <a:ea typeface="Times New Roman" panose="02020603050405020304" pitchFamily="18" charset="0"/>
              </a:rPr>
              <a:t>Toplumun norm, değer ve inançlarını içeren kültürel özellikler,</a:t>
            </a:r>
          </a:p>
          <a:p>
            <a:pPr marL="743490" lvl="1" algn="just">
              <a:buClr>
                <a:srgbClr val="B31166"/>
              </a:buClr>
              <a:buFont typeface="Arial" panose="020B0604020202020204" pitchFamily="34" charset="0"/>
              <a:buChar char="•"/>
            </a:pPr>
            <a:r>
              <a:rPr lang="tr-TR" sz="2400" dirty="0">
                <a:effectLst/>
                <a:latin typeface="Times New Roman" panose="02020603050405020304" pitchFamily="18" charset="0"/>
                <a:ea typeface="Times New Roman" panose="02020603050405020304" pitchFamily="18" charset="0"/>
              </a:rPr>
              <a:t>Hastalık hakkında sosyal </a:t>
            </a:r>
            <a:r>
              <a:rPr lang="tr-TR" sz="2400" dirty="0" err="1">
                <a:effectLst/>
                <a:latin typeface="Times New Roman" panose="02020603050405020304" pitchFamily="18" charset="0"/>
                <a:ea typeface="Times New Roman" panose="02020603050405020304" pitchFamily="18" charset="0"/>
              </a:rPr>
              <a:t>stigma</a:t>
            </a:r>
            <a:r>
              <a:rPr lang="tr-TR" sz="2400" dirty="0">
                <a:effectLst/>
                <a:latin typeface="Times New Roman" panose="02020603050405020304" pitchFamily="18" charset="0"/>
                <a:ea typeface="Times New Roman" panose="02020603050405020304" pitchFamily="18" charset="0"/>
              </a:rPr>
              <a:t> (damgalama)</a:t>
            </a:r>
          </a:p>
          <a:p>
            <a:pPr marL="457740" indent="-457200" algn="just">
              <a:buClr>
                <a:srgbClr val="B31166"/>
              </a:buClr>
              <a:buFont typeface="Wingdings" panose="05000000000000000000" pitchFamily="2" charset="2"/>
              <a:buChar char="Ø"/>
            </a:pPr>
            <a:r>
              <a:rPr lang="tr-TR" sz="3200" b="1" dirty="0">
                <a:effectLst/>
                <a:latin typeface="Times New Roman" panose="02020603050405020304" pitchFamily="18" charset="0"/>
                <a:ea typeface="Times New Roman" panose="02020603050405020304" pitchFamily="18" charset="0"/>
              </a:rPr>
              <a:t>Hasta Hekim İlişkileri</a:t>
            </a:r>
          </a:p>
          <a:p>
            <a:pPr marL="743490" lvl="1" algn="just">
              <a:buClr>
                <a:srgbClr val="B31166"/>
              </a:buClr>
              <a:buFont typeface="Arial" panose="020B0604020202020204" pitchFamily="34" charset="0"/>
              <a:buChar char="•"/>
            </a:pPr>
            <a:r>
              <a:rPr lang="tr-TR" sz="2200" dirty="0">
                <a:effectLst/>
                <a:latin typeface="Times New Roman" panose="02020603050405020304" pitchFamily="18" charset="0"/>
                <a:ea typeface="Times New Roman" panose="02020603050405020304" pitchFamily="18" charset="0"/>
              </a:rPr>
              <a:t>Hastalığı hakkında yeteri kadar bilgi vermeyen hekimlerin hasta üzerindeki başarısı sınırlanacaktır.</a:t>
            </a:r>
          </a:p>
          <a:p>
            <a:pPr marL="743490" lvl="1" algn="just">
              <a:buClr>
                <a:srgbClr val="B31166"/>
              </a:buClr>
              <a:buFont typeface="Arial" panose="020B0604020202020204" pitchFamily="34" charset="0"/>
              <a:buChar char="•"/>
            </a:pPr>
            <a:r>
              <a:rPr lang="tr-TR" sz="2200" dirty="0" err="1">
                <a:effectLst/>
                <a:latin typeface="Times New Roman" panose="02020603050405020304" pitchFamily="18" charset="0"/>
                <a:ea typeface="Times New Roman" panose="02020603050405020304" pitchFamily="18" charset="0"/>
              </a:rPr>
              <a:t>Parsons’a</a:t>
            </a:r>
            <a:r>
              <a:rPr lang="tr-TR" sz="2200" dirty="0">
                <a:effectLst/>
                <a:latin typeface="Times New Roman" panose="02020603050405020304" pitchFamily="18" charset="0"/>
                <a:ea typeface="Times New Roman" panose="02020603050405020304" pitchFamily="18" charset="0"/>
              </a:rPr>
              <a:t> göre hekimlerin rolü temel olarak hastaların rollerini tamamlayıcı niteliktedir.</a:t>
            </a:r>
          </a:p>
          <a:p>
            <a:pPr marL="540" indent="0" algn="just">
              <a:buClr>
                <a:srgbClr val="B31166"/>
              </a:buClr>
              <a:buNone/>
            </a:pPr>
            <a:endParaRPr lang="tr-TR" sz="4000" dirty="0">
              <a:effectLst/>
              <a:latin typeface="Times New Roman" panose="02020603050405020304" pitchFamily="18" charset="0"/>
              <a:ea typeface="Times New Roman" panose="02020603050405020304" pitchFamily="18" charset="0"/>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pPr/>
              <a:t>16</a:t>
            </a:fld>
            <a:endParaRPr lang="tr-TR" dirty="0"/>
          </a:p>
        </p:txBody>
      </p:sp>
    </p:spTree>
    <p:extLst>
      <p:ext uri="{BB962C8B-B14F-4D97-AF65-F5344CB8AC3E}">
        <p14:creationId xmlns:p14="http://schemas.microsoft.com/office/powerpoint/2010/main" val="1190587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75520" y="548680"/>
            <a:ext cx="9721080" cy="5760640"/>
          </a:xfrm>
        </p:spPr>
        <p:txBody>
          <a:bodyPr anchor="ctr">
            <a:normAutofit/>
          </a:bodyPr>
          <a:lstStyle/>
          <a:p>
            <a:pPr marL="343440" algn="just">
              <a:buClr>
                <a:srgbClr val="B31166"/>
              </a:buClr>
              <a:buFont typeface="Wingdings" panose="05000000000000000000" pitchFamily="2" charset="2"/>
              <a:buChar char="ü"/>
            </a:pPr>
            <a:r>
              <a:rPr lang="tr-TR" sz="2400" dirty="0">
                <a:effectLst/>
                <a:latin typeface="Times New Roman" panose="02020603050405020304" pitchFamily="18" charset="0"/>
                <a:ea typeface="Times New Roman" panose="02020603050405020304" pitchFamily="18" charset="0"/>
              </a:rPr>
              <a:t>Örneğin; nasıl ki hastalar tedavileri için hekimlere yardımcı olmaları gerekiyorsa, hekimler de hastalarını iyileştirebilmek için tüm bilgilerini kullanacaklardır.</a:t>
            </a:r>
          </a:p>
          <a:p>
            <a:pPr marL="343440" algn="just">
              <a:buClr>
                <a:srgbClr val="B31166"/>
              </a:buClr>
              <a:buFont typeface="Wingdings" panose="05000000000000000000" pitchFamily="2" charset="2"/>
              <a:buChar char="ü"/>
            </a:pPr>
            <a:r>
              <a:rPr lang="tr-TR" sz="2400" dirty="0">
                <a:effectLst/>
                <a:latin typeface="Times New Roman" panose="02020603050405020304" pitchFamily="18" charset="0"/>
                <a:ea typeface="Times New Roman" panose="02020603050405020304" pitchFamily="18" charset="0"/>
              </a:rPr>
              <a:t>Hekimler hastalığı tedavi edebilmek için hastadan kimseye söylemediği sırlarını öğrenmek isteyebilir.</a:t>
            </a:r>
          </a:p>
          <a:p>
            <a:pPr marL="343440" algn="just">
              <a:buClr>
                <a:srgbClr val="B31166"/>
              </a:buClr>
              <a:buFont typeface="Wingdings" panose="05000000000000000000" pitchFamily="2" charset="2"/>
              <a:buChar char="ü"/>
            </a:pPr>
            <a:r>
              <a:rPr lang="tr-TR" sz="2400" dirty="0">
                <a:effectLst/>
                <a:latin typeface="Times New Roman" panose="02020603050405020304" pitchFamily="18" charset="0"/>
                <a:ea typeface="Times New Roman" panose="02020603050405020304" pitchFamily="18" charset="0"/>
              </a:rPr>
              <a:t>Hastanın mahremiyetine girmiş olması hekime ayrıca bir sorumluluk yüklemektedir.</a:t>
            </a:r>
          </a:p>
          <a:p>
            <a:pPr marL="343440" algn="just">
              <a:buClr>
                <a:srgbClr val="B31166"/>
              </a:buClr>
              <a:buFont typeface="Wingdings" panose="05000000000000000000" pitchFamily="2" charset="2"/>
              <a:buChar char="ü"/>
            </a:pPr>
            <a:r>
              <a:rPr lang="tr-TR" sz="2400" dirty="0">
                <a:effectLst/>
                <a:latin typeface="Times New Roman" panose="02020603050405020304" pitchFamily="18" charset="0"/>
                <a:ea typeface="Times New Roman" panose="02020603050405020304" pitchFamily="18" charset="0"/>
              </a:rPr>
              <a:t>Hekim hasta hakkında sahip olduğu bu bilgiler hastalığın tedavisi için kullanmalı, kendisinin lehine veya başkasının aleyhine kullanmamalıdır.</a:t>
            </a:r>
          </a:p>
          <a:p>
            <a:pPr marL="343440" algn="just">
              <a:buClr>
                <a:srgbClr val="B31166"/>
              </a:buClr>
              <a:buFont typeface="Wingdings" panose="05000000000000000000" pitchFamily="2" charset="2"/>
              <a:buChar char="ü"/>
            </a:pPr>
            <a:endParaRPr lang="tr-TR" sz="2400" dirty="0">
              <a:effectLst/>
              <a:latin typeface="Times New Roman" panose="02020603050405020304" pitchFamily="18" charset="0"/>
              <a:ea typeface="Times New Roman" panose="02020603050405020304" pitchFamily="18" charset="0"/>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pPr/>
              <a:t>17</a:t>
            </a:fld>
            <a:endParaRPr lang="tr-TR" dirty="0"/>
          </a:p>
        </p:txBody>
      </p:sp>
    </p:spTree>
    <p:extLst>
      <p:ext uri="{BB962C8B-B14F-4D97-AF65-F5344CB8AC3E}">
        <p14:creationId xmlns:p14="http://schemas.microsoft.com/office/powerpoint/2010/main" val="2891608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75520" y="548680"/>
            <a:ext cx="9721080" cy="5760640"/>
          </a:xfrm>
        </p:spPr>
        <p:txBody>
          <a:bodyPr anchor="ctr">
            <a:normAutofit fontScale="70000" lnSpcReduction="20000"/>
          </a:bodyPr>
          <a:lstStyle/>
          <a:p>
            <a:pPr marL="572040" indent="-571500" algn="just">
              <a:buClr>
                <a:srgbClr val="B31166"/>
              </a:buClr>
              <a:buFont typeface="Wingdings" panose="05000000000000000000" pitchFamily="2" charset="2"/>
              <a:buChar char="Ø"/>
            </a:pPr>
            <a:r>
              <a:rPr lang="tr-TR" sz="4000" i="1" dirty="0">
                <a:solidFill>
                  <a:srgbClr val="FF0000"/>
                </a:solidFill>
                <a:effectLst/>
                <a:latin typeface="Times New Roman" panose="02020603050405020304" pitchFamily="18" charset="0"/>
                <a:ea typeface="Times New Roman" panose="02020603050405020304" pitchFamily="18" charset="0"/>
              </a:rPr>
              <a:t>Resmi olarak bir kişinin hasta olup olmadığına karar verme yetkisi hekimlerdedir.</a:t>
            </a:r>
          </a:p>
          <a:p>
            <a:pPr marL="572040" indent="-571500" algn="just">
              <a:buClr>
                <a:srgbClr val="B31166"/>
              </a:buClr>
              <a:buFont typeface="Wingdings" panose="05000000000000000000" pitchFamily="2" charset="2"/>
              <a:buChar char="Ø"/>
            </a:pPr>
            <a:r>
              <a:rPr lang="tr-TR" sz="4000" dirty="0">
                <a:effectLst/>
                <a:latin typeface="Times New Roman" panose="02020603050405020304" pitchFamily="18" charset="0"/>
                <a:ea typeface="Times New Roman" panose="02020603050405020304" pitchFamily="18" charset="0"/>
              </a:rPr>
              <a:t>Ancak bazı durumlarda kişinin hasta olup olmadığına karar verebilmek kolay olmamaktadır. Bu nedenle hekim hastanın beyanına güvenmek durumundadır.</a:t>
            </a:r>
          </a:p>
          <a:p>
            <a:pPr marL="572040" indent="-571500" algn="just">
              <a:buClr>
                <a:srgbClr val="B31166"/>
              </a:buClr>
              <a:buFont typeface="Wingdings" panose="05000000000000000000" pitchFamily="2" charset="2"/>
              <a:buChar char="Ø"/>
            </a:pPr>
            <a:r>
              <a:rPr lang="tr-TR" sz="4000" dirty="0">
                <a:effectLst/>
                <a:latin typeface="Times New Roman" panose="02020603050405020304" pitchFamily="18" charset="0"/>
                <a:ea typeface="Times New Roman" panose="02020603050405020304" pitchFamily="18" charset="0"/>
              </a:rPr>
              <a:t>Bazen de hekim hasta olan bir kişinin rol yaptığını düşünebilir. Bu da hasta-hekim arasında gerilime neden olacaktır.</a:t>
            </a:r>
          </a:p>
          <a:p>
            <a:pPr marL="572040" indent="-571500" algn="just">
              <a:buClr>
                <a:srgbClr val="B31166"/>
              </a:buClr>
              <a:buFont typeface="Wingdings" panose="05000000000000000000" pitchFamily="2" charset="2"/>
              <a:buChar char="Ø"/>
            </a:pPr>
            <a:r>
              <a:rPr lang="tr-TR" sz="4000" dirty="0">
                <a:effectLst/>
                <a:latin typeface="Times New Roman" panose="02020603050405020304" pitchFamily="18" charset="0"/>
                <a:ea typeface="Times New Roman" panose="02020603050405020304" pitchFamily="18" charset="0"/>
              </a:rPr>
              <a:t>Hekim hasta hakkında kamuoyunu ilgilendiren gizli bilgilere sahipse bunu ilgili yerlerle paylaşmalı mıdır?</a:t>
            </a:r>
          </a:p>
          <a:p>
            <a:pPr marL="572040" indent="-571500" algn="just">
              <a:buClr>
                <a:srgbClr val="B31166"/>
              </a:buClr>
              <a:buFont typeface="Wingdings" panose="05000000000000000000" pitchFamily="2" charset="2"/>
              <a:buChar char="Ø"/>
            </a:pPr>
            <a:r>
              <a:rPr lang="tr-TR" sz="4000" dirty="0">
                <a:effectLst/>
                <a:latin typeface="Times New Roman" panose="02020603050405020304" pitchFamily="18" charset="0"/>
                <a:ea typeface="Times New Roman" panose="02020603050405020304" pitchFamily="18" charset="0"/>
              </a:rPr>
              <a:t>Genç kızların anne-babalarından gizlemek istedikleri sorunları olabilir. Hekim bu nokta da kendi başına kalmaktadır. Ebeveynlerle paylaşabilir ancak bu durum hastanın güvenini yitirme problemine yol açabilir.</a:t>
            </a:r>
          </a:p>
          <a:p>
            <a:pPr marL="540" indent="0" algn="just">
              <a:buClr>
                <a:srgbClr val="B31166"/>
              </a:buClr>
              <a:buNone/>
            </a:pPr>
            <a:endParaRPr lang="tr-TR" sz="4000" dirty="0">
              <a:effectLst/>
              <a:latin typeface="Times New Roman" panose="02020603050405020304" pitchFamily="18" charset="0"/>
              <a:ea typeface="Times New Roman" panose="02020603050405020304" pitchFamily="18" charset="0"/>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pPr/>
              <a:t>18</a:t>
            </a:fld>
            <a:endParaRPr lang="tr-TR" dirty="0"/>
          </a:p>
        </p:txBody>
      </p:sp>
    </p:spTree>
    <p:extLst>
      <p:ext uri="{BB962C8B-B14F-4D97-AF65-F5344CB8AC3E}">
        <p14:creationId xmlns:p14="http://schemas.microsoft.com/office/powerpoint/2010/main" val="1687596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75520" y="548680"/>
            <a:ext cx="9721080" cy="5760640"/>
          </a:xfrm>
        </p:spPr>
        <p:txBody>
          <a:bodyPr anchor="ctr">
            <a:normAutofit fontScale="62500" lnSpcReduction="20000"/>
          </a:bodyPr>
          <a:lstStyle/>
          <a:p>
            <a:pPr marL="572040" indent="-571500" algn="just">
              <a:buClr>
                <a:srgbClr val="B31166"/>
              </a:buClr>
              <a:buFont typeface="Wingdings" panose="05000000000000000000" pitchFamily="2" charset="2"/>
              <a:buChar char="Ø"/>
            </a:pPr>
            <a:r>
              <a:rPr lang="tr-TR" sz="4000" dirty="0">
                <a:effectLst/>
                <a:latin typeface="Times New Roman" panose="02020603050405020304" pitchFamily="18" charset="0"/>
                <a:ea typeface="Times New Roman" panose="02020603050405020304" pitchFamily="18" charset="0"/>
              </a:rPr>
              <a:t>Hasta ve hekim arasındaki ilişki belli bir hastalığın çeşitli aşamalarında ya da hastalığın ciddiyetine göre değişebilmektedir.</a:t>
            </a:r>
          </a:p>
          <a:p>
            <a:pPr marL="572040" indent="-571500" algn="just">
              <a:buClr>
                <a:srgbClr val="B31166"/>
              </a:buClr>
              <a:buFont typeface="Wingdings" panose="05000000000000000000" pitchFamily="2" charset="2"/>
              <a:buChar char="Ø"/>
            </a:pPr>
            <a:r>
              <a:rPr lang="tr-TR" sz="4000" dirty="0">
                <a:effectLst/>
                <a:latin typeface="Times New Roman" panose="02020603050405020304" pitchFamily="18" charset="0"/>
                <a:ea typeface="Times New Roman" panose="02020603050405020304" pitchFamily="18" charset="0"/>
              </a:rPr>
              <a:t>Hasta hekim arasındaki ilişkiyi etkileyen başka bir faktör ise hastanın hekime başvurduğunda içinde bulunduğu durumla ilgilidir.</a:t>
            </a:r>
          </a:p>
          <a:p>
            <a:pPr marL="572040" indent="-571500" algn="just">
              <a:buClr>
                <a:srgbClr val="B31166"/>
              </a:buClr>
              <a:buFont typeface="Wingdings" panose="05000000000000000000" pitchFamily="2" charset="2"/>
              <a:buChar char="Ø"/>
            </a:pPr>
            <a:r>
              <a:rPr lang="tr-TR" sz="4000" dirty="0">
                <a:effectLst/>
                <a:latin typeface="Times New Roman" panose="02020603050405020304" pitchFamily="18" charset="0"/>
                <a:ea typeface="Times New Roman" panose="02020603050405020304" pitchFamily="18" charset="0"/>
              </a:rPr>
              <a:t>Hasta-hekim ilişkisini etkileyen başka bir unsur ise hekimin tutum ve davranışlarıdır.</a:t>
            </a:r>
          </a:p>
          <a:p>
            <a:pPr marL="572040" indent="-571500" algn="just">
              <a:buClr>
                <a:srgbClr val="B31166"/>
              </a:buClr>
              <a:buFont typeface="Wingdings" panose="05000000000000000000" pitchFamily="2" charset="2"/>
              <a:buChar char="Ø"/>
            </a:pPr>
            <a:r>
              <a:rPr lang="tr-TR" sz="4000" dirty="0">
                <a:effectLst/>
                <a:latin typeface="Times New Roman" panose="02020603050405020304" pitchFamily="18" charset="0"/>
                <a:ea typeface="Times New Roman" panose="02020603050405020304" pitchFamily="18" charset="0"/>
              </a:rPr>
              <a:t>Hastaların hekimlere yönelik tutumları da bu ilişkiyi etkilemektedir.</a:t>
            </a:r>
          </a:p>
          <a:p>
            <a:pPr marL="572040" indent="-571500" algn="just">
              <a:buClr>
                <a:srgbClr val="B31166"/>
              </a:buClr>
              <a:buFont typeface="Wingdings" panose="05000000000000000000" pitchFamily="2" charset="2"/>
              <a:buChar char="Ø"/>
            </a:pPr>
            <a:r>
              <a:rPr lang="tr-TR" sz="4000" dirty="0">
                <a:effectLst/>
                <a:latin typeface="Times New Roman" panose="02020603050405020304" pitchFamily="18" charset="0"/>
                <a:ea typeface="Times New Roman" panose="02020603050405020304" pitchFamily="18" charset="0"/>
              </a:rPr>
              <a:t>Hasta-hekim ilişkisini etkileyen diğer faktörler; hastanın eğitim düzeyi, cinsiyeti, etnik kökenidir.</a:t>
            </a:r>
          </a:p>
          <a:p>
            <a:pPr marL="572040" indent="-571500" algn="just">
              <a:buClr>
                <a:srgbClr val="B31166"/>
              </a:buClr>
              <a:buFont typeface="Wingdings" panose="05000000000000000000" pitchFamily="2" charset="2"/>
              <a:buChar char="Ø"/>
            </a:pPr>
            <a:r>
              <a:rPr lang="tr-TR" sz="4000" dirty="0">
                <a:effectLst/>
                <a:latin typeface="Times New Roman" panose="02020603050405020304" pitchFamily="18" charset="0"/>
                <a:ea typeface="Times New Roman" panose="02020603050405020304" pitchFamily="18" charset="0"/>
              </a:rPr>
              <a:t>Hasta-hekim ilişkisini etkileyen bir faktör de muayenenin yapıldığı fiziksel ortamdır.</a:t>
            </a:r>
          </a:p>
          <a:p>
            <a:pPr marL="572040" indent="-571500" algn="just">
              <a:buClr>
                <a:srgbClr val="B31166"/>
              </a:buClr>
              <a:buFont typeface="Wingdings" panose="05000000000000000000" pitchFamily="2" charset="2"/>
              <a:buChar char="Ø"/>
            </a:pPr>
            <a:r>
              <a:rPr lang="tr-TR" sz="4000" dirty="0">
                <a:effectLst/>
                <a:latin typeface="Times New Roman" panose="02020603050405020304" pitchFamily="18" charset="0"/>
                <a:ea typeface="Times New Roman" panose="02020603050405020304" pitchFamily="18" charset="0"/>
              </a:rPr>
              <a:t>Hekimin muayene odasındaki duruşu, jestleri, mimikleri de hasta hekim ilişkisini etkileyecektir.</a:t>
            </a:r>
          </a:p>
          <a:p>
            <a:pPr marL="540" indent="0" algn="just">
              <a:buClr>
                <a:srgbClr val="B31166"/>
              </a:buClr>
              <a:buNone/>
            </a:pPr>
            <a:endParaRPr lang="tr-TR" sz="4000" dirty="0">
              <a:effectLst/>
              <a:latin typeface="Times New Roman" panose="02020603050405020304" pitchFamily="18" charset="0"/>
              <a:ea typeface="Times New Roman" panose="02020603050405020304" pitchFamily="18" charset="0"/>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pPr/>
              <a:t>19</a:t>
            </a:fld>
            <a:endParaRPr lang="tr-TR" dirty="0"/>
          </a:p>
        </p:txBody>
      </p:sp>
    </p:spTree>
    <p:extLst>
      <p:ext uri="{BB962C8B-B14F-4D97-AF65-F5344CB8AC3E}">
        <p14:creationId xmlns:p14="http://schemas.microsoft.com/office/powerpoint/2010/main" val="487690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C63639C-8B93-4703-AF98-004A43D2CDED}"/>
              </a:ext>
            </a:extLst>
          </p:cNvPr>
          <p:cNvSpPr>
            <a:spLocks noGrp="1"/>
          </p:cNvSpPr>
          <p:nvPr>
            <p:ph idx="1"/>
          </p:nvPr>
        </p:nvSpPr>
        <p:spPr>
          <a:xfrm>
            <a:off x="1775521" y="1110107"/>
            <a:ext cx="9721080" cy="5199213"/>
          </a:xfrm>
        </p:spPr>
        <p:txBody>
          <a:bodyPr>
            <a:noAutofit/>
          </a:bodyPr>
          <a:lstStyle/>
          <a:p>
            <a:pPr marL="92075" indent="0" algn="just">
              <a:buNone/>
              <a:tabLst>
                <a:tab pos="0" algn="l"/>
              </a:tabLst>
            </a:pPr>
            <a:endParaRPr lang="tr-TR"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77825" indent="-285750" algn="just">
              <a:buFont typeface="Wingdings" panose="05000000000000000000" pitchFamily="2" charset="2"/>
              <a:buChar char="ü"/>
              <a:tabLst>
                <a:tab pos="0" algn="l"/>
              </a:tabLst>
            </a:pPr>
            <a:endParaRPr lang="tr-TR"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id="{2B91D957-ECDE-4F1B-881E-D28D4BE4E93D}"/>
              </a:ext>
            </a:extLst>
          </p:cNvPr>
          <p:cNvSpPr>
            <a:spLocks noGrp="1"/>
          </p:cNvSpPr>
          <p:nvPr>
            <p:ph type="sldNum" sz="quarter" idx="12"/>
          </p:nvPr>
        </p:nvSpPr>
        <p:spPr/>
        <p:txBody>
          <a:bodyPr/>
          <a:lstStyle/>
          <a:p>
            <a:fld id="{B1DEFA8C-F947-479F-BE07-76B6B3F80BF1}" type="slidenum">
              <a:rPr lang="tr-TR" smtClean="0"/>
              <a:pPr/>
              <a:t>2</a:t>
            </a:fld>
            <a:endParaRPr lang="tr-TR" dirty="0"/>
          </a:p>
        </p:txBody>
      </p:sp>
      <p:pic>
        <p:nvPicPr>
          <p:cNvPr id="7" name="Resim 6">
            <a:extLst>
              <a:ext uri="{FF2B5EF4-FFF2-40B4-BE49-F238E27FC236}">
                <a16:creationId xmlns:a16="http://schemas.microsoft.com/office/drawing/2014/main" id="{ED223D1D-9F3A-4BF6-8A03-3A010EE33772}"/>
              </a:ext>
            </a:extLst>
          </p:cNvPr>
          <p:cNvPicPr/>
          <p:nvPr/>
        </p:nvPicPr>
        <p:blipFill>
          <a:blip r:embed="rId2"/>
          <a:stretch>
            <a:fillRect/>
          </a:stretch>
        </p:blipFill>
        <p:spPr>
          <a:xfrm>
            <a:off x="1703512" y="404664"/>
            <a:ext cx="9956675" cy="6120680"/>
          </a:xfrm>
          <a:prstGeom prst="rect">
            <a:avLst/>
          </a:prstGeom>
        </p:spPr>
      </p:pic>
    </p:spTree>
    <p:extLst>
      <p:ext uri="{BB962C8B-B14F-4D97-AF65-F5344CB8AC3E}">
        <p14:creationId xmlns:p14="http://schemas.microsoft.com/office/powerpoint/2010/main" val="2715232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75520" y="548680"/>
            <a:ext cx="9721080" cy="5760640"/>
          </a:xfrm>
        </p:spPr>
        <p:txBody>
          <a:bodyPr anchor="ctr">
            <a:normAutofit/>
          </a:bodyPr>
          <a:lstStyle/>
          <a:p>
            <a:pPr marL="540" indent="0" algn="just">
              <a:buClr>
                <a:srgbClr val="B31166"/>
              </a:buClr>
              <a:buNone/>
            </a:pPr>
            <a:r>
              <a:rPr lang="tr-TR" sz="2000" b="1">
                <a:effectLst/>
                <a:latin typeface="Times New Roman" panose="02020603050405020304" pitchFamily="18" charset="0"/>
                <a:ea typeface="Times New Roman" panose="02020603050405020304" pitchFamily="18" charset="0"/>
              </a:rPr>
              <a:t>Kaynakça</a:t>
            </a:r>
            <a:endParaRPr lang="tr-TR" sz="2000" dirty="0">
              <a:effectLst/>
              <a:latin typeface="Times New Roman" panose="02020603050405020304" pitchFamily="18" charset="0"/>
              <a:ea typeface="Times New Roman" panose="02020603050405020304" pitchFamily="18" charset="0"/>
            </a:endParaRPr>
          </a:p>
          <a:p>
            <a:pPr marL="540" indent="0" algn="just">
              <a:buClr>
                <a:srgbClr val="B31166"/>
              </a:buClr>
              <a:buNone/>
            </a:pPr>
            <a:r>
              <a:rPr lang="tr-TR" sz="2000" dirty="0" err="1">
                <a:effectLst/>
                <a:latin typeface="Times New Roman" panose="02020603050405020304" pitchFamily="18" charset="0"/>
                <a:ea typeface="Times New Roman" panose="02020603050405020304" pitchFamily="18" charset="0"/>
              </a:rPr>
              <a:t>Cirhinlioğlu</a:t>
            </a:r>
            <a:r>
              <a:rPr lang="tr-TR" sz="2000" dirty="0">
                <a:effectLst/>
                <a:latin typeface="Times New Roman" panose="02020603050405020304" pitchFamily="18" charset="0"/>
                <a:ea typeface="Times New Roman" panose="02020603050405020304" pitchFamily="18" charset="0"/>
              </a:rPr>
              <a:t>, Z. Hasta-Hekim İlişkisi. İç: Sağlık Sosyolojisi.</a:t>
            </a:r>
          </a:p>
          <a:p>
            <a:pPr marL="540" indent="0" algn="just">
              <a:buClr>
                <a:srgbClr val="B31166"/>
              </a:buClr>
              <a:buNone/>
            </a:pPr>
            <a:r>
              <a:rPr lang="tr-TR" sz="2000" dirty="0">
                <a:effectLst/>
                <a:latin typeface="Times New Roman" panose="02020603050405020304" pitchFamily="18" charset="0"/>
                <a:ea typeface="Times New Roman" panose="02020603050405020304" pitchFamily="18" charset="0"/>
              </a:rPr>
              <a:t>Duyan, V. Hastaların Karşılaştıkları Sorunlar ve Çözümleri Odağında Tıbbi Sosyal Hizmet.  C. Ü. Tıp Fakültesi Dergisi 25 (4), 2003 Özel Eki. </a:t>
            </a:r>
          </a:p>
          <a:p>
            <a:pPr marL="540" indent="0" algn="just">
              <a:buClr>
                <a:srgbClr val="B31166"/>
              </a:buClr>
              <a:buNone/>
            </a:pPr>
            <a:r>
              <a:rPr lang="tr-TR" sz="2000" dirty="0">
                <a:effectLst/>
                <a:latin typeface="Times New Roman" panose="02020603050405020304" pitchFamily="18" charset="0"/>
                <a:ea typeface="Times New Roman" panose="02020603050405020304" pitchFamily="18" charset="0"/>
              </a:rPr>
              <a:t>Kocaman, N. (2008). Hastaların </a:t>
            </a:r>
            <a:r>
              <a:rPr lang="tr-TR" sz="2000" dirty="0" err="1">
                <a:effectLst/>
                <a:latin typeface="Times New Roman" panose="02020603050405020304" pitchFamily="18" charset="0"/>
                <a:ea typeface="Times New Roman" panose="02020603050405020304" pitchFamily="18" charset="0"/>
              </a:rPr>
              <a:t>Psikososyal</a:t>
            </a:r>
            <a:r>
              <a:rPr lang="tr-TR" sz="2000" dirty="0">
                <a:effectLst/>
                <a:latin typeface="Times New Roman" panose="02020603050405020304" pitchFamily="18" charset="0"/>
                <a:ea typeface="Times New Roman" panose="02020603050405020304" pitchFamily="18" charset="0"/>
              </a:rPr>
              <a:t> Tepkilerini Etkileyen Faktörler. Atatürk Üniversitesi Hemşirelik Yüksekokulu Dergisi. 11(1). </a:t>
            </a:r>
          </a:p>
          <a:p>
            <a:pPr marL="540" indent="0" algn="just">
              <a:buClr>
                <a:srgbClr val="B31166"/>
              </a:buClr>
              <a:buNone/>
            </a:pPr>
            <a:r>
              <a:rPr lang="tr-TR" sz="2000" dirty="0">
                <a:effectLst/>
                <a:latin typeface="Times New Roman" panose="02020603050405020304" pitchFamily="18" charset="0"/>
                <a:ea typeface="Times New Roman" panose="02020603050405020304" pitchFamily="18" charset="0"/>
              </a:rPr>
              <a:t>Şahin, D. Hasta-Tedavi Ekibi İlişkisi.</a:t>
            </a:r>
          </a:p>
          <a:p>
            <a:pPr marL="540" indent="0" algn="just">
              <a:buClr>
                <a:srgbClr val="B31166"/>
              </a:buClr>
              <a:buNone/>
            </a:pPr>
            <a:r>
              <a:rPr lang="tr-TR" sz="2000" dirty="0">
                <a:effectLst/>
                <a:latin typeface="Times New Roman" panose="02020603050405020304" pitchFamily="18" charset="0"/>
                <a:ea typeface="Times New Roman" panose="02020603050405020304" pitchFamily="18" charset="0"/>
              </a:rPr>
              <a:t>Video gösterimi: Hasta-Tedavi Ekibi İlişkisi (</a:t>
            </a:r>
            <a:r>
              <a:rPr lang="tr-TR" sz="2000" dirty="0" err="1">
                <a:effectLst/>
                <a:latin typeface="Times New Roman" panose="02020603050405020304" pitchFamily="18" charset="0"/>
                <a:ea typeface="Times New Roman" panose="02020603050405020304" pitchFamily="18" charset="0"/>
              </a:rPr>
              <a:t>Tribute</a:t>
            </a:r>
            <a:r>
              <a:rPr lang="tr-TR" sz="2000" dirty="0">
                <a:effectLst/>
                <a:latin typeface="Times New Roman" panose="02020603050405020304" pitchFamily="18" charset="0"/>
                <a:ea typeface="Times New Roman" panose="02020603050405020304" pitchFamily="18" charset="0"/>
              </a:rPr>
              <a:t> </a:t>
            </a:r>
            <a:r>
              <a:rPr lang="tr-TR" sz="2000" dirty="0" err="1">
                <a:effectLst/>
                <a:latin typeface="Times New Roman" panose="02020603050405020304" pitchFamily="18" charset="0"/>
                <a:ea typeface="Times New Roman" panose="02020603050405020304" pitchFamily="18" charset="0"/>
              </a:rPr>
              <a:t>to</a:t>
            </a:r>
            <a:r>
              <a:rPr lang="tr-TR" sz="2000" dirty="0">
                <a:effectLst/>
                <a:latin typeface="Times New Roman" panose="02020603050405020304" pitchFamily="18" charset="0"/>
                <a:ea typeface="Times New Roman" panose="02020603050405020304" pitchFamily="18" charset="0"/>
              </a:rPr>
              <a:t> </a:t>
            </a:r>
            <a:r>
              <a:rPr lang="tr-TR" sz="2000" dirty="0" err="1">
                <a:effectLst/>
                <a:latin typeface="Times New Roman" panose="02020603050405020304" pitchFamily="18" charset="0"/>
                <a:ea typeface="Times New Roman" panose="02020603050405020304" pitchFamily="18" charset="0"/>
              </a:rPr>
              <a:t>Nurses</a:t>
            </a:r>
            <a:r>
              <a:rPr lang="tr-TR" sz="2000" dirty="0">
                <a:effectLst/>
                <a:latin typeface="Times New Roman" panose="02020603050405020304" pitchFamily="18" charset="0"/>
                <a:ea typeface="Times New Roman" panose="02020603050405020304" pitchFamily="18" charset="0"/>
              </a:rPr>
              <a:t>) </a:t>
            </a:r>
          </a:p>
          <a:p>
            <a:pPr marL="540" indent="0" algn="just">
              <a:buClr>
                <a:srgbClr val="B31166"/>
              </a:buClr>
              <a:buNone/>
            </a:pPr>
            <a:endParaRPr lang="tr-TR" sz="4000" dirty="0">
              <a:effectLst/>
              <a:latin typeface="Times New Roman" panose="02020603050405020304" pitchFamily="18" charset="0"/>
              <a:ea typeface="Times New Roman" panose="02020603050405020304" pitchFamily="18" charset="0"/>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pPr/>
              <a:t>20</a:t>
            </a:fld>
            <a:endParaRPr lang="tr-TR" dirty="0"/>
          </a:p>
        </p:txBody>
      </p:sp>
    </p:spTree>
    <p:extLst>
      <p:ext uri="{BB962C8B-B14F-4D97-AF65-F5344CB8AC3E}">
        <p14:creationId xmlns:p14="http://schemas.microsoft.com/office/powerpoint/2010/main" val="717452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47E00C-0180-44DD-8E66-B1EEA0011497}"/>
              </a:ext>
            </a:extLst>
          </p:cNvPr>
          <p:cNvSpPr>
            <a:spLocks noGrp="1"/>
          </p:cNvSpPr>
          <p:nvPr>
            <p:ph type="title"/>
          </p:nvPr>
        </p:nvSpPr>
        <p:spPr>
          <a:xfrm>
            <a:off x="1703512" y="465457"/>
            <a:ext cx="9956676" cy="644650"/>
          </a:xfrm>
        </p:spPr>
        <p:txBody>
          <a:bodyPr anchor="ctr">
            <a:normAutofit/>
          </a:bodyPr>
          <a:lstStyle/>
          <a:p>
            <a:r>
              <a:rPr lang="tr-TR" sz="2800" b="1" dirty="0">
                <a:latin typeface="Times New Roman" panose="02020603050405020304" pitchFamily="18" charset="0"/>
                <a:cs typeface="Times New Roman" panose="02020603050405020304" pitchFamily="18" charset="0"/>
              </a:rPr>
              <a:t>TIBBİ SOSYAL HİZMETİN ODAĞI</a:t>
            </a:r>
          </a:p>
        </p:txBody>
      </p:sp>
      <p:sp>
        <p:nvSpPr>
          <p:cNvPr id="3" name="İçerik Yer Tutucusu 2">
            <a:extLst>
              <a:ext uri="{FF2B5EF4-FFF2-40B4-BE49-F238E27FC236}">
                <a16:creationId xmlns:a16="http://schemas.microsoft.com/office/drawing/2014/main" id="{5C63639C-8B93-4703-AF98-004A43D2CDED}"/>
              </a:ext>
            </a:extLst>
          </p:cNvPr>
          <p:cNvSpPr>
            <a:spLocks noGrp="1"/>
          </p:cNvSpPr>
          <p:nvPr>
            <p:ph idx="1"/>
          </p:nvPr>
        </p:nvSpPr>
        <p:spPr>
          <a:xfrm>
            <a:off x="1775521" y="1110107"/>
            <a:ext cx="9721080" cy="5199213"/>
          </a:xfrm>
        </p:spPr>
        <p:txBody>
          <a:bodyPr>
            <a:noAutofit/>
          </a:bodyPr>
          <a:lstStyle/>
          <a:p>
            <a:pPr marL="434975" algn="just">
              <a:buFont typeface="Wingdings" panose="05000000000000000000" pitchFamily="2" charset="2"/>
              <a:buChar char="Ø"/>
              <a:tabLst>
                <a:tab pos="0" algn="l"/>
              </a:tabLst>
            </a:pPr>
            <a:endParaRPr lang="tr-TR" sz="2400" dirty="0">
              <a:latin typeface="Times New Roman" panose="02020603050405020304" pitchFamily="18" charset="0"/>
              <a:ea typeface="Times New Roman" panose="02020603050405020304" pitchFamily="18" charset="0"/>
              <a:cs typeface="Times New Roman" panose="02020603050405020304" pitchFamily="18" charset="0"/>
            </a:endParaRPr>
          </a:p>
          <a:p>
            <a:pPr marL="434975" algn="just">
              <a:buFont typeface="Wingdings" panose="05000000000000000000" pitchFamily="2" charset="2"/>
              <a:buChar char="ü"/>
              <a:tabLst>
                <a:tab pos="0" algn="l"/>
              </a:tabLst>
            </a:pPr>
            <a:r>
              <a:rPr lang="tr-TR" sz="2400" dirty="0">
                <a:latin typeface="Times New Roman" panose="02020603050405020304" pitchFamily="18" charset="0"/>
                <a:ea typeface="Times New Roman" panose="02020603050405020304" pitchFamily="18" charset="0"/>
                <a:cs typeface="Times New Roman" panose="02020603050405020304" pitchFamily="18" charset="0"/>
              </a:rPr>
              <a:t>Tıbbi sosyal hizmetin odağında </a:t>
            </a:r>
            <a:r>
              <a:rPr lang="tr-TR" sz="2400" b="1" dirty="0" err="1">
                <a:latin typeface="Times New Roman" panose="02020603050405020304" pitchFamily="18" charset="0"/>
                <a:ea typeface="Times New Roman" panose="02020603050405020304" pitchFamily="18" charset="0"/>
                <a:cs typeface="Times New Roman" panose="02020603050405020304" pitchFamily="18" charset="0"/>
              </a:rPr>
              <a:t>sosyo</a:t>
            </a:r>
            <a:r>
              <a:rPr lang="tr-TR" sz="2400" b="1" dirty="0">
                <a:latin typeface="Times New Roman" panose="02020603050405020304" pitchFamily="18" charset="0"/>
                <a:ea typeface="Times New Roman" panose="02020603050405020304" pitchFamily="18" charset="0"/>
                <a:cs typeface="Times New Roman" panose="02020603050405020304" pitchFamily="18" charset="0"/>
              </a:rPr>
              <a:t>-ekonomik koşullar, sosyal destek ve sosyal sorunlar</a:t>
            </a:r>
            <a:r>
              <a:rPr lang="tr-TR" sz="2400" dirty="0">
                <a:latin typeface="Times New Roman" panose="02020603050405020304" pitchFamily="18" charset="0"/>
                <a:ea typeface="Times New Roman" panose="02020603050405020304" pitchFamily="18" charset="0"/>
                <a:cs typeface="Times New Roman" panose="02020603050405020304" pitchFamily="18" charset="0"/>
              </a:rPr>
              <a:t> bulunmaktadır. </a:t>
            </a:r>
          </a:p>
          <a:p>
            <a:pPr marL="434975" algn="just">
              <a:buFont typeface="Wingdings" panose="05000000000000000000" pitchFamily="2" charset="2"/>
              <a:buChar char="ü"/>
              <a:tabLst>
                <a:tab pos="0" algn="l"/>
              </a:tabLst>
            </a:pPr>
            <a:r>
              <a:rPr lang="tr-TR" sz="2400" dirty="0">
                <a:latin typeface="Times New Roman" panose="02020603050405020304" pitchFamily="18" charset="0"/>
                <a:ea typeface="Times New Roman" panose="02020603050405020304" pitchFamily="18" charset="0"/>
                <a:cs typeface="Times New Roman" panose="02020603050405020304" pitchFamily="18" charset="0"/>
              </a:rPr>
              <a:t>Bu faktörler sosyal, fiziksel ve psikolojik yakınmalara neden olmakta ve sosyal, fiziksel ve psikolojik iyilik halinin sürdürülmesine engel olmaktadır. </a:t>
            </a:r>
          </a:p>
          <a:p>
            <a:pPr marL="434975" algn="just">
              <a:buFont typeface="Wingdings" panose="05000000000000000000" pitchFamily="2" charset="2"/>
              <a:buChar char="ü"/>
              <a:tabLst>
                <a:tab pos="0" algn="l"/>
              </a:tabLst>
            </a:pPr>
            <a:r>
              <a:rPr lang="tr-TR" sz="2400" dirty="0">
                <a:latin typeface="Times New Roman" panose="02020603050405020304" pitchFamily="18" charset="0"/>
                <a:ea typeface="Times New Roman" panose="02020603050405020304" pitchFamily="18" charset="0"/>
                <a:cs typeface="Times New Roman" panose="02020603050405020304" pitchFamily="18" charset="0"/>
              </a:rPr>
              <a:t>Bu durum </a:t>
            </a:r>
            <a:r>
              <a:rPr lang="tr-T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sağlığın bozulmasına </a:t>
            </a:r>
            <a:r>
              <a:rPr lang="tr-TR" sz="2400" dirty="0">
                <a:latin typeface="Times New Roman" panose="02020603050405020304" pitchFamily="18" charset="0"/>
                <a:ea typeface="Times New Roman" panose="02020603050405020304" pitchFamily="18" charset="0"/>
                <a:cs typeface="Times New Roman" panose="02020603050405020304" pitchFamily="18" charset="0"/>
              </a:rPr>
              <a:t>ve dolayısıyla </a:t>
            </a:r>
            <a:r>
              <a:rPr lang="tr-T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yaşam kalitesinin azalmasına </a:t>
            </a:r>
            <a:r>
              <a:rPr lang="tr-TR" sz="2400" dirty="0">
                <a:latin typeface="Times New Roman" panose="02020603050405020304" pitchFamily="18" charset="0"/>
                <a:ea typeface="Times New Roman" panose="02020603050405020304" pitchFamily="18" charset="0"/>
                <a:cs typeface="Times New Roman" panose="02020603050405020304" pitchFamily="18" charset="0"/>
              </a:rPr>
              <a:t>neden olmaktadır. </a:t>
            </a:r>
          </a:p>
          <a:p>
            <a:pPr marL="434975" algn="just">
              <a:buFont typeface="Wingdings" panose="05000000000000000000" pitchFamily="2" charset="2"/>
              <a:buChar char="ü"/>
              <a:tabLst>
                <a:tab pos="0" algn="l"/>
              </a:tabLst>
            </a:pPr>
            <a:r>
              <a:rPr lang="tr-TR" sz="2400" dirty="0">
                <a:latin typeface="Times New Roman" panose="02020603050405020304" pitchFamily="18" charset="0"/>
                <a:ea typeface="Times New Roman" panose="02020603050405020304" pitchFamily="18" charset="0"/>
                <a:cs typeface="Times New Roman" panose="02020603050405020304" pitchFamily="18" charset="0"/>
              </a:rPr>
              <a:t>Sağlığın bozulması ve yaşam kalitesinin azalması sonucunda ortaya belli bir stres çıkmaktadır. Bu stresin ortadan kaldırılması amacıyla gerçekleştirilen tıbbi sosyal hizmet uygulamaları hastalıklara </a:t>
            </a:r>
            <a:r>
              <a:rPr lang="tr-TR"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psikososyal</a:t>
            </a:r>
            <a:r>
              <a:rPr lang="tr-TR"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ea typeface="Times New Roman" panose="02020603050405020304" pitchFamily="18" charset="0"/>
                <a:cs typeface="Times New Roman" panose="02020603050405020304" pitchFamily="18" charset="0"/>
              </a:rPr>
              <a:t>açıdan yaklaşmaktadır.</a:t>
            </a:r>
          </a:p>
        </p:txBody>
      </p:sp>
      <p:sp>
        <p:nvSpPr>
          <p:cNvPr id="4" name="Slayt Numarası Yer Tutucusu 3">
            <a:extLst>
              <a:ext uri="{FF2B5EF4-FFF2-40B4-BE49-F238E27FC236}">
                <a16:creationId xmlns:a16="http://schemas.microsoft.com/office/drawing/2014/main" id="{2B91D957-ECDE-4F1B-881E-D28D4BE4E93D}"/>
              </a:ext>
            </a:extLst>
          </p:cNvPr>
          <p:cNvSpPr>
            <a:spLocks noGrp="1"/>
          </p:cNvSpPr>
          <p:nvPr>
            <p:ph type="sldNum" sz="quarter" idx="12"/>
          </p:nvPr>
        </p:nvSpPr>
        <p:spPr/>
        <p:txBody>
          <a:bodyPr/>
          <a:lstStyle/>
          <a:p>
            <a:fld id="{B1DEFA8C-F947-479F-BE07-76B6B3F80BF1}" type="slidenum">
              <a:rPr lang="tr-TR" smtClean="0"/>
              <a:pPr/>
              <a:t>3</a:t>
            </a:fld>
            <a:endParaRPr lang="tr-TR"/>
          </a:p>
        </p:txBody>
      </p:sp>
    </p:spTree>
    <p:extLst>
      <p:ext uri="{BB962C8B-B14F-4D97-AF65-F5344CB8AC3E}">
        <p14:creationId xmlns:p14="http://schemas.microsoft.com/office/powerpoint/2010/main" val="2198203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47E00C-0180-44DD-8E66-B1EEA0011497}"/>
              </a:ext>
            </a:extLst>
          </p:cNvPr>
          <p:cNvSpPr>
            <a:spLocks noGrp="1"/>
          </p:cNvSpPr>
          <p:nvPr>
            <p:ph type="title"/>
          </p:nvPr>
        </p:nvSpPr>
        <p:spPr>
          <a:xfrm>
            <a:off x="1703512" y="465457"/>
            <a:ext cx="9956676" cy="644650"/>
          </a:xfrm>
        </p:spPr>
        <p:txBody>
          <a:bodyPr anchor="ctr">
            <a:normAutofit fontScale="90000"/>
          </a:bodyPr>
          <a:lstStyle/>
          <a:p>
            <a:r>
              <a:rPr lang="tr-TR" sz="2800" b="1" dirty="0">
                <a:latin typeface="Times New Roman" panose="02020603050405020304" pitchFamily="18" charset="0"/>
                <a:cs typeface="Times New Roman" panose="02020603050405020304" pitchFamily="18" charset="0"/>
              </a:rPr>
              <a:t>Tedavi Ortamlarında Hastaların Karşılaştıkları Güçlükler;</a:t>
            </a:r>
            <a:br>
              <a:rPr lang="tr-TR" sz="2800" b="1" dirty="0">
                <a:latin typeface="Times New Roman" panose="02020603050405020304" pitchFamily="18" charset="0"/>
                <a:cs typeface="Times New Roman" panose="02020603050405020304" pitchFamily="18" charset="0"/>
              </a:rPr>
            </a:br>
            <a:endParaRPr lang="tr-TR" sz="2800" b="1"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5C63639C-8B93-4703-AF98-004A43D2CDED}"/>
              </a:ext>
            </a:extLst>
          </p:cNvPr>
          <p:cNvSpPr>
            <a:spLocks noGrp="1"/>
          </p:cNvSpPr>
          <p:nvPr>
            <p:ph idx="1"/>
          </p:nvPr>
        </p:nvSpPr>
        <p:spPr>
          <a:xfrm>
            <a:off x="1775521" y="1110107"/>
            <a:ext cx="9721080" cy="5199213"/>
          </a:xfrm>
        </p:spPr>
        <p:txBody>
          <a:bodyPr>
            <a:noAutofit/>
          </a:bodyPr>
          <a:lstStyle/>
          <a:p>
            <a:pPr marL="434975" algn="just">
              <a:buFont typeface="Wingdings" panose="05000000000000000000" pitchFamily="2" charset="2"/>
              <a:buChar char="Ø"/>
              <a:tabLst>
                <a:tab pos="0" algn="l"/>
              </a:tabLst>
            </a:pPr>
            <a:endParaRPr lang="tr-TR" sz="2400" dirty="0">
              <a:latin typeface="Times New Roman" panose="02020603050405020304" pitchFamily="18" charset="0"/>
              <a:ea typeface="Times New Roman" panose="02020603050405020304" pitchFamily="18" charset="0"/>
              <a:cs typeface="Times New Roman" panose="02020603050405020304" pitchFamily="18" charset="0"/>
            </a:endParaRPr>
          </a:p>
          <a:p>
            <a:pPr marL="434975" algn="just">
              <a:buFont typeface="Wingdings" panose="05000000000000000000" pitchFamily="2" charset="2"/>
              <a:buChar char="Ø"/>
              <a:tabLst>
                <a:tab pos="0" algn="l"/>
              </a:tabLst>
            </a:pPr>
            <a:r>
              <a:rPr lang="tr-TR" sz="2400" dirty="0">
                <a:latin typeface="Times New Roman" panose="02020603050405020304" pitchFamily="18" charset="0"/>
                <a:ea typeface="Times New Roman" panose="02020603050405020304" pitchFamily="18" charset="0"/>
                <a:cs typeface="Times New Roman" panose="02020603050405020304" pitchFamily="18" charset="0"/>
              </a:rPr>
              <a:t>Sağlık hizmetlerine ulaşmada engeller, </a:t>
            </a:r>
          </a:p>
          <a:p>
            <a:pPr marL="434975" algn="just">
              <a:buFont typeface="Wingdings" panose="05000000000000000000" pitchFamily="2" charset="2"/>
              <a:buChar char="Ø"/>
              <a:tabLst>
                <a:tab pos="0" algn="l"/>
              </a:tabLst>
            </a:pPr>
            <a:r>
              <a:rPr lang="tr-TR" sz="2400" dirty="0">
                <a:latin typeface="Times New Roman" panose="02020603050405020304" pitchFamily="18" charset="0"/>
                <a:ea typeface="Times New Roman" panose="02020603050405020304" pitchFamily="18" charset="0"/>
                <a:cs typeface="Times New Roman" panose="02020603050405020304" pitchFamily="18" charset="0"/>
              </a:rPr>
              <a:t>Sağlık hizmetlerine ve hastaneye uyum problemleri, </a:t>
            </a:r>
          </a:p>
          <a:p>
            <a:pPr marL="434975" algn="just">
              <a:buFont typeface="Wingdings" panose="05000000000000000000" pitchFamily="2" charset="2"/>
              <a:buChar char="Ø"/>
              <a:tabLst>
                <a:tab pos="0" algn="l"/>
              </a:tabLst>
            </a:pPr>
            <a:r>
              <a:rPr lang="tr-TR" sz="2400" dirty="0">
                <a:latin typeface="Times New Roman" panose="02020603050405020304" pitchFamily="18" charset="0"/>
                <a:ea typeface="Times New Roman" panose="02020603050405020304" pitchFamily="18" charset="0"/>
                <a:cs typeface="Times New Roman" panose="02020603050405020304" pitchFamily="18" charset="0"/>
              </a:rPr>
              <a:t>Tıbbi tedavi planına uyum problemleri, </a:t>
            </a:r>
          </a:p>
          <a:p>
            <a:pPr marL="434975" algn="just">
              <a:buFont typeface="Wingdings" panose="05000000000000000000" pitchFamily="2" charset="2"/>
              <a:buChar char="Ø"/>
              <a:tabLst>
                <a:tab pos="0" algn="l"/>
              </a:tabLst>
            </a:pPr>
            <a:r>
              <a:rPr lang="tr-TR" sz="2400" dirty="0">
                <a:latin typeface="Times New Roman" panose="02020603050405020304" pitchFamily="18" charset="0"/>
                <a:ea typeface="Times New Roman" panose="02020603050405020304" pitchFamily="18" charset="0"/>
                <a:cs typeface="Times New Roman" panose="02020603050405020304" pitchFamily="18" charset="0"/>
              </a:rPr>
              <a:t>Karar verebilmek için bilgi eksikliği, </a:t>
            </a:r>
          </a:p>
          <a:p>
            <a:pPr marL="434975" algn="just">
              <a:buFont typeface="Wingdings" panose="05000000000000000000" pitchFamily="2" charset="2"/>
              <a:buChar char="Ø"/>
              <a:tabLst>
                <a:tab pos="0" algn="l"/>
              </a:tabLst>
            </a:pPr>
            <a:r>
              <a:rPr lang="tr-TR" sz="2400" dirty="0">
                <a:latin typeface="Times New Roman" panose="02020603050405020304" pitchFamily="18" charset="0"/>
                <a:ea typeface="Times New Roman" panose="02020603050405020304" pitchFamily="18" charset="0"/>
                <a:cs typeface="Times New Roman" panose="02020603050405020304" pitchFamily="18" charset="0"/>
              </a:rPr>
              <a:t>Gereksinimleri karşılayacak kaynak eksikliği, </a:t>
            </a:r>
          </a:p>
          <a:p>
            <a:pPr marL="434975" algn="just">
              <a:buFont typeface="Wingdings" panose="05000000000000000000" pitchFamily="2" charset="2"/>
              <a:buChar char="Ø"/>
              <a:tabLst>
                <a:tab pos="0" algn="l"/>
              </a:tabLst>
            </a:pPr>
            <a:r>
              <a:rPr lang="tr-TR" sz="2400" dirty="0">
                <a:latin typeface="Times New Roman" panose="02020603050405020304" pitchFamily="18" charset="0"/>
                <a:ea typeface="Times New Roman" panose="02020603050405020304" pitchFamily="18" charset="0"/>
                <a:cs typeface="Times New Roman" panose="02020603050405020304" pitchFamily="18" charset="0"/>
              </a:rPr>
              <a:t>Hizmetten taburcu olabilme konusunda engeller.</a:t>
            </a:r>
          </a:p>
          <a:p>
            <a:pPr marL="92075" indent="0" algn="just">
              <a:buNone/>
              <a:tabLst>
                <a:tab pos="0" algn="l"/>
              </a:tabLst>
            </a:pPr>
            <a:endParaRPr lang="tr-TR"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id="{2B91D957-ECDE-4F1B-881E-D28D4BE4E93D}"/>
              </a:ext>
            </a:extLst>
          </p:cNvPr>
          <p:cNvSpPr>
            <a:spLocks noGrp="1"/>
          </p:cNvSpPr>
          <p:nvPr>
            <p:ph type="sldNum" sz="quarter" idx="12"/>
          </p:nvPr>
        </p:nvSpPr>
        <p:spPr/>
        <p:txBody>
          <a:bodyPr/>
          <a:lstStyle/>
          <a:p>
            <a:fld id="{B1DEFA8C-F947-479F-BE07-76B6B3F80BF1}" type="slidenum">
              <a:rPr lang="tr-TR" smtClean="0"/>
              <a:pPr/>
              <a:t>4</a:t>
            </a:fld>
            <a:endParaRPr lang="tr-TR"/>
          </a:p>
        </p:txBody>
      </p:sp>
    </p:spTree>
    <p:extLst>
      <p:ext uri="{BB962C8B-B14F-4D97-AF65-F5344CB8AC3E}">
        <p14:creationId xmlns:p14="http://schemas.microsoft.com/office/powerpoint/2010/main" val="391462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D5F47E9-C050-4151-A57E-0785D7C87358}"/>
              </a:ext>
            </a:extLst>
          </p:cNvPr>
          <p:cNvSpPr>
            <a:spLocks noGrp="1"/>
          </p:cNvSpPr>
          <p:nvPr>
            <p:ph idx="1"/>
          </p:nvPr>
        </p:nvSpPr>
        <p:spPr>
          <a:xfrm>
            <a:off x="1703512" y="476672"/>
            <a:ext cx="9793088" cy="5904656"/>
          </a:xfrm>
        </p:spPr>
        <p:txBody>
          <a:bodyPr>
            <a:noAutofit/>
          </a:bodyPr>
          <a:lstStyle/>
          <a:p>
            <a:pPr marL="0" indent="0" algn="just">
              <a:buNone/>
            </a:pPr>
            <a:r>
              <a:rPr lang="tr-TR" sz="2400" b="1" dirty="0">
                <a:latin typeface="Times New Roman" panose="02020603050405020304" pitchFamily="18" charset="0"/>
                <a:cs typeface="Times New Roman" panose="02020603050405020304" pitchFamily="18" charset="0"/>
              </a:rPr>
              <a:t>Sağlık hizmetlerine ulaşmada engeller;</a:t>
            </a:r>
          </a:p>
          <a:p>
            <a:pPr lvl="1" algn="just">
              <a:buFont typeface="Wingdings" panose="05000000000000000000" pitchFamily="2" charset="2"/>
              <a:buChar char="Ø"/>
            </a:pPr>
            <a:r>
              <a:rPr lang="tr-TR" sz="2200" b="1" dirty="0">
                <a:latin typeface="Times New Roman" panose="02020603050405020304" pitchFamily="18" charset="0"/>
                <a:cs typeface="Times New Roman" panose="02020603050405020304" pitchFamily="18" charset="0"/>
              </a:rPr>
              <a:t>psikolojik,</a:t>
            </a:r>
          </a:p>
          <a:p>
            <a:pPr lvl="2" algn="just">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korku, </a:t>
            </a:r>
          </a:p>
          <a:p>
            <a:pPr lvl="2" algn="just">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kaygı</a:t>
            </a:r>
          </a:p>
          <a:p>
            <a:pPr algn="just">
              <a:buFont typeface="Wingdings" panose="05000000000000000000" pitchFamily="2" charset="2"/>
              <a:buChar char="Ø"/>
            </a:pPr>
            <a:r>
              <a:rPr lang="tr-TR" sz="2400" b="1" dirty="0">
                <a:latin typeface="Times New Roman" panose="02020603050405020304" pitchFamily="18" charset="0"/>
                <a:cs typeface="Times New Roman" panose="02020603050405020304" pitchFamily="18" charset="0"/>
              </a:rPr>
              <a:t>mali,</a:t>
            </a:r>
          </a:p>
          <a:p>
            <a:pPr lvl="2" algn="just">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hastanın sosyal güvencesinin olmaması</a:t>
            </a:r>
          </a:p>
          <a:p>
            <a:pPr lvl="2" algn="just">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parasal konular </a:t>
            </a:r>
          </a:p>
          <a:p>
            <a:pPr algn="just">
              <a:buFont typeface="Wingdings" panose="05000000000000000000" pitchFamily="2" charset="2"/>
              <a:buChar char="Ø"/>
            </a:pPr>
            <a:r>
              <a:rPr lang="tr-TR" sz="2400" b="1" dirty="0">
                <a:latin typeface="Times New Roman" panose="02020603050405020304" pitchFamily="18" charset="0"/>
                <a:cs typeface="Times New Roman" panose="02020603050405020304" pitchFamily="18" charset="0"/>
              </a:rPr>
              <a:t>bilgi eksikliği,</a:t>
            </a:r>
          </a:p>
          <a:p>
            <a:pPr lvl="2" algn="just">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hizmetlerin nereden ve nasıl alınacağını konusunda bilgi eksikliği </a:t>
            </a:r>
          </a:p>
          <a:p>
            <a:pPr algn="just">
              <a:buFont typeface="Wingdings" panose="05000000000000000000" pitchFamily="2" charset="2"/>
              <a:buChar char="Ø"/>
            </a:pPr>
            <a:r>
              <a:rPr lang="tr-TR" sz="2400" b="1" dirty="0">
                <a:latin typeface="Times New Roman" panose="02020603050405020304" pitchFamily="18" charset="0"/>
                <a:cs typeface="Times New Roman" panose="02020603050405020304" pitchFamily="18" charset="0"/>
              </a:rPr>
              <a:t>pratik engeller</a:t>
            </a:r>
          </a:p>
          <a:p>
            <a:pPr lvl="2" algn="just">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aile üyelerinin bakımı, </a:t>
            </a:r>
          </a:p>
          <a:p>
            <a:pPr lvl="2" algn="just">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ulaşım</a:t>
            </a:r>
          </a:p>
          <a:p>
            <a:pPr marL="0" indent="0" algn="just">
              <a:buNone/>
            </a:pPr>
            <a:r>
              <a:rPr lang="tr-TR" sz="2400" dirty="0">
                <a:latin typeface="Times New Roman" panose="02020603050405020304" pitchFamily="18" charset="0"/>
                <a:cs typeface="Times New Roman" panose="02020603050405020304" pitchFamily="18" charset="0"/>
              </a:rPr>
              <a:t>	</a:t>
            </a:r>
          </a:p>
          <a:p>
            <a:pPr marL="0" indent="0" algn="just">
              <a:buNone/>
            </a:pPr>
            <a:endParaRPr lang="tr-TR" sz="2000" dirty="0">
              <a:latin typeface="Times New Roman" panose="02020603050405020304" pitchFamily="18"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id="{49E6ABC6-899A-4FA1-A72B-D31B89BD197E}"/>
              </a:ext>
            </a:extLst>
          </p:cNvPr>
          <p:cNvSpPr>
            <a:spLocks noGrp="1"/>
          </p:cNvSpPr>
          <p:nvPr>
            <p:ph type="sldNum" sz="quarter" idx="12"/>
          </p:nvPr>
        </p:nvSpPr>
        <p:spPr/>
        <p:txBody>
          <a:bodyPr/>
          <a:lstStyle/>
          <a:p>
            <a:fld id="{B1DEFA8C-F947-479F-BE07-76B6B3F80BF1}" type="slidenum">
              <a:rPr lang="tr-TR" smtClean="0"/>
              <a:pPr/>
              <a:t>5</a:t>
            </a:fld>
            <a:endParaRPr lang="tr-TR"/>
          </a:p>
        </p:txBody>
      </p:sp>
    </p:spTree>
    <p:extLst>
      <p:ext uri="{BB962C8B-B14F-4D97-AF65-F5344CB8AC3E}">
        <p14:creationId xmlns:p14="http://schemas.microsoft.com/office/powerpoint/2010/main" val="521217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D5F47E9-C050-4151-A57E-0785D7C87358}"/>
              </a:ext>
            </a:extLst>
          </p:cNvPr>
          <p:cNvSpPr>
            <a:spLocks noGrp="1"/>
          </p:cNvSpPr>
          <p:nvPr>
            <p:ph idx="1"/>
          </p:nvPr>
        </p:nvSpPr>
        <p:spPr>
          <a:xfrm>
            <a:off x="1703512" y="476672"/>
            <a:ext cx="9793088" cy="5904656"/>
          </a:xfrm>
        </p:spPr>
        <p:txBody>
          <a:bodyPr>
            <a:noAutofit/>
          </a:bodyPr>
          <a:lstStyle/>
          <a:p>
            <a:pPr marL="0" indent="0" algn="just">
              <a:buNone/>
            </a:pPr>
            <a:endParaRPr lang="tr-TR" sz="2000" dirty="0">
              <a:latin typeface="Times New Roman" panose="02020603050405020304" pitchFamily="18" charset="0"/>
              <a:cs typeface="Times New Roman" panose="02020603050405020304" pitchFamily="18" charset="0"/>
            </a:endParaRPr>
          </a:p>
          <a:p>
            <a:pPr marL="0" indent="0" algn="just">
              <a:buNone/>
            </a:pPr>
            <a:r>
              <a:rPr lang="tr-TR" sz="3200" b="1" dirty="0">
                <a:latin typeface="Times New Roman" panose="02020603050405020304" pitchFamily="18" charset="0"/>
                <a:cs typeface="Times New Roman" panose="02020603050405020304" pitchFamily="18" charset="0"/>
              </a:rPr>
              <a:t>Sağlık hizmetlerine ve hastaneye uyum problemleri,</a:t>
            </a:r>
          </a:p>
          <a:p>
            <a:pPr algn="just">
              <a:buFont typeface="Wingdings" panose="05000000000000000000" pitchFamily="2" charset="2"/>
              <a:buChar char="Ø"/>
            </a:pPr>
            <a:r>
              <a:rPr lang="tr-TR" sz="3600" dirty="0">
                <a:latin typeface="Times New Roman" panose="02020603050405020304" pitchFamily="18" charset="0"/>
                <a:cs typeface="Times New Roman" panose="02020603050405020304" pitchFamily="18" charset="0"/>
              </a:rPr>
              <a:t>Aile, arkadaşlar, alışık olunan yerler, kendi kararlarını verebilme, günlük rutin ve olağan aktiviteler ile sevilen yiyecek, içecek vb. şeylerden uzak kalma,</a:t>
            </a:r>
          </a:p>
          <a:p>
            <a:pPr algn="just">
              <a:buFont typeface="Wingdings" panose="05000000000000000000" pitchFamily="2" charset="2"/>
              <a:buChar char="Ø"/>
            </a:pPr>
            <a:r>
              <a:rPr lang="tr-TR" sz="3600" dirty="0">
                <a:latin typeface="Times New Roman" panose="02020603050405020304" pitchFamily="18" charset="0"/>
                <a:cs typeface="Times New Roman" panose="02020603050405020304" pitchFamily="18" charset="0"/>
              </a:rPr>
              <a:t>	Durumsal krizler</a:t>
            </a:r>
          </a:p>
          <a:p>
            <a:pPr marL="0" indent="0" algn="just">
              <a:buNone/>
            </a:pPr>
            <a:endParaRPr lang="tr-TR" sz="2000" dirty="0">
              <a:latin typeface="Times New Roman" panose="02020603050405020304" pitchFamily="18"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id="{49E6ABC6-899A-4FA1-A72B-D31B89BD197E}"/>
              </a:ext>
            </a:extLst>
          </p:cNvPr>
          <p:cNvSpPr>
            <a:spLocks noGrp="1"/>
          </p:cNvSpPr>
          <p:nvPr>
            <p:ph type="sldNum" sz="quarter" idx="12"/>
          </p:nvPr>
        </p:nvSpPr>
        <p:spPr/>
        <p:txBody>
          <a:bodyPr/>
          <a:lstStyle/>
          <a:p>
            <a:fld id="{B1DEFA8C-F947-479F-BE07-76B6B3F80BF1}" type="slidenum">
              <a:rPr lang="tr-TR" smtClean="0"/>
              <a:pPr/>
              <a:t>6</a:t>
            </a:fld>
            <a:endParaRPr lang="tr-TR"/>
          </a:p>
        </p:txBody>
      </p:sp>
    </p:spTree>
    <p:extLst>
      <p:ext uri="{BB962C8B-B14F-4D97-AF65-F5344CB8AC3E}">
        <p14:creationId xmlns:p14="http://schemas.microsoft.com/office/powerpoint/2010/main" val="3172328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D5F47E9-C050-4151-A57E-0785D7C87358}"/>
              </a:ext>
            </a:extLst>
          </p:cNvPr>
          <p:cNvSpPr>
            <a:spLocks noGrp="1"/>
          </p:cNvSpPr>
          <p:nvPr>
            <p:ph idx="1"/>
          </p:nvPr>
        </p:nvSpPr>
        <p:spPr>
          <a:xfrm>
            <a:off x="1703512" y="476672"/>
            <a:ext cx="9793088" cy="5904656"/>
          </a:xfrm>
        </p:spPr>
        <p:txBody>
          <a:bodyPr>
            <a:noAutofit/>
          </a:bodyPr>
          <a:lstStyle/>
          <a:p>
            <a:pPr marL="0" indent="0" algn="just">
              <a:buNone/>
            </a:pPr>
            <a:r>
              <a:rPr lang="tr-TR" sz="2400" b="1" dirty="0">
                <a:latin typeface="Times New Roman" panose="02020603050405020304" pitchFamily="18" charset="0"/>
                <a:cs typeface="Times New Roman" panose="02020603050405020304" pitchFamily="18" charset="0"/>
              </a:rPr>
              <a:t>Tıbbi tedavi planına uyum problemleri;</a:t>
            </a: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Hastalığın tanısı, seyri ve tedavi planı ile baş etme,</a:t>
            </a: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Ölüm konusu,</a:t>
            </a: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Fonksiyonel kapasite kaybı, </a:t>
            </a: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Benlik imajı, </a:t>
            </a: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Cinsel ilişkiler, </a:t>
            </a: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Başkalarına bağımlı olma korkusu, </a:t>
            </a: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İlaç kullanma, </a:t>
            </a: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Beslenme konusunda sınırlılıklar, </a:t>
            </a: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Günlük alışkanlıkları değiştirme, </a:t>
            </a: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Ev ortamında zorunlu değişiklikler yapma gerekliliği </a:t>
            </a:r>
          </a:p>
        </p:txBody>
      </p:sp>
      <p:sp>
        <p:nvSpPr>
          <p:cNvPr id="4" name="Slayt Numarası Yer Tutucusu 3">
            <a:extLst>
              <a:ext uri="{FF2B5EF4-FFF2-40B4-BE49-F238E27FC236}">
                <a16:creationId xmlns:a16="http://schemas.microsoft.com/office/drawing/2014/main" id="{49E6ABC6-899A-4FA1-A72B-D31B89BD197E}"/>
              </a:ext>
            </a:extLst>
          </p:cNvPr>
          <p:cNvSpPr>
            <a:spLocks noGrp="1"/>
          </p:cNvSpPr>
          <p:nvPr>
            <p:ph type="sldNum" sz="quarter" idx="12"/>
          </p:nvPr>
        </p:nvSpPr>
        <p:spPr/>
        <p:txBody>
          <a:bodyPr/>
          <a:lstStyle/>
          <a:p>
            <a:fld id="{B1DEFA8C-F947-479F-BE07-76B6B3F80BF1}" type="slidenum">
              <a:rPr lang="tr-TR" smtClean="0"/>
              <a:pPr/>
              <a:t>7</a:t>
            </a:fld>
            <a:endParaRPr lang="tr-TR"/>
          </a:p>
        </p:txBody>
      </p:sp>
    </p:spTree>
    <p:extLst>
      <p:ext uri="{BB962C8B-B14F-4D97-AF65-F5344CB8AC3E}">
        <p14:creationId xmlns:p14="http://schemas.microsoft.com/office/powerpoint/2010/main" val="3651505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47E00C-0180-44DD-8E66-B1EEA0011497}"/>
              </a:ext>
            </a:extLst>
          </p:cNvPr>
          <p:cNvSpPr>
            <a:spLocks noGrp="1"/>
          </p:cNvSpPr>
          <p:nvPr>
            <p:ph type="title"/>
          </p:nvPr>
        </p:nvSpPr>
        <p:spPr>
          <a:xfrm>
            <a:off x="1939108" y="465457"/>
            <a:ext cx="9721080" cy="644650"/>
          </a:xfrm>
        </p:spPr>
        <p:txBody>
          <a:bodyPr anchor="ctr">
            <a:normAutofit fontScale="90000"/>
          </a:bodyPr>
          <a:lstStyle/>
          <a:p>
            <a:br>
              <a:rPr lang="tr-TR" sz="2800" b="1" dirty="0">
                <a:latin typeface="Times New Roman" panose="02020603050405020304" pitchFamily="18" charset="0"/>
                <a:cs typeface="Times New Roman" panose="02020603050405020304" pitchFamily="18" charset="0"/>
              </a:rPr>
            </a:br>
            <a:r>
              <a:rPr lang="tr-TR" sz="2800" b="1" dirty="0">
                <a:latin typeface="Times New Roman" panose="02020603050405020304" pitchFamily="18" charset="0"/>
                <a:cs typeface="Times New Roman" panose="02020603050405020304" pitchFamily="18" charset="0"/>
              </a:rPr>
              <a:t>	</a:t>
            </a:r>
          </a:p>
        </p:txBody>
      </p:sp>
      <p:sp>
        <p:nvSpPr>
          <p:cNvPr id="3" name="İçerik Yer Tutucusu 2">
            <a:extLst>
              <a:ext uri="{FF2B5EF4-FFF2-40B4-BE49-F238E27FC236}">
                <a16:creationId xmlns:a16="http://schemas.microsoft.com/office/drawing/2014/main" id="{5C63639C-8B93-4703-AF98-004A43D2CDED}"/>
              </a:ext>
            </a:extLst>
          </p:cNvPr>
          <p:cNvSpPr>
            <a:spLocks noGrp="1"/>
          </p:cNvSpPr>
          <p:nvPr>
            <p:ph idx="1"/>
          </p:nvPr>
        </p:nvSpPr>
        <p:spPr>
          <a:xfrm>
            <a:off x="1775521" y="1110107"/>
            <a:ext cx="9721080" cy="5199213"/>
          </a:xfrm>
        </p:spPr>
        <p:txBody>
          <a:bodyPr>
            <a:noAutofit/>
          </a:bodyPr>
          <a:lstStyle/>
          <a:p>
            <a:pPr marL="92075" indent="12700" algn="just">
              <a:buNone/>
              <a:tabLst>
                <a:tab pos="0" algn="l"/>
              </a:tabLst>
            </a:pPr>
            <a:endParaRPr lang="tr-TR"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L="92075" indent="12700" algn="just">
              <a:buNone/>
              <a:tabLst>
                <a:tab pos="0" algn="l"/>
              </a:tabLst>
            </a:pPr>
            <a:r>
              <a:rPr lang="tr-TR" sz="2000" b="1" dirty="0">
                <a:latin typeface="Times New Roman" panose="02020603050405020304" pitchFamily="18" charset="0"/>
                <a:ea typeface="Times New Roman" panose="02020603050405020304" pitchFamily="18" charset="0"/>
                <a:cs typeface="Times New Roman" panose="02020603050405020304" pitchFamily="18" charset="0"/>
              </a:rPr>
              <a:t>Karar verebilmek için bilgi eksikliği;</a:t>
            </a:r>
          </a:p>
          <a:p>
            <a:pPr marL="434975" algn="just">
              <a:buFont typeface="Wingdings" panose="05000000000000000000" pitchFamily="2" charset="2"/>
              <a:buChar char="ü"/>
              <a:tabLst>
                <a:tab pos="0" algn="l"/>
              </a:tabLst>
            </a:pPr>
            <a:r>
              <a:rPr lang="tr-TR" sz="2000" b="1" i="1"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Müdahalelerin hastalar ve yakınları önceden yeterince uyarılmaksızın, açıklama yapılmaksızın ve bilgilendirilmiş onay alınmaksızın planlanıp ve gerçekleştirilmesi,</a:t>
            </a:r>
          </a:p>
          <a:p>
            <a:pPr marL="92075" indent="12700" algn="just">
              <a:buNone/>
              <a:tabLst>
                <a:tab pos="0" algn="l"/>
              </a:tabLst>
            </a:pPr>
            <a:endParaRPr lang="tr-TR"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L="92075" indent="12700" algn="just">
              <a:buNone/>
              <a:tabLst>
                <a:tab pos="0" algn="l"/>
              </a:tabLst>
            </a:pPr>
            <a:r>
              <a:rPr lang="tr-TR" sz="2800" b="1" dirty="0">
                <a:latin typeface="Times New Roman" panose="02020603050405020304" pitchFamily="18" charset="0"/>
                <a:ea typeface="Times New Roman" panose="02020603050405020304" pitchFamily="18" charset="0"/>
                <a:cs typeface="Times New Roman" panose="02020603050405020304" pitchFamily="18" charset="0"/>
              </a:rPr>
              <a:t>Gereksinimleri karşılayacak kaynak eksikliği;</a:t>
            </a:r>
          </a:p>
          <a:p>
            <a:pPr marL="434975" algn="just">
              <a:buFont typeface="Wingdings" panose="05000000000000000000" pitchFamily="2" charset="2"/>
              <a:buChar char="ü"/>
              <a:tabLst>
                <a:tab pos="0" algn="l"/>
              </a:tabLst>
            </a:pPr>
            <a:r>
              <a:rPr lang="tr-TR" sz="2000" dirty="0">
                <a:latin typeface="Times New Roman" panose="02020603050405020304" pitchFamily="18" charset="0"/>
                <a:ea typeface="Times New Roman" panose="02020603050405020304" pitchFamily="18" charset="0"/>
                <a:cs typeface="Times New Roman" panose="02020603050405020304" pitchFamily="18" charset="0"/>
              </a:rPr>
              <a:t>	Tıbbi malzeme ve ilaçlar, </a:t>
            </a:r>
          </a:p>
          <a:p>
            <a:pPr marL="434975" algn="just">
              <a:buFont typeface="Wingdings" panose="05000000000000000000" pitchFamily="2" charset="2"/>
              <a:buChar char="ü"/>
              <a:tabLst>
                <a:tab pos="0" algn="l"/>
              </a:tabLst>
            </a:pPr>
            <a:r>
              <a:rPr lang="tr-TR" sz="2000" dirty="0">
                <a:latin typeface="Times New Roman" panose="02020603050405020304" pitchFamily="18" charset="0"/>
                <a:ea typeface="Times New Roman" panose="02020603050405020304" pitchFamily="18" charset="0"/>
                <a:cs typeface="Times New Roman" panose="02020603050405020304" pitchFamily="18" charset="0"/>
              </a:rPr>
              <a:t>	Gelir desteği, </a:t>
            </a:r>
          </a:p>
          <a:p>
            <a:pPr marL="434975" algn="just">
              <a:buFont typeface="Wingdings" panose="05000000000000000000" pitchFamily="2" charset="2"/>
              <a:buChar char="ü"/>
              <a:tabLst>
                <a:tab pos="0" algn="l"/>
              </a:tabLst>
            </a:pPr>
            <a:r>
              <a:rPr lang="tr-TR" sz="2000" dirty="0">
                <a:latin typeface="Times New Roman" panose="02020603050405020304" pitchFamily="18" charset="0"/>
                <a:ea typeface="Times New Roman" panose="02020603050405020304" pitchFamily="18" charset="0"/>
                <a:cs typeface="Times New Roman" panose="02020603050405020304" pitchFamily="18" charset="0"/>
              </a:rPr>
              <a:t>	Hizmet desteği, </a:t>
            </a:r>
          </a:p>
          <a:p>
            <a:pPr marL="434975" algn="just">
              <a:buFont typeface="Wingdings" panose="05000000000000000000" pitchFamily="2" charset="2"/>
              <a:buChar char="ü"/>
              <a:tabLst>
                <a:tab pos="0" algn="l"/>
              </a:tabLst>
            </a:pPr>
            <a:r>
              <a:rPr lang="tr-TR" sz="2000" dirty="0">
                <a:latin typeface="Times New Roman" panose="02020603050405020304" pitchFamily="18" charset="0"/>
                <a:ea typeface="Times New Roman" panose="02020603050405020304" pitchFamily="18" charset="0"/>
                <a:cs typeface="Times New Roman" panose="02020603050405020304" pitchFamily="18" charset="0"/>
              </a:rPr>
              <a:t>	Çevresel düzenlemeler, </a:t>
            </a:r>
          </a:p>
          <a:p>
            <a:pPr marL="434975" algn="just">
              <a:buFont typeface="Wingdings" panose="05000000000000000000" pitchFamily="2" charset="2"/>
              <a:buChar char="ü"/>
              <a:tabLst>
                <a:tab pos="0" algn="l"/>
              </a:tabLst>
            </a:pPr>
            <a:r>
              <a:rPr lang="tr-TR" sz="2000" dirty="0">
                <a:latin typeface="Times New Roman" panose="02020603050405020304" pitchFamily="18" charset="0"/>
                <a:ea typeface="Times New Roman" panose="02020603050405020304" pitchFamily="18" charset="0"/>
                <a:cs typeface="Times New Roman" panose="02020603050405020304" pitchFamily="18" charset="0"/>
              </a:rPr>
              <a:t>	Kişilerarası destek, </a:t>
            </a:r>
          </a:p>
          <a:p>
            <a:pPr marL="92075" indent="12700" algn="just">
              <a:buNone/>
              <a:tabLst>
                <a:tab pos="0" algn="l"/>
              </a:tabLst>
            </a:pPr>
            <a:endParaRPr lang="tr-TR"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id="{2B91D957-ECDE-4F1B-881E-D28D4BE4E93D}"/>
              </a:ext>
            </a:extLst>
          </p:cNvPr>
          <p:cNvSpPr>
            <a:spLocks noGrp="1"/>
          </p:cNvSpPr>
          <p:nvPr>
            <p:ph type="sldNum" sz="quarter" idx="12"/>
          </p:nvPr>
        </p:nvSpPr>
        <p:spPr/>
        <p:txBody>
          <a:bodyPr/>
          <a:lstStyle/>
          <a:p>
            <a:fld id="{B1DEFA8C-F947-479F-BE07-76B6B3F80BF1}" type="slidenum">
              <a:rPr lang="tr-TR" smtClean="0"/>
              <a:pPr/>
              <a:t>8</a:t>
            </a:fld>
            <a:endParaRPr lang="tr-TR"/>
          </a:p>
        </p:txBody>
      </p:sp>
    </p:spTree>
    <p:extLst>
      <p:ext uri="{BB962C8B-B14F-4D97-AF65-F5344CB8AC3E}">
        <p14:creationId xmlns:p14="http://schemas.microsoft.com/office/powerpoint/2010/main" val="1927887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75519" y="548680"/>
            <a:ext cx="9743085" cy="5760640"/>
          </a:xfrm>
        </p:spPr>
        <p:txBody>
          <a:bodyPr>
            <a:normAutofit fontScale="92500" lnSpcReduction="10000"/>
          </a:bodyPr>
          <a:lstStyle/>
          <a:p>
            <a:pPr marL="0" indent="0" algn="just">
              <a:buNone/>
            </a:pPr>
            <a:r>
              <a:rPr lang="tr-TR" sz="2400" b="1" dirty="0">
                <a:latin typeface="Times New Roman" panose="02020603050405020304" pitchFamily="18" charset="0"/>
                <a:cs typeface="Times New Roman" panose="02020603050405020304" pitchFamily="18" charset="0"/>
              </a:rPr>
              <a:t>Gereksinimleri karşılayacak kaynak eksikliği;</a:t>
            </a:r>
          </a:p>
          <a:p>
            <a:pPr marL="0" indent="0" algn="just">
              <a:buNone/>
            </a:pPr>
            <a:endParaRPr lang="tr-TR"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Kişisel bakım hizmetleri, </a:t>
            </a: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Profesyonel bakım hizmetleri, </a:t>
            </a: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Fiziksel terapi hizmetleri, </a:t>
            </a: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Ev hizmetleri, </a:t>
            </a: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Ulaşım hizmetleri, </a:t>
            </a: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Beslenme hizmetleri, </a:t>
            </a: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Aile danışmanlığı hizmetleri, </a:t>
            </a: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Alkol ve madde kullanımı tedavisi hizmetleri, </a:t>
            </a: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Yetişkin ve çocuk esirgeme hizmetleri, </a:t>
            </a: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Gündüz bakım hizmetleri, </a:t>
            </a: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Serbest zaman değerlendirme hizmetleri</a:t>
            </a:r>
          </a:p>
        </p:txBody>
      </p:sp>
      <p:sp>
        <p:nvSpPr>
          <p:cNvPr id="4" name="3 Slayt Numarası Yer Tutucusu"/>
          <p:cNvSpPr>
            <a:spLocks noGrp="1"/>
          </p:cNvSpPr>
          <p:nvPr>
            <p:ph type="sldNum" sz="quarter" idx="12"/>
          </p:nvPr>
        </p:nvSpPr>
        <p:spPr/>
        <p:txBody>
          <a:bodyPr/>
          <a:lstStyle/>
          <a:p>
            <a:fld id="{B1DEFA8C-F947-479F-BE07-76B6B3F80BF1}" type="slidenum">
              <a:rPr lang="tr-TR" smtClean="0"/>
              <a:pPr/>
              <a:t>9</a:t>
            </a:fld>
            <a:endParaRPr lang="tr-TR" dirty="0"/>
          </a:p>
        </p:txBody>
      </p:sp>
      <p:sp>
        <p:nvSpPr>
          <p:cNvPr id="5" name="3 Slayt Numarası Yer Tutucusu"/>
          <p:cNvSpPr txBox="1">
            <a:spLocks/>
          </p:cNvSpPr>
          <p:nvPr/>
        </p:nvSpPr>
        <p:spPr>
          <a:xfrm>
            <a:off x="8882082" y="5586412"/>
            <a:ext cx="588054" cy="357188"/>
          </a:xfrm>
          <a:prstGeom prst="rect">
            <a:avLst/>
          </a:prstGeom>
        </p:spPr>
        <p:txBody>
          <a:bodyPr anchor="b"/>
          <a:lstStyle/>
          <a:p>
            <a:pPr algn="ctr" defTabSz="685800">
              <a:defRPr/>
            </a:pPr>
            <a:endParaRPr lang="tr-TR" sz="900" dirty="0"/>
          </a:p>
        </p:txBody>
      </p:sp>
    </p:spTree>
    <p:extLst>
      <p:ext uri="{BB962C8B-B14F-4D97-AF65-F5344CB8AC3E}">
        <p14:creationId xmlns:p14="http://schemas.microsoft.com/office/powerpoint/2010/main" val="4057757075"/>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3241</TotalTime>
  <Words>1189</Words>
  <Application>Microsoft Office PowerPoint</Application>
  <PresentationFormat>Geniş ekran</PresentationFormat>
  <Paragraphs>175</Paragraphs>
  <Slides>20</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20</vt:i4>
      </vt:variant>
    </vt:vector>
  </HeadingPairs>
  <TitlesOfParts>
    <vt:vector size="27" baseType="lpstr">
      <vt:lpstr>Arial</vt:lpstr>
      <vt:lpstr>Calibri</vt:lpstr>
      <vt:lpstr>Century Gothic</vt:lpstr>
      <vt:lpstr>Times New Roman</vt:lpstr>
      <vt:lpstr>Wingdings</vt:lpstr>
      <vt:lpstr>Wingdings 3</vt:lpstr>
      <vt:lpstr>Duman</vt:lpstr>
      <vt:lpstr>ANKARA ÜNİVERSİTESİ SAĞLIK BİLİMLERİ FAKÜLTESİ SOSYAL HİZMET ANABİLİM DALI</vt:lpstr>
      <vt:lpstr>PowerPoint Sunusu</vt:lpstr>
      <vt:lpstr>TIBBİ SOSYAL HİZMETİN ODAĞI</vt:lpstr>
      <vt:lpstr>Tedavi Ortamlarında Hastaların Karşılaştıkları Güçlükler; </vt:lpstr>
      <vt:lpstr>PowerPoint Sunusu</vt:lpstr>
      <vt:lpstr>PowerPoint Sunusu</vt:lpstr>
      <vt:lpstr>PowerPoint Sunusu</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CİNSEL ŞİDDET MAĞDURLARINA SOSYAL HİZMET YAKLAŞIMI</dc:title>
  <dc:creator>hkn</dc:creator>
  <cp:lastModifiedBy>SATI KAPISIZ</cp:lastModifiedBy>
  <cp:revision>196</cp:revision>
  <dcterms:created xsi:type="dcterms:W3CDTF">2019-12-10T17:31:29Z</dcterms:created>
  <dcterms:modified xsi:type="dcterms:W3CDTF">2022-12-27T15:55:51Z</dcterms:modified>
</cp:coreProperties>
</file>