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8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181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523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422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8645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400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3611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5907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2446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20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644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8457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977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0505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5610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327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639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184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BAC8409-E0FD-4D30-B95E-84B16F1C6BE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2BAD771-56FD-4A74-BADF-33196EDFAF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268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Takım Çalışması -2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8915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00376" y="0"/>
            <a:ext cx="7381875" cy="1066800"/>
          </a:xfrm>
        </p:spPr>
        <p:txBody>
          <a:bodyPr/>
          <a:lstStyle/>
          <a:p>
            <a:r>
              <a:rPr lang="tr-TR" altLang="tr-TR" sz="3200" b="1"/>
              <a:t>Takım Dinamikleri - 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b="1"/>
              <a:t>Zayıf Takım Oluşturma Kapasitesi</a:t>
            </a:r>
          </a:p>
          <a:p>
            <a:r>
              <a:rPr lang="tr-TR" altLang="tr-TR"/>
              <a:t>Liderlik yeteneklerinden yoksundur. </a:t>
            </a:r>
          </a:p>
          <a:p>
            <a:r>
              <a:rPr lang="tr-TR" altLang="tr-TR"/>
              <a:t>Tutarsızlık. </a:t>
            </a:r>
          </a:p>
          <a:p>
            <a:r>
              <a:rPr lang="tr-TR" altLang="tr-TR"/>
              <a:t>Takım karşıtı felsefeye sahiptir. </a:t>
            </a:r>
          </a:p>
          <a:p>
            <a:r>
              <a:rPr lang="tr-TR" altLang="tr-TR"/>
              <a:t>Uygun olmayan üyeleri seçer. </a:t>
            </a:r>
          </a:p>
          <a:p>
            <a:r>
              <a:rPr lang="tr-TR" altLang="tr-TR"/>
              <a:t>Takımdaki diğer kişilere bağlılığı yoktur. </a:t>
            </a:r>
          </a:p>
        </p:txBody>
      </p:sp>
    </p:spTree>
    <p:extLst>
      <p:ext uri="{BB962C8B-B14F-4D97-AF65-F5344CB8AC3E}">
        <p14:creationId xmlns:p14="http://schemas.microsoft.com/office/powerpoint/2010/main" val="1856634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Takım Dinamikleri - II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Olumlu ortam yaratmada başarısızdır.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Başarıya ilgisizdir.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Kurumsal rol hakkında net değildir.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Etkili çalışma yöntemleri yoktur.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Rolleri tanımlamada zorluk çeker.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Eleştiri ve tenkitleri birleştirir.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Bireysel gelişimi göz ardı eder. </a:t>
            </a:r>
          </a:p>
        </p:txBody>
      </p:sp>
    </p:spTree>
    <p:extLst>
      <p:ext uri="{BB962C8B-B14F-4D97-AF65-F5344CB8AC3E}">
        <p14:creationId xmlns:p14="http://schemas.microsoft.com/office/powerpoint/2010/main" val="512338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Takım Dinamikleri - III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Yaratıcı potansiyele zorla boyun eğdirir. </a:t>
            </a:r>
          </a:p>
          <a:p>
            <a:r>
              <a:rPr lang="tr-TR" altLang="tr-TR"/>
              <a:t>Zayıf takım içi ilişkilere hoşgörü gösterir. </a:t>
            </a:r>
          </a:p>
          <a:p>
            <a:r>
              <a:rPr lang="tr-TR" altLang="tr-TR"/>
              <a:t>Çelişkiyi yıkıcı olarak kullanır. </a:t>
            </a:r>
          </a:p>
          <a:p>
            <a:r>
              <a:rPr lang="tr-TR" altLang="tr-TR"/>
              <a:t>Risk almayı teşvik etmez. </a:t>
            </a:r>
          </a:p>
          <a:p>
            <a:r>
              <a:rPr lang="tr-TR" altLang="tr-TR"/>
              <a:t>Kişisel tepki yollarını tıkar. </a:t>
            </a:r>
          </a:p>
          <a:p>
            <a:r>
              <a:rPr lang="tr-TR" altLang="tr-TR"/>
              <a:t>Zamanı kötü kullanır. </a:t>
            </a:r>
          </a:p>
          <a:p>
            <a:r>
              <a:rPr lang="tr-TR" altLang="tr-TR"/>
              <a:t>Düşük standartlara izin verir. </a:t>
            </a:r>
          </a:p>
        </p:txBody>
      </p:sp>
    </p:spTree>
    <p:extLst>
      <p:ext uri="{BB962C8B-B14F-4D97-AF65-F5344CB8AC3E}">
        <p14:creationId xmlns:p14="http://schemas.microsoft.com/office/powerpoint/2010/main" val="2341674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Takım Dinamikleri - IV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b="1"/>
              <a:t>Güçlü Takım Oluşturma Kapasitesi</a:t>
            </a:r>
          </a:p>
          <a:p>
            <a:r>
              <a:rPr lang="tr-TR" altLang="tr-TR"/>
              <a:t>Güçlü liderlik yeteneklerine sahiptir. </a:t>
            </a:r>
          </a:p>
          <a:p>
            <a:r>
              <a:rPr lang="tr-TR" altLang="tr-TR"/>
              <a:t>Tutarlıdır. </a:t>
            </a:r>
          </a:p>
          <a:p>
            <a:r>
              <a:rPr lang="tr-TR" altLang="tr-TR"/>
              <a:t>Takım felsefesini destekler. </a:t>
            </a:r>
          </a:p>
          <a:p>
            <a:r>
              <a:rPr lang="tr-TR" altLang="tr-TR"/>
              <a:t>Uygun üyeleri seçer. </a:t>
            </a:r>
          </a:p>
          <a:p>
            <a:r>
              <a:rPr lang="tr-TR" altLang="tr-TR"/>
              <a:t>Takımdaki diğer kişilere bağlılığı vardır. </a:t>
            </a:r>
          </a:p>
          <a:p>
            <a:r>
              <a:rPr lang="tr-TR" altLang="tr-TR"/>
              <a:t>Olumlu ortam yaratır. </a:t>
            </a:r>
          </a:p>
        </p:txBody>
      </p:sp>
    </p:spTree>
    <p:extLst>
      <p:ext uri="{BB962C8B-B14F-4D97-AF65-F5344CB8AC3E}">
        <p14:creationId xmlns:p14="http://schemas.microsoft.com/office/powerpoint/2010/main" val="3221157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Takım Dinamikleri - V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Başarıya motive edilmiştir.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Kurumsal rolü açıkça tanımlar.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Etkili çalışma yöntemleri kullanır.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Bireysel rolleri tanımlar.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Kişisel eleştirisiz tenkit yapar.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Bireysel gelişimi destekler.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Yaratıcı potansiyeli cesaretlendirir. </a:t>
            </a:r>
          </a:p>
        </p:txBody>
      </p:sp>
    </p:spTree>
    <p:extLst>
      <p:ext uri="{BB962C8B-B14F-4D97-AF65-F5344CB8AC3E}">
        <p14:creationId xmlns:p14="http://schemas.microsoft.com/office/powerpoint/2010/main" val="3345462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Takım Dinamikleri - VI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Sağlıklı takım içi ilişkiler geliştirir. </a:t>
            </a:r>
          </a:p>
          <a:p>
            <a:r>
              <a:rPr lang="tr-TR" altLang="tr-TR"/>
              <a:t>Çelişkiyi yapıcı yönde kullanır. </a:t>
            </a:r>
          </a:p>
          <a:p>
            <a:r>
              <a:rPr lang="tr-TR" altLang="tr-TR"/>
              <a:t>Risk almayı teşvik eder. </a:t>
            </a:r>
          </a:p>
          <a:p>
            <a:r>
              <a:rPr lang="tr-TR" altLang="tr-TR"/>
              <a:t>Tepki almayı ister. </a:t>
            </a:r>
          </a:p>
          <a:p>
            <a:r>
              <a:rPr lang="tr-TR" altLang="tr-TR"/>
              <a:t>Zamanı iyi kullanır. </a:t>
            </a:r>
          </a:p>
          <a:p>
            <a:r>
              <a:rPr lang="tr-TR" altLang="tr-TR"/>
              <a:t>Yüksek standartlar koyar. </a:t>
            </a:r>
          </a:p>
          <a:p>
            <a:endParaRPr lang="tr-TR" altLang="tr-TR"/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74893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927351" y="260350"/>
            <a:ext cx="7381875" cy="1066800"/>
          </a:xfrm>
        </p:spPr>
        <p:txBody>
          <a:bodyPr>
            <a:normAutofit fontScale="90000"/>
          </a:bodyPr>
          <a:lstStyle/>
          <a:p>
            <a:r>
              <a:rPr lang="tr-TR" altLang="tr-TR" sz="3200" b="1"/>
              <a:t>Takımlar için Yapılması Gerekenler - 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Takımlara açıkça tanımlanmış hedefler vermelidir.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Takımlardan ne beklendiğine ilişkin tutarlı mesajlar vermelidir.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Bireysel performans kadar takım performansını da ödüllendirecek bir sistem uygulamalıdır.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Takımlara iyi yaptığı şeylerle ilgili geri bildirim vermelidir-zamanında, dürüst ve olumlu bir biçimde. </a:t>
            </a:r>
          </a:p>
          <a:p>
            <a:pPr>
              <a:lnSpc>
                <a:spcPct val="90000"/>
              </a:lnSpc>
            </a:pPr>
            <a:endParaRPr lang="tr-TR" altLang="tr-TR"/>
          </a:p>
          <a:p>
            <a:pPr>
              <a:lnSpc>
                <a:spcPct val="9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21917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855914" y="333375"/>
            <a:ext cx="7381875" cy="1066800"/>
          </a:xfrm>
        </p:spPr>
        <p:txBody>
          <a:bodyPr>
            <a:normAutofit fontScale="90000"/>
          </a:bodyPr>
          <a:lstStyle/>
          <a:p>
            <a:r>
              <a:rPr lang="tr-TR" altLang="tr-TR" sz="3200" b="1"/>
              <a:t>Takımlar için Yapılması Gerekenler - II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Bir takımın çevresindeki insanları harekete geçirmeden önce bunun etkilerini hesaba katması gerekir.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En deneyimli takımın yönetim kurulu yada yöneticiler gibi iyi bir takım çalışması örneği oluşturması sağlanmalıdır.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Takımlara hedeflerine varmak için talep ettikleri makul kaynakları sağlamalıdır.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Takım liderini desteklemelidir.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İyileştirme tepeden başlamalıdır.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İyileştirmenin ne olduğunu bilmeyen üst yönetim aşağıyı etkileyemez. </a:t>
            </a:r>
          </a:p>
          <a:p>
            <a:pPr>
              <a:lnSpc>
                <a:spcPct val="9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38735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İletişim ve İşbirliğinin Faydaları...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Verimi artırır. </a:t>
            </a:r>
          </a:p>
          <a:p>
            <a:r>
              <a:rPr lang="tr-TR" altLang="tr-TR"/>
              <a:t>Problemlerin çözümünü kolaylaştırır. </a:t>
            </a:r>
          </a:p>
          <a:p>
            <a:r>
              <a:rPr lang="tr-TR" altLang="tr-TR"/>
              <a:t>Şikayetleri azaltır. </a:t>
            </a:r>
          </a:p>
          <a:p>
            <a:r>
              <a:rPr lang="tr-TR" altLang="tr-TR"/>
              <a:t>İyileştirmeye yönelik fikirleri artırır. </a:t>
            </a:r>
          </a:p>
          <a:p>
            <a:r>
              <a:rPr lang="tr-TR" altLang="tr-TR"/>
              <a:t>İşyerindeki ilişkileri iyileştirir. </a:t>
            </a:r>
          </a:p>
          <a:p>
            <a:r>
              <a:rPr lang="tr-TR" altLang="tr-TR"/>
              <a:t>Çalışanların kişisel tatminini artırır. </a:t>
            </a:r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2394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7351" y="260350"/>
            <a:ext cx="7381875" cy="1066800"/>
          </a:xfrm>
        </p:spPr>
        <p:txBody>
          <a:bodyPr>
            <a:normAutofit fontScale="90000"/>
          </a:bodyPr>
          <a:lstStyle/>
          <a:p>
            <a:r>
              <a:rPr lang="tr-TR" altLang="tr-TR" sz="3200" b="1"/>
              <a:t>Sıklık Açısından Yaşanan Problemler - 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Kalite...............................................%33 </a:t>
            </a:r>
          </a:p>
          <a:p>
            <a:r>
              <a:rPr lang="tr-TR" altLang="tr-TR"/>
              <a:t>Maliyet............................................%20 </a:t>
            </a:r>
          </a:p>
          <a:p>
            <a:r>
              <a:rPr lang="tr-TR" altLang="tr-TR"/>
              <a:t>Verimlilik........................................%11 </a:t>
            </a:r>
          </a:p>
          <a:p>
            <a:r>
              <a:rPr lang="tr-TR" altLang="tr-TR"/>
              <a:t>Alt Yapı...............................%9 </a:t>
            </a:r>
          </a:p>
          <a:p>
            <a:r>
              <a:rPr lang="tr-TR" altLang="tr-TR"/>
              <a:t>Kontrol.................................... %8 </a:t>
            </a:r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3059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Takımın Baş Belaları - III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Takım dışındaki önemli ve kilit personelle işbirliği yapılamamaktadır. </a:t>
            </a:r>
          </a:p>
          <a:p>
            <a:r>
              <a:rPr lang="tr-TR" altLang="tr-TR"/>
              <a:t>Takım ile bütün problemleri takım lideri çözmekte ve bütün ihtiyaçları takım lideri karşılamaktadır. Takım üyeleri, takımın hiçbir problemi ile uğraşmamaktadır. </a:t>
            </a:r>
          </a:p>
          <a:p>
            <a:r>
              <a:rPr lang="tr-TR" altLang="tr-TR"/>
              <a:t>Takım, programlandığı şekilde çalışmamakta ve proseslerini gerçekleştirememektedir. </a:t>
            </a:r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58775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00376" y="260350"/>
            <a:ext cx="7381875" cy="1066800"/>
          </a:xfrm>
        </p:spPr>
        <p:txBody>
          <a:bodyPr>
            <a:normAutofit fontScale="90000"/>
          </a:bodyPr>
          <a:lstStyle/>
          <a:p>
            <a:r>
              <a:rPr lang="tr-TR" altLang="tr-TR" sz="3200" b="1"/>
              <a:t>Sıklık Açısından Yaşanan Problemler - II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Etüt ….................................%7 </a:t>
            </a:r>
          </a:p>
          <a:p>
            <a:r>
              <a:rPr lang="tr-TR" altLang="tr-TR"/>
              <a:t>Güvenlik…................................%5 </a:t>
            </a:r>
          </a:p>
          <a:p>
            <a:r>
              <a:rPr lang="tr-TR" altLang="tr-TR"/>
              <a:t>Anlayış...................................%4 </a:t>
            </a:r>
          </a:p>
          <a:p>
            <a:r>
              <a:rPr lang="tr-TR" altLang="tr-TR"/>
              <a:t>Zaman................................%1 </a:t>
            </a:r>
          </a:p>
          <a:p>
            <a:r>
              <a:rPr lang="tr-TR" altLang="tr-TR"/>
              <a:t>Diğer.................................. %2 </a:t>
            </a:r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55726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Yaratıcılık - 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tr-TR" altLang="tr-TR" sz="2400"/>
              <a:t>Takım ve bireyler için gerçekçi ulaşılabilir hedefler koyulabilir. Bu hedeflere ulaşırken kendilerini geliştirebilirler. </a:t>
            </a:r>
          </a:p>
          <a:p>
            <a:pPr>
              <a:lnSpc>
                <a:spcPct val="90000"/>
              </a:lnSpc>
            </a:pPr>
            <a:r>
              <a:rPr lang="tr-TR" altLang="tr-TR" sz="2400"/>
              <a:t>Çalışanlar ve işverenler, takımın başarısı için birbirlerine destek olurlar </a:t>
            </a:r>
          </a:p>
          <a:p>
            <a:pPr>
              <a:lnSpc>
                <a:spcPct val="90000"/>
              </a:lnSpc>
            </a:pPr>
            <a:r>
              <a:rPr lang="tr-TR" altLang="tr-TR" sz="2400"/>
              <a:t>Takım üyeleri birbirlerinin önceliklerine saygı duyar ve güçlük çıktığında el birliği ile çözümlemeye çalışırlar. </a:t>
            </a:r>
          </a:p>
          <a:p>
            <a:pPr>
              <a:lnSpc>
                <a:spcPct val="90000"/>
              </a:lnSpc>
            </a:pPr>
            <a:r>
              <a:rPr lang="tr-TR" altLang="tr-TR" sz="2400"/>
              <a:t>İletişim açıktır. Yeni fikirlerin ifade edilmesi, daha gelişmiş çalışma metotlarının uygulanması, problemlerin ve kaygıların açıkça ve etraflıca ortaya konulması teşvik edilir. </a:t>
            </a:r>
          </a:p>
        </p:txBody>
      </p:sp>
    </p:spTree>
    <p:extLst>
      <p:ext uri="{BB962C8B-B14F-4D97-AF65-F5344CB8AC3E}">
        <p14:creationId xmlns:p14="http://schemas.microsoft.com/office/powerpoint/2010/main" val="157017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Yaratıcılık - II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Takımın sahip olduğu uzmanlık sayesinde problemlerin çözümünde daha fazla etkinlik sağlanır.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Performans geri bildirimi daha anlamlıdır. Çünkü takım üyeleri kendilerinden beklenenin ne olduğunu anlarlar ve performanslarının bu beklentiler karşısındaki konumunu izleyebilirler.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İhtilaf, doğal bir insani reaksiyon ve yeni fikirler için fırsat olarak değerlendirilir. Açık tartışmalar yoluyla fazla tahrip edici olamadan çözülür. </a:t>
            </a:r>
          </a:p>
        </p:txBody>
      </p:sp>
    </p:spTree>
    <p:extLst>
      <p:ext uri="{BB962C8B-B14F-4D97-AF65-F5344CB8AC3E}">
        <p14:creationId xmlns:p14="http://schemas.microsoft.com/office/powerpoint/2010/main" val="1882356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Yaratıcılık - III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Takım üyelerinin bireysel ihtiyaçlarının tatmini ile grup üretkenliği arasındaki denge sağlanır. </a:t>
            </a:r>
          </a:p>
          <a:p>
            <a:r>
              <a:rPr lang="tr-TR" altLang="tr-TR"/>
              <a:t>Takımın ve bireylerin performansı takdir edilir. </a:t>
            </a:r>
          </a:p>
        </p:txBody>
      </p:sp>
    </p:spTree>
    <p:extLst>
      <p:ext uri="{BB962C8B-B14F-4D97-AF65-F5344CB8AC3E}">
        <p14:creationId xmlns:p14="http://schemas.microsoft.com/office/powerpoint/2010/main" val="1949978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Takımdaki Sorunları Teşhis - 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/>
              <a:t>Bu takım neden kuruldu? </a:t>
            </a:r>
          </a:p>
          <a:p>
            <a:pPr>
              <a:lnSpc>
                <a:spcPct val="80000"/>
              </a:lnSpc>
            </a:pPr>
            <a:r>
              <a:rPr lang="tr-TR" altLang="tr-TR"/>
              <a:t>Neler yapıyor? </a:t>
            </a:r>
          </a:p>
          <a:p>
            <a:pPr>
              <a:lnSpc>
                <a:spcPct val="80000"/>
              </a:lnSpc>
            </a:pPr>
            <a:r>
              <a:rPr lang="tr-TR" altLang="tr-TR"/>
              <a:t>Baştan sona kadar amaç nedir? </a:t>
            </a:r>
          </a:p>
          <a:p>
            <a:pPr>
              <a:lnSpc>
                <a:spcPct val="80000"/>
              </a:lnSpc>
            </a:pPr>
            <a:r>
              <a:rPr lang="tr-TR" altLang="tr-TR"/>
              <a:t>Kritik başarı faktörleri nelerdir? </a:t>
            </a:r>
          </a:p>
          <a:p>
            <a:pPr>
              <a:lnSpc>
                <a:spcPct val="80000"/>
              </a:lnSpc>
            </a:pPr>
            <a:r>
              <a:rPr lang="tr-TR" altLang="tr-TR"/>
              <a:t>Öncelikleri nelerdir? </a:t>
            </a:r>
          </a:p>
          <a:p>
            <a:pPr>
              <a:lnSpc>
                <a:spcPct val="80000"/>
              </a:lnSpc>
            </a:pPr>
            <a:r>
              <a:rPr lang="tr-TR" altLang="tr-TR"/>
              <a:t>Takımın bilgilenmesini etkileyecek dışsal bilgiler nelerdir? </a:t>
            </a:r>
          </a:p>
          <a:p>
            <a:pPr>
              <a:lnSpc>
                <a:spcPct val="80000"/>
              </a:lnSpc>
            </a:pPr>
            <a:r>
              <a:rPr lang="tr-TR" altLang="tr-TR"/>
              <a:t>Takım çalışmasının sonucu olarak değişmesi gerekenler nelerdir? </a:t>
            </a:r>
          </a:p>
          <a:p>
            <a:pPr>
              <a:lnSpc>
                <a:spcPct val="8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4430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Takımdaki Sorunları Teşhis - II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Takımın ulaşabileceği en iyi nokta nedir? </a:t>
            </a:r>
          </a:p>
          <a:p>
            <a:pPr>
              <a:lnSpc>
                <a:spcPct val="90000"/>
              </a:lnSpc>
            </a:pPr>
            <a:r>
              <a:rPr lang="tr-TR" altLang="tr-TR"/>
              <a:t>Takım başarısız olursa ortaya çıkabilecek sonuçlar nelerdir?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Bu takım kuruma nasıl katkıda bulunabilir?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Bu takım kurumun başarısızlığına nasıl katkıda bulunabilir?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Baştan itibaren takımın hedefleri dışında</a:t>
            </a:r>
            <a:br>
              <a:rPr lang="tr-TR" altLang="tr-TR"/>
            </a:br>
            <a:r>
              <a:rPr lang="tr-TR" altLang="tr-TR"/>
              <a:t>yaptıklarına ilişkin neler söyleyebilirsiniz?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Bunları söylemenizin sebebi nedir? </a:t>
            </a:r>
          </a:p>
          <a:p>
            <a:pPr>
              <a:lnSpc>
                <a:spcPct val="9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58418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Takımdaki Sorunları Teşhis - III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Geliştirilmesi gereken yönler nelerdir? </a:t>
            </a:r>
          </a:p>
          <a:p>
            <a:pPr>
              <a:lnSpc>
                <a:spcPct val="90000"/>
              </a:lnSpc>
            </a:pPr>
            <a:r>
              <a:rPr lang="tr-TR" altLang="tr-TR"/>
              <a:t>Takım hedeflerine zamanında ulaşabilecek mi? </a:t>
            </a:r>
          </a:p>
          <a:p>
            <a:pPr>
              <a:lnSpc>
                <a:spcPct val="90000"/>
              </a:lnSpc>
            </a:pPr>
            <a:r>
              <a:rPr lang="tr-TR" altLang="tr-TR"/>
              <a:t>Hangi hedefe ulaşma ihtimali en fazla? Neden?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Başarısızlık ihtimali hangi hedefte daha fazla ? Neden?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Baştan düşünülen hedeflerden daha fazlasına ulaşma ihtimali var mı? Nasıl? Neden? </a:t>
            </a:r>
          </a:p>
          <a:p>
            <a:pPr>
              <a:lnSpc>
                <a:spcPct val="9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06459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Takımdaki Sorunları Teşhis - IV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Takımın gelecekte başarışız olması durumunda neler olabilir? </a:t>
            </a:r>
          </a:p>
          <a:p>
            <a:r>
              <a:rPr lang="tr-TR" altLang="tr-TR"/>
              <a:t>Takımın gelecekteki başarısını tehdit edecek yada etkileyecek dışsal koşullar neler olabilir? </a:t>
            </a:r>
          </a:p>
          <a:p>
            <a:r>
              <a:rPr lang="tr-TR" altLang="tr-TR"/>
              <a:t>Takım bu tür güçlüklerin üstesinden gelip başarılı olabilir mi? Neden? </a:t>
            </a:r>
          </a:p>
          <a:p>
            <a:r>
              <a:rPr lang="tr-TR" altLang="tr-TR"/>
              <a:t>Takımın başarısından tamamen emin değilseniz, değiştirmeniz gereken bir şey varsa nedir? </a:t>
            </a:r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41186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Duygularla İlgili Sorular - 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Bu takımda çalışmaktan memnun musunuz? </a:t>
            </a:r>
          </a:p>
          <a:p>
            <a:r>
              <a:rPr lang="tr-TR" altLang="tr-TR"/>
              <a:t>Takımda hoşlandığınız şeyler nelerdir? </a:t>
            </a:r>
          </a:p>
          <a:p>
            <a:r>
              <a:rPr lang="tr-TR" altLang="tr-TR"/>
              <a:t>Takımda hoşlanmadığınız şeyler nelerdir? </a:t>
            </a:r>
          </a:p>
          <a:p>
            <a:r>
              <a:rPr lang="tr-TR" altLang="tr-TR"/>
              <a:t>Daha fazla memnun olmanız için değişmesi gereken şeyler nelerdir? </a:t>
            </a:r>
          </a:p>
          <a:p>
            <a:r>
              <a:rPr lang="tr-TR" altLang="tr-TR"/>
              <a:t>Hangi durumda en fazla kızar ya da üzülürsünüz? </a:t>
            </a:r>
          </a:p>
          <a:p>
            <a:r>
              <a:rPr lang="tr-TR" altLang="tr-TR"/>
              <a:t>Hangi durumlarda en fazla memnun ve mutlu olursunuz? </a:t>
            </a:r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41196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Duygularla İlgili Sorular - II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Çalışmalar boyunca takımla ilgili duygularınızda bir değişme oldu mu? Nasıl?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Bu takımı bırakmayı düşünüyor musunuz? Neden?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Birlikte çalışmaktan özellikle hoşlandığınız bir takım üyesi var mı? Neden?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Birlikte çalışmaktan özellikle hoşlanmadığınız bir takım üyesi var mı? Neden? </a:t>
            </a:r>
          </a:p>
        </p:txBody>
      </p:sp>
    </p:spTree>
    <p:extLst>
      <p:ext uri="{BB962C8B-B14F-4D97-AF65-F5344CB8AC3E}">
        <p14:creationId xmlns:p14="http://schemas.microsoft.com/office/powerpoint/2010/main" val="2176572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Duygularla İlgili Sorular - III</a:t>
            </a:r>
            <a:br>
              <a:rPr lang="tr-TR" altLang="tr-TR" sz="3200" b="1"/>
            </a:br>
            <a:endParaRPr lang="tr-TR" altLang="tr-TR" sz="3200" b="1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Bu takımın üyesi olmayı değerli buluyor musunuz? Neden? </a:t>
            </a:r>
          </a:p>
          <a:p>
            <a:r>
              <a:rPr lang="tr-TR" altLang="tr-TR"/>
              <a:t>Bu takımda işle ilgili olarak sizi üzen herhangi bir şey var mı? Neden? </a:t>
            </a:r>
          </a:p>
        </p:txBody>
      </p:sp>
    </p:spTree>
    <p:extLst>
      <p:ext uri="{BB962C8B-B14F-4D97-AF65-F5344CB8AC3E}">
        <p14:creationId xmlns:p14="http://schemas.microsoft.com/office/powerpoint/2010/main" val="4236349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900</Words>
  <Application>Microsoft Office PowerPoint</Application>
  <PresentationFormat>Geniş ekran</PresentationFormat>
  <Paragraphs>135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6" baseType="lpstr">
      <vt:lpstr>Century Gothic</vt:lpstr>
      <vt:lpstr>Wingdings 3</vt:lpstr>
      <vt:lpstr>Dilim</vt:lpstr>
      <vt:lpstr>Takım Çalışması -2</vt:lpstr>
      <vt:lpstr>Takımın Baş Belaları - III </vt:lpstr>
      <vt:lpstr>Takımdaki Sorunları Teşhis - I </vt:lpstr>
      <vt:lpstr>Takımdaki Sorunları Teşhis - II </vt:lpstr>
      <vt:lpstr>Takımdaki Sorunları Teşhis - III </vt:lpstr>
      <vt:lpstr>Takımdaki Sorunları Teşhis - IV </vt:lpstr>
      <vt:lpstr>Duygularla İlgili Sorular - I </vt:lpstr>
      <vt:lpstr>Duygularla İlgili Sorular - II </vt:lpstr>
      <vt:lpstr>Duygularla İlgili Sorular - III </vt:lpstr>
      <vt:lpstr>Takım Dinamikleri - I </vt:lpstr>
      <vt:lpstr>Takım Dinamikleri - II </vt:lpstr>
      <vt:lpstr>Takım Dinamikleri - III </vt:lpstr>
      <vt:lpstr>Takım Dinamikleri - IV </vt:lpstr>
      <vt:lpstr>Takım Dinamikleri - V </vt:lpstr>
      <vt:lpstr>Takım Dinamikleri - VI </vt:lpstr>
      <vt:lpstr>Takımlar için Yapılması Gerekenler - I </vt:lpstr>
      <vt:lpstr>Takımlar için Yapılması Gerekenler - II </vt:lpstr>
      <vt:lpstr>İletişim ve İşbirliğinin Faydaları... </vt:lpstr>
      <vt:lpstr>Sıklık Açısından Yaşanan Problemler - I </vt:lpstr>
      <vt:lpstr>Sıklık Açısından Yaşanan Problemler - II </vt:lpstr>
      <vt:lpstr>Yaratıcılık - I </vt:lpstr>
      <vt:lpstr>Yaratıcılık - II </vt:lpstr>
      <vt:lpstr>Yaratıcılık - III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Takım Çalışması -2</dc:title>
  <dc:creator>Velittin Balcı</dc:creator>
  <cp:lastModifiedBy>Velittin Balcı</cp:lastModifiedBy>
  <cp:revision>1</cp:revision>
  <dcterms:created xsi:type="dcterms:W3CDTF">2017-11-27T14:14:56Z</dcterms:created>
  <dcterms:modified xsi:type="dcterms:W3CDTF">2017-11-27T14:15:49Z</dcterms:modified>
</cp:coreProperties>
</file>