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9" r:id="rId3"/>
    <p:sldId id="261" r:id="rId4"/>
    <p:sldId id="262" r:id="rId5"/>
    <p:sldId id="264" r:id="rId6"/>
    <p:sldId id="266" r:id="rId7"/>
    <p:sldId id="267" r:id="rId8"/>
    <p:sldId id="27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21CB16-B832-4620-81D1-0F66BBE04085}" type="datetimeFigureOut">
              <a:rPr lang="tr-TR" smtClean="0"/>
              <a:t>18.12.2019</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FED570-23C8-4B48-A3A9-7B4BDB2E632D}" type="slidenum">
              <a:rPr lang="tr-TR" smtClean="0"/>
              <a:t>‹#›</a:t>
            </a:fld>
            <a:endParaRPr lang="tr-TR"/>
          </a:p>
        </p:txBody>
      </p:sp>
    </p:spTree>
    <p:extLst>
      <p:ext uri="{BB962C8B-B14F-4D97-AF65-F5344CB8AC3E}">
        <p14:creationId xmlns:p14="http://schemas.microsoft.com/office/powerpoint/2010/main" val="1701078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4"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F916B702-330C-48C9-9E30-9123F8727B56}" type="slidenum">
              <a:rPr lang="tr-TR" altLang="tr-TR"/>
              <a:pPr>
                <a:spcBef>
                  <a:spcPct val="0"/>
                </a:spcBef>
              </a:pPr>
              <a:t>1</a:t>
            </a:fld>
            <a:endParaRPr lang="tr-TR" altLang="tr-TR"/>
          </a:p>
        </p:txBody>
      </p:sp>
      <p:sp>
        <p:nvSpPr>
          <p:cNvPr id="90115"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90116"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6"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5A28F3DD-020D-4EB0-8ACE-EC40DB8DE22F}" type="slidenum">
              <a:rPr lang="tr-TR" altLang="tr-TR"/>
              <a:pPr>
                <a:spcBef>
                  <a:spcPct val="0"/>
                </a:spcBef>
              </a:pPr>
              <a:t>2</a:t>
            </a:fld>
            <a:endParaRPr lang="tr-TR" altLang="tr-TR"/>
          </a:p>
        </p:txBody>
      </p:sp>
      <p:sp>
        <p:nvSpPr>
          <p:cNvPr id="93187"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93188"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0C824E22-3DA9-47B5-B045-20849EE2E3A7}" type="slidenum">
              <a:rPr lang="tr-TR" altLang="tr-TR"/>
              <a:pPr>
                <a:spcBef>
                  <a:spcPct val="0"/>
                </a:spcBef>
              </a:pPr>
              <a:t>4</a:t>
            </a:fld>
            <a:endParaRPr lang="tr-TR" altLang="tr-TR"/>
          </a:p>
        </p:txBody>
      </p:sp>
      <p:sp>
        <p:nvSpPr>
          <p:cNvPr id="98307"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98308"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02"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36D61F53-11CA-4481-9B74-1CE732EC3C35}" type="slidenum">
              <a:rPr lang="tr-TR" altLang="tr-TR"/>
              <a:pPr>
                <a:spcBef>
                  <a:spcPct val="0"/>
                </a:spcBef>
              </a:pPr>
              <a:t>5</a:t>
            </a:fld>
            <a:endParaRPr lang="tr-TR" altLang="tr-TR"/>
          </a:p>
        </p:txBody>
      </p:sp>
      <p:sp>
        <p:nvSpPr>
          <p:cNvPr id="102403"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02404"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474"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375999F-6F69-4C81-8023-4A0AAECB5907}" type="slidenum">
              <a:rPr lang="tr-TR" altLang="tr-TR"/>
              <a:pPr>
                <a:spcBef>
                  <a:spcPct val="0"/>
                </a:spcBef>
              </a:pPr>
              <a:t>6</a:t>
            </a:fld>
            <a:endParaRPr lang="tr-TR" altLang="tr-TR"/>
          </a:p>
        </p:txBody>
      </p:sp>
      <p:sp>
        <p:nvSpPr>
          <p:cNvPr id="105475"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05476"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7522"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42C443A8-1F19-434A-917C-FF2530DA2A0F}" type="slidenum">
              <a:rPr lang="tr-TR" altLang="tr-TR"/>
              <a:pPr>
                <a:spcBef>
                  <a:spcPct val="0"/>
                </a:spcBef>
              </a:pPr>
              <a:t>7</a:t>
            </a:fld>
            <a:endParaRPr lang="tr-TR" altLang="tr-TR"/>
          </a:p>
        </p:txBody>
      </p:sp>
      <p:sp>
        <p:nvSpPr>
          <p:cNvPr id="107523"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07524"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666" name="Rectangle 6"/>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4C3FDD9C-991E-4056-B556-95ECBCD8578B}" type="slidenum">
              <a:rPr lang="tr-TR" altLang="tr-TR"/>
              <a:pPr>
                <a:spcBef>
                  <a:spcPct val="0"/>
                </a:spcBef>
              </a:pPr>
              <a:t>8</a:t>
            </a:fld>
            <a:endParaRPr lang="tr-TR" altLang="tr-TR"/>
          </a:p>
        </p:txBody>
      </p:sp>
      <p:sp>
        <p:nvSpPr>
          <p:cNvPr id="113667" name="Rectangle 1"/>
          <p:cNvSpPr>
            <a:spLocks noGrp="1" noRot="1" noChangeAspect="1" noChangeArrowheads="1" noTextEdit="1"/>
          </p:cNvSpPr>
          <p:nvPr>
            <p:ph type="sldImg"/>
          </p:nvPr>
        </p:nvSpPr>
        <p:spPr bwMode="auto">
          <a:xfrm>
            <a:off x="1143000" y="695325"/>
            <a:ext cx="4570413" cy="3427413"/>
          </a:xfrm>
          <a:solidFill>
            <a:srgbClr val="FFFFFF"/>
          </a:solidFill>
          <a:ln>
            <a:solidFill>
              <a:srgbClr val="000000"/>
            </a:solidFill>
            <a:miter lim="800000"/>
            <a:headEnd/>
            <a:tailEnd/>
          </a:ln>
        </p:spPr>
      </p:sp>
      <p:sp>
        <p:nvSpPr>
          <p:cNvPr id="113668"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pPr eaLnBrk="1" hangingPunct="1">
              <a:spcBef>
                <a:spcPct val="0"/>
              </a:spcBef>
            </a:pPr>
            <a:endParaRPr lang="tr-TR" alt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6B986AC-EF67-4E76-9E1E-F7C3A5126F75}"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63A71F1-A871-410B-846E-6EFCE8F18A79}"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172930C-9917-4BE2-967B-6C1B30C311D4}"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a:xfrm>
            <a:off x="456481" y="273629"/>
            <a:ext cx="8226720" cy="1143480"/>
          </a:xfrm>
        </p:spPr>
        <p:txBody>
          <a:bodyPr/>
          <a:lstStyle/>
          <a:p>
            <a:r>
              <a:rPr lang="tr-TR" smtClean="0"/>
              <a:t>Asıl başlık stili için tıklatın</a:t>
            </a:r>
            <a:endParaRPr lang="tr-TR"/>
          </a:p>
        </p:txBody>
      </p:sp>
      <p:sp>
        <p:nvSpPr>
          <p:cNvPr id="3" name="2 Veri Yer Tutucusu"/>
          <p:cNvSpPr>
            <a:spLocks noGrp="1"/>
          </p:cNvSpPr>
          <p:nvPr>
            <p:ph type="dt" idx="10"/>
          </p:nvPr>
        </p:nvSpPr>
        <p:spPr>
          <a:xfrm>
            <a:off x="457200" y="6246813"/>
            <a:ext cx="2127250" cy="471487"/>
          </a:xfrm>
        </p:spPr>
        <p:txBody>
          <a:bodyPr/>
          <a:lstStyle>
            <a:lvl1pPr>
              <a:defRPr/>
            </a:lvl1pPr>
          </a:lstStyle>
          <a:p>
            <a:pPr>
              <a:defRPr/>
            </a:pPr>
            <a:fld id="{8C712CFA-705B-4F80-BC03-BF041C49490D}" type="datetime1">
              <a:rPr lang="tr-TR" smtClean="0"/>
              <a:t>18.12.2019</a:t>
            </a:fld>
            <a:endParaRPr lang="tr-TR"/>
          </a:p>
        </p:txBody>
      </p:sp>
      <p:sp>
        <p:nvSpPr>
          <p:cNvPr id="4" name="3 Altbilgi Yer Tutucusu"/>
          <p:cNvSpPr>
            <a:spLocks noGrp="1"/>
          </p:cNvSpPr>
          <p:nvPr>
            <p:ph type="ftr" idx="11"/>
          </p:nvPr>
        </p:nvSpPr>
        <p:spPr>
          <a:xfrm>
            <a:off x="3127375" y="6246813"/>
            <a:ext cx="2897188" cy="471487"/>
          </a:xfrm>
        </p:spPr>
        <p:txBody>
          <a:bodyPr/>
          <a:lstStyle>
            <a:lvl1pPr>
              <a:defRPr/>
            </a:lvl1pPr>
          </a:lstStyle>
          <a:p>
            <a:pPr>
              <a:defRPr/>
            </a:pPr>
            <a:r>
              <a:rPr lang="tr-TR" smtClean="0"/>
              <a:t>Prof. Dr. Ayla TÜZÜN</a:t>
            </a:r>
            <a:endParaRPr lang="tr-TR"/>
          </a:p>
        </p:txBody>
      </p:sp>
      <p:sp>
        <p:nvSpPr>
          <p:cNvPr id="5" name="4 Slayt Numarası Yer Tutucusu"/>
          <p:cNvSpPr>
            <a:spLocks noGrp="1"/>
          </p:cNvSpPr>
          <p:nvPr>
            <p:ph type="sldNum" idx="12"/>
          </p:nvPr>
        </p:nvSpPr>
        <p:spPr>
          <a:xfrm>
            <a:off x="6556375" y="6246813"/>
            <a:ext cx="2128838" cy="471487"/>
          </a:xfrm>
        </p:spPr>
        <p:txBody>
          <a:bodyPr/>
          <a:lstStyle>
            <a:lvl1pPr>
              <a:defRPr/>
            </a:lvl1pPr>
          </a:lstStyle>
          <a:p>
            <a:fld id="{2A0D951D-A438-45F0-96BF-4D4B824E2D01}" type="slidenum">
              <a:rPr lang="tr-TR" altLang="tr-TR"/>
              <a:pPr/>
              <a:t>‹#›</a:t>
            </a:fld>
            <a:endParaRPr lang="tr-TR" altLang="tr-TR"/>
          </a:p>
        </p:txBody>
      </p:sp>
    </p:spTree>
    <p:extLst>
      <p:ext uri="{BB962C8B-B14F-4D97-AF65-F5344CB8AC3E}">
        <p14:creationId xmlns:p14="http://schemas.microsoft.com/office/powerpoint/2010/main" val="350422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C9B822D-B1BB-4B71-9283-54105D2DC218}"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5654772-9D9E-451A-806C-02BBF81D4C9A}" type="datetime1">
              <a:rPr lang="tr-TR" smtClean="0"/>
              <a:t>18.12.2019</a:t>
            </a:fld>
            <a:endParaRPr lang="tr-TR"/>
          </a:p>
        </p:txBody>
      </p:sp>
      <p:sp>
        <p:nvSpPr>
          <p:cNvPr id="5" name="4 Altbilgi Yer Tutucusu"/>
          <p:cNvSpPr>
            <a:spLocks noGrp="1"/>
          </p:cNvSpPr>
          <p:nvPr>
            <p:ph type="ftr" sz="quarter" idx="11"/>
          </p:nvPr>
        </p:nvSpPr>
        <p:spPr/>
        <p:txBody>
          <a:bodyPr/>
          <a:lstStyle/>
          <a:p>
            <a:r>
              <a:rPr lang="tr-TR" smtClean="0"/>
              <a:t>Prof. Dr. Ayla TÜZÜN</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5ED54D7-9664-458E-9FCF-C7A11B3EF3AA}"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BC56C61-AA4C-4184-BF79-A817E3869F2D}" type="datetime1">
              <a:rPr lang="tr-TR" smtClean="0"/>
              <a:t>18.12.2019</a:t>
            </a:fld>
            <a:endParaRPr lang="tr-TR"/>
          </a:p>
        </p:txBody>
      </p:sp>
      <p:sp>
        <p:nvSpPr>
          <p:cNvPr id="8" name="7 Altbilgi Yer Tutucusu"/>
          <p:cNvSpPr>
            <a:spLocks noGrp="1"/>
          </p:cNvSpPr>
          <p:nvPr>
            <p:ph type="ftr" sz="quarter" idx="11"/>
          </p:nvPr>
        </p:nvSpPr>
        <p:spPr/>
        <p:txBody>
          <a:bodyPr/>
          <a:lstStyle/>
          <a:p>
            <a:r>
              <a:rPr lang="tr-TR" smtClean="0"/>
              <a:t>Prof. Dr. Ayla TÜZÜN</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309F136-0BE9-446C-A309-4ED1B56EF967}" type="datetime1">
              <a:rPr lang="tr-TR" smtClean="0"/>
              <a:t>18.12.2019</a:t>
            </a:fld>
            <a:endParaRPr lang="tr-TR"/>
          </a:p>
        </p:txBody>
      </p:sp>
      <p:sp>
        <p:nvSpPr>
          <p:cNvPr id="4" name="3 Altbilgi Yer Tutucusu"/>
          <p:cNvSpPr>
            <a:spLocks noGrp="1"/>
          </p:cNvSpPr>
          <p:nvPr>
            <p:ph type="ftr" sz="quarter" idx="11"/>
          </p:nvPr>
        </p:nvSpPr>
        <p:spPr/>
        <p:txBody>
          <a:bodyPr/>
          <a:lstStyle/>
          <a:p>
            <a:r>
              <a:rPr lang="tr-TR" smtClean="0"/>
              <a:t>Prof. Dr. Ayla TÜZÜN</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072E02E-E812-45EC-ADE3-7A3391F01B94}" type="datetime1">
              <a:rPr lang="tr-TR" smtClean="0"/>
              <a:t>18.12.2019</a:t>
            </a:fld>
            <a:endParaRPr lang="tr-TR"/>
          </a:p>
        </p:txBody>
      </p:sp>
      <p:sp>
        <p:nvSpPr>
          <p:cNvPr id="3" name="2 Altbilgi Yer Tutucusu"/>
          <p:cNvSpPr>
            <a:spLocks noGrp="1"/>
          </p:cNvSpPr>
          <p:nvPr>
            <p:ph type="ftr" sz="quarter" idx="11"/>
          </p:nvPr>
        </p:nvSpPr>
        <p:spPr/>
        <p:txBody>
          <a:bodyPr/>
          <a:lstStyle/>
          <a:p>
            <a:r>
              <a:rPr lang="tr-TR" smtClean="0"/>
              <a:t>Prof. Dr. Ayla TÜZÜN</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93AB9BC-33B7-47F7-A3B6-D4F055895D5F}"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AD7CE56-03E8-4522-9DAA-1A4EE707F2DC}" type="datetime1">
              <a:rPr lang="tr-TR" smtClean="0"/>
              <a:t>18.12.2019</a:t>
            </a:fld>
            <a:endParaRPr lang="tr-TR"/>
          </a:p>
        </p:txBody>
      </p:sp>
      <p:sp>
        <p:nvSpPr>
          <p:cNvPr id="6" name="5 Altbilgi Yer Tutucusu"/>
          <p:cNvSpPr>
            <a:spLocks noGrp="1"/>
          </p:cNvSpPr>
          <p:nvPr>
            <p:ph type="ftr" sz="quarter" idx="11"/>
          </p:nvPr>
        </p:nvSpPr>
        <p:spPr/>
        <p:txBody>
          <a:bodyPr/>
          <a:lstStyle/>
          <a:p>
            <a:r>
              <a:rPr lang="tr-TR" smtClean="0"/>
              <a:t>Prof. Dr. Ayla TÜZÜN</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B5B92D-BFC2-4434-8CA4-A743C0F2FB8D}" type="datetime1">
              <a:rPr lang="tr-TR" smtClean="0"/>
              <a:t>18.12.2019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Ayla TÜZÜN</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1"/>
          <p:cNvSpPr>
            <a:spLocks noGrp="1" noChangeArrowheads="1"/>
          </p:cNvSpPr>
          <p:nvPr>
            <p:ph type="title"/>
          </p:nvPr>
        </p:nvSpPr>
        <p:spPr>
          <a:xfrm>
            <a:off x="654050" y="215900"/>
            <a:ext cx="8228013" cy="1262063"/>
          </a:xfrm>
        </p:spPr>
        <p:txBody>
          <a:bodyPr>
            <a:normAutofit fontScale="90000"/>
          </a:bodyPr>
          <a:lstStyle/>
          <a:p>
            <a:pPr algn="l" eaLnBrk="1" hangingPunct="1">
              <a:lnSpc>
                <a:spcPct val="95000"/>
              </a:lnSpc>
              <a:spcAft>
                <a:spcPts val="313"/>
              </a:spcAft>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tr-TR" altLang="tr-TR" sz="2400" b="1" dirty="0" err="1" smtClean="0">
                <a:latin typeface="Times New Roman" pitchFamily="18" charset="0"/>
              </a:rPr>
              <a:t>Phylum</a:t>
            </a:r>
            <a:r>
              <a:rPr lang="tr-TR" altLang="tr-TR" sz="2400" dirty="0" smtClean="0">
                <a:latin typeface="Times New Roman" pitchFamily="18" charset="0"/>
              </a:rPr>
              <a:t> : </a:t>
            </a:r>
            <a:r>
              <a:rPr lang="tr-TR" altLang="tr-TR" sz="2400" dirty="0" err="1" smtClean="0">
                <a:latin typeface="Times New Roman" pitchFamily="18" charset="0"/>
              </a:rPr>
              <a:t>Platyhelminthes</a:t>
            </a:r>
            <a:r>
              <a:rPr lang="tr-TR" altLang="tr-TR" sz="2400" dirty="0" smtClean="0">
                <a:latin typeface="Times New Roman" pitchFamily="18" charset="0"/>
              </a:rPr>
              <a:t> (</a:t>
            </a:r>
            <a:r>
              <a:rPr lang="tr-TR" altLang="tr-TR" sz="2400" dirty="0" smtClean="0">
                <a:latin typeface="Times New Roman" pitchFamily="18" charset="0"/>
              </a:rPr>
              <a:t>Yassı kurtlar)</a:t>
            </a:r>
            <a:br>
              <a:rPr lang="tr-TR" altLang="tr-TR" sz="2400" dirty="0" smtClean="0">
                <a:latin typeface="Times New Roman" pitchFamily="18" charset="0"/>
              </a:rPr>
            </a:br>
            <a:r>
              <a:rPr lang="tr-TR" altLang="tr-TR" sz="2400" b="1" dirty="0" err="1" smtClean="0">
                <a:latin typeface="Times New Roman" pitchFamily="18" charset="0"/>
              </a:rPr>
              <a:t>Classis</a:t>
            </a:r>
            <a:r>
              <a:rPr lang="tr-TR" altLang="tr-TR" sz="2400" dirty="0" smtClean="0">
                <a:latin typeface="Times New Roman" pitchFamily="18" charset="0"/>
              </a:rPr>
              <a:t>  : </a:t>
            </a:r>
            <a:r>
              <a:rPr lang="tr-TR" altLang="tr-TR" sz="2400" dirty="0" err="1" smtClean="0">
                <a:latin typeface="Times New Roman" pitchFamily="18" charset="0"/>
              </a:rPr>
              <a:t>Turbellaria</a:t>
            </a:r>
            <a:r>
              <a:rPr lang="tr-TR" altLang="tr-TR" sz="2400" dirty="0" smtClean="0">
                <a:latin typeface="Times New Roman" pitchFamily="18" charset="0"/>
              </a:rPr>
              <a:t/>
            </a:r>
            <a:br>
              <a:rPr lang="tr-TR" altLang="tr-TR" sz="2400" dirty="0" smtClean="0">
                <a:latin typeface="Times New Roman" pitchFamily="18" charset="0"/>
              </a:rPr>
            </a:br>
            <a:r>
              <a:rPr lang="tr-TR" altLang="tr-TR" sz="2400" b="1" dirty="0" err="1" smtClean="0">
                <a:latin typeface="Times New Roman" pitchFamily="18" charset="0"/>
              </a:rPr>
              <a:t>Ordo</a:t>
            </a:r>
            <a:r>
              <a:rPr lang="tr-TR" altLang="tr-TR" sz="2400" b="1" dirty="0" smtClean="0">
                <a:latin typeface="Times New Roman" pitchFamily="18" charset="0"/>
              </a:rPr>
              <a:t> </a:t>
            </a:r>
            <a:r>
              <a:rPr lang="tr-TR" altLang="tr-TR" sz="2400" dirty="0" smtClean="0">
                <a:latin typeface="Times New Roman" pitchFamily="18" charset="0"/>
              </a:rPr>
              <a:t>    : </a:t>
            </a:r>
            <a:r>
              <a:rPr lang="tr-TR" altLang="tr-TR" sz="2400" dirty="0" err="1" smtClean="0">
                <a:latin typeface="Times New Roman" pitchFamily="18" charset="0"/>
              </a:rPr>
              <a:t>Rhabdocoela</a:t>
            </a:r>
            <a:r>
              <a:rPr lang="tr-TR" altLang="tr-TR" sz="2400" dirty="0" smtClean="0">
                <a:latin typeface="Times New Roman" pitchFamily="18" charset="0"/>
              </a:rPr>
              <a:t/>
            </a:r>
            <a:br>
              <a:rPr lang="tr-TR" altLang="tr-TR" sz="2400" dirty="0" smtClean="0">
                <a:latin typeface="Times New Roman" pitchFamily="18" charset="0"/>
              </a:rPr>
            </a:br>
            <a:r>
              <a:rPr lang="tr-TR" altLang="tr-TR" sz="2400" b="1" dirty="0" err="1" smtClean="0">
                <a:latin typeface="Times New Roman" pitchFamily="18" charset="0"/>
              </a:rPr>
              <a:t>Species</a:t>
            </a:r>
            <a:r>
              <a:rPr lang="tr-TR" altLang="tr-TR" sz="2400" dirty="0" smtClean="0">
                <a:latin typeface="Times New Roman" pitchFamily="18" charset="0"/>
              </a:rPr>
              <a:t>  : </a:t>
            </a:r>
            <a:r>
              <a:rPr lang="tr-TR" altLang="tr-TR" sz="2400" b="1" i="1" dirty="0" err="1" smtClean="0">
                <a:latin typeface="Times New Roman" pitchFamily="18" charset="0"/>
              </a:rPr>
              <a:t>Planaria</a:t>
            </a:r>
            <a:r>
              <a:rPr lang="tr-TR" altLang="tr-TR" sz="2400" b="1" i="1" dirty="0" smtClean="0">
                <a:latin typeface="Times New Roman" pitchFamily="18" charset="0"/>
              </a:rPr>
              <a:t> </a:t>
            </a:r>
            <a:r>
              <a:rPr lang="tr-TR" altLang="tr-TR" sz="2400" b="1" i="1" dirty="0" err="1" smtClean="0">
                <a:latin typeface="Times New Roman" pitchFamily="18" charset="0"/>
              </a:rPr>
              <a:t>gonocephala</a:t>
            </a:r>
            <a:endParaRPr lang="tr-TR" altLang="tr-TR" sz="2400" b="1" i="1" dirty="0" smtClean="0">
              <a:latin typeface="Times New Roman" pitchFamily="18" charset="0"/>
            </a:endParaRPr>
          </a:p>
        </p:txBody>
      </p:sp>
      <p:sp>
        <p:nvSpPr>
          <p:cNvPr id="89091" name="Rectangle 2"/>
          <p:cNvSpPr>
            <a:spLocks noGrp="1" noChangeArrowheads="1"/>
          </p:cNvSpPr>
          <p:nvPr>
            <p:ph type="subTitle" idx="4294967295"/>
          </p:nvPr>
        </p:nvSpPr>
        <p:spPr>
          <a:xfrm>
            <a:off x="179388" y="1916113"/>
            <a:ext cx="8641084" cy="4452937"/>
          </a:xfrm>
        </p:spPr>
        <p:txBody>
          <a:bodyPr lIns="0" tIns="13715" rIns="0" bIns="0" anchor="ctr">
            <a:normAutofit/>
          </a:bodyPr>
          <a:lstStyle/>
          <a:p>
            <a:pPr marL="0" indent="0">
              <a:lnSpc>
                <a:spcPct val="95000"/>
              </a:lnSpc>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tr-TR" altLang="tr-TR" sz="2000" dirty="0" err="1" smtClean="0">
                <a:latin typeface="Times New Roman" pitchFamily="18" charset="0"/>
                <a:cs typeface="Times New Roman" pitchFamily="18" charset="0"/>
              </a:rPr>
              <a:t>Dorsa-ventral</a:t>
            </a:r>
            <a:r>
              <a:rPr lang="tr-TR" altLang="tr-TR" sz="2000" dirty="0" smtClean="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yassılaşmış olan vücudun ön kısım ok şeklinde olup boyu 0,5 ila 3 cm kadardır . Dış taraftan </a:t>
            </a:r>
            <a:r>
              <a:rPr lang="tr-TR" altLang="tr-TR" sz="2000" dirty="0" err="1" smtClean="0">
                <a:latin typeface="Times New Roman" pitchFamily="18" charset="0"/>
                <a:cs typeface="Times New Roman" pitchFamily="18" charset="0"/>
              </a:rPr>
              <a:t>silli</a:t>
            </a:r>
            <a:r>
              <a:rPr lang="tr-TR" altLang="tr-TR" sz="2000" dirty="0" smtClean="0">
                <a:latin typeface="Times New Roman" pitchFamily="18" charset="0"/>
                <a:cs typeface="Times New Roman" pitchFamily="18" charset="0"/>
              </a:rPr>
              <a:t> bir </a:t>
            </a:r>
            <a:r>
              <a:rPr lang="tr-TR" altLang="tr-TR" sz="2000" dirty="0" err="1" smtClean="0">
                <a:latin typeface="Times New Roman" pitchFamily="18" charset="0"/>
                <a:cs typeface="Times New Roman" pitchFamily="18" charset="0"/>
              </a:rPr>
              <a:t>epitelle</a:t>
            </a:r>
            <a:r>
              <a:rPr lang="tr-TR" altLang="tr-TR" sz="2000" dirty="0" smtClean="0">
                <a:latin typeface="Times New Roman" pitchFamily="18" charset="0"/>
                <a:cs typeface="Times New Roman" pitchFamily="18" charset="0"/>
              </a:rPr>
              <a:t> kaplıdır. Bu </a:t>
            </a:r>
            <a:r>
              <a:rPr lang="tr-TR" altLang="tr-TR" sz="2000" dirty="0" err="1" smtClean="0">
                <a:latin typeface="Times New Roman" pitchFamily="18" charset="0"/>
                <a:cs typeface="Times New Roman" pitchFamily="18" charset="0"/>
              </a:rPr>
              <a:t>siller</a:t>
            </a:r>
            <a:r>
              <a:rPr lang="tr-TR" altLang="tr-TR" sz="2000" dirty="0" smtClean="0">
                <a:latin typeface="Times New Roman" pitchFamily="18" charset="0"/>
                <a:cs typeface="Times New Roman" pitchFamily="18" charset="0"/>
              </a:rPr>
              <a:t> hayvanın hareketini sağlar. Vücudun ön </a:t>
            </a:r>
            <a:r>
              <a:rPr lang="tr-TR" altLang="tr-TR" sz="2000" dirty="0" err="1" smtClean="0">
                <a:latin typeface="Times New Roman" pitchFamily="18" charset="0"/>
                <a:cs typeface="Times New Roman" pitchFamily="18" charset="0"/>
              </a:rPr>
              <a:t>dorsal</a:t>
            </a:r>
            <a:r>
              <a:rPr lang="tr-TR" altLang="tr-TR" sz="2000" dirty="0" smtClean="0">
                <a:latin typeface="Times New Roman" pitchFamily="18" charset="0"/>
                <a:cs typeface="Times New Roman" pitchFamily="18" charset="0"/>
              </a:rPr>
              <a:t> kısmında, bir çift göz vardır Ağız ve anüs görevi yapan tek açıklık, vücudun orta kısmında ve </a:t>
            </a:r>
            <a:r>
              <a:rPr lang="tr-TR" altLang="tr-TR" sz="2000" dirty="0" err="1" smtClean="0">
                <a:latin typeface="Times New Roman" pitchFamily="18" charset="0"/>
                <a:cs typeface="Times New Roman" pitchFamily="18" charset="0"/>
              </a:rPr>
              <a:t>ventralindedir</a:t>
            </a:r>
            <a:r>
              <a:rPr lang="tr-TR" altLang="tr-TR" sz="2000" dirty="0" smtClean="0">
                <a:latin typeface="Times New Roman" pitchFamily="18" charset="0"/>
                <a:cs typeface="Times New Roman" pitchFamily="18" charset="0"/>
              </a:rPr>
              <a:t>.</a:t>
            </a:r>
            <a:r>
              <a:rPr lang="tr-TR" altLang="tr-TR" sz="2000" dirty="0">
                <a:latin typeface="Times New Roman" pitchFamily="18" charset="0"/>
                <a:cs typeface="Times New Roman" pitchFamily="18" charset="0"/>
              </a:rPr>
              <a:t> </a:t>
            </a:r>
            <a:endParaRPr lang="tr-TR" altLang="tr-TR" sz="2000" dirty="0" smtClean="0">
              <a:latin typeface="Times New Roman" pitchFamily="18" charset="0"/>
              <a:cs typeface="Times New Roman" pitchFamily="18" charset="0"/>
            </a:endParaRPr>
          </a:p>
          <a:p>
            <a:pPr marL="0" indent="0">
              <a:lnSpc>
                <a:spcPct val="95000"/>
              </a:lnSpc>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endParaRPr lang="tr-TR" altLang="tr-TR" sz="2000" dirty="0">
              <a:latin typeface="Times New Roman" pitchFamily="18" charset="0"/>
              <a:cs typeface="Times New Roman" pitchFamily="18" charset="0"/>
            </a:endParaRPr>
          </a:p>
          <a:p>
            <a:pPr marL="0" indent="0">
              <a:lnSpc>
                <a:spcPct val="95000"/>
              </a:lnSpc>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tr-TR" altLang="tr-TR" sz="2000" dirty="0" smtClean="0">
                <a:latin typeface="Times New Roman" pitchFamily="18" charset="0"/>
                <a:cs typeface="Times New Roman" pitchFamily="18" charset="0"/>
              </a:rPr>
              <a:t>Kirpikli </a:t>
            </a:r>
            <a:r>
              <a:rPr lang="tr-TR" altLang="tr-TR" sz="2000" dirty="0" err="1">
                <a:latin typeface="Times New Roman" pitchFamily="18" charset="0"/>
                <a:cs typeface="Times New Roman" pitchFamily="18" charset="0"/>
              </a:rPr>
              <a:t>epitelin</a:t>
            </a:r>
            <a:r>
              <a:rPr lang="tr-TR" altLang="tr-TR" sz="2000" dirty="0">
                <a:latin typeface="Times New Roman" pitchFamily="18" charset="0"/>
                <a:cs typeface="Times New Roman" pitchFamily="18" charset="0"/>
              </a:rPr>
              <a:t> altında, bağırsağa kadar bütün vücut içini doldurmuş olan </a:t>
            </a:r>
            <a:r>
              <a:rPr lang="tr-TR" altLang="tr-TR" sz="2000" dirty="0" err="1">
                <a:latin typeface="Times New Roman" pitchFamily="18" charset="0"/>
                <a:cs typeface="Times New Roman" pitchFamily="18" charset="0"/>
              </a:rPr>
              <a:t>mezenşim</a:t>
            </a:r>
            <a:r>
              <a:rPr lang="tr-TR" altLang="tr-TR" sz="2000" dirty="0">
                <a:latin typeface="Times New Roman" pitchFamily="18" charset="0"/>
                <a:cs typeface="Times New Roman" pitchFamily="18" charset="0"/>
              </a:rPr>
              <a:t> dokusu vardır. Çeşitli organlar bu doku içine yerleşmiştir. </a:t>
            </a:r>
            <a:r>
              <a:rPr lang="tr-TR" altLang="tr-TR" sz="2000" dirty="0" err="1">
                <a:latin typeface="Times New Roman" pitchFamily="18" charset="0"/>
                <a:cs typeface="Times New Roman" pitchFamily="18" charset="0"/>
              </a:rPr>
              <a:t>Epitel</a:t>
            </a:r>
            <a:r>
              <a:rPr lang="tr-TR" altLang="tr-TR" sz="2000" dirty="0">
                <a:latin typeface="Times New Roman" pitchFamily="18" charset="0"/>
                <a:cs typeface="Times New Roman" pitchFamily="18" charset="0"/>
              </a:rPr>
              <a:t> tabakanın altında, </a:t>
            </a:r>
            <a:r>
              <a:rPr lang="tr-TR" altLang="tr-TR" sz="2000" dirty="0" err="1">
                <a:latin typeface="Times New Roman" pitchFamily="18" charset="0"/>
                <a:cs typeface="Times New Roman" pitchFamily="18" charset="0"/>
              </a:rPr>
              <a:t>dorso-ventral</a:t>
            </a:r>
            <a:r>
              <a:rPr lang="tr-TR" altLang="tr-TR" sz="2000" dirty="0">
                <a:latin typeface="Times New Roman" pitchFamily="18" charset="0"/>
                <a:cs typeface="Times New Roman" pitchFamily="18" charset="0"/>
              </a:rPr>
              <a:t> ve boyuna kas lifleri kas kılıfını meydana getirirler. </a:t>
            </a:r>
            <a:r>
              <a:rPr lang="tr-TR" altLang="tr-TR" sz="2000" dirty="0" err="1">
                <a:latin typeface="Times New Roman" pitchFamily="18" charset="0"/>
                <a:cs typeface="Times New Roman" pitchFamily="18" charset="0"/>
              </a:rPr>
              <a:t>Planaria</a:t>
            </a:r>
            <a:r>
              <a:rPr lang="tr-TR" altLang="tr-TR" sz="2000" dirty="0">
                <a:latin typeface="Times New Roman" pitchFamily="18" charset="0"/>
                <a:cs typeface="Times New Roman" pitchFamily="18" charset="0"/>
              </a:rPr>
              <a:t>, bu kas kılıfının </a:t>
            </a:r>
            <a:r>
              <a:rPr lang="tr-TR" altLang="tr-TR" sz="2000" dirty="0" err="1">
                <a:latin typeface="Times New Roman" pitchFamily="18" charset="0"/>
                <a:cs typeface="Times New Roman" pitchFamily="18" charset="0"/>
              </a:rPr>
              <a:t>kontraksiyonu</a:t>
            </a:r>
            <a:r>
              <a:rPr lang="tr-TR" altLang="tr-TR" sz="2000" dirty="0">
                <a:latin typeface="Times New Roman" pitchFamily="18" charset="0"/>
                <a:cs typeface="Times New Roman" pitchFamily="18" charset="0"/>
              </a:rPr>
              <a:t> ile zeminde sürünerek hareket eder veya su içinde dalgalanma </a:t>
            </a:r>
            <a:r>
              <a:rPr lang="en-US" altLang="tr-TR" sz="2000" dirty="0" err="1">
                <a:latin typeface="Times New Roman" pitchFamily="18" charset="0"/>
                <a:cs typeface="Times New Roman" pitchFamily="18" charset="0"/>
              </a:rPr>
              <a:t>hareketleri</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ile</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serbestçe</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yüzer</a:t>
            </a:r>
            <a:r>
              <a:rPr lang="en-US" altLang="tr-TR" sz="2000" b="1" dirty="0">
                <a:latin typeface="Times New Roman" pitchFamily="18" charset="0"/>
                <a:cs typeface="Times New Roman" pitchFamily="18" charset="0"/>
              </a:rPr>
              <a:t>.</a:t>
            </a:r>
          </a:p>
          <a:p>
            <a:pPr marL="0" indent="0" eaLnBrk="1" hangingPunct="1">
              <a:lnSpc>
                <a:spcPct val="95000"/>
              </a:lnSpc>
              <a:buFont typeface="Arial" charset="0"/>
              <a:buNone/>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endParaRPr lang="en-US" altLang="tr-TR" sz="2000" b="1" dirty="0" smtClean="0">
              <a:latin typeface="Times New Roman" pitchFamily="18" charset="0"/>
              <a:cs typeface="Times New Roman" pitchFamily="18" charset="0"/>
            </a:endParaRPr>
          </a:p>
        </p:txBody>
      </p:sp>
      <p:sp>
        <p:nvSpPr>
          <p:cNvPr id="2" name="Altbilgi Yer Tutucusu 1"/>
          <p:cNvSpPr>
            <a:spLocks noGrp="1"/>
          </p:cNvSpPr>
          <p:nvPr>
            <p:ph type="ftr" idx="11"/>
          </p:nvPr>
        </p:nvSpPr>
        <p:spPr/>
        <p:txBody>
          <a:bodyPr/>
          <a:lstStyle/>
          <a:p>
            <a:pPr>
              <a:defRPr/>
            </a:pPr>
            <a:r>
              <a:rPr lang="tr-TR" smtClean="0"/>
              <a:t>Prof. Dr. Ayla TÜZÜN</a:t>
            </a:r>
            <a:endParaRPr lang="tr-TR"/>
          </a:p>
        </p:txBody>
      </p:sp>
    </p:spTree>
    <p:extLst>
      <p:ext uri="{BB962C8B-B14F-4D97-AF65-F5344CB8AC3E}">
        <p14:creationId xmlns:p14="http://schemas.microsoft.com/office/powerpoint/2010/main" val="43487003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
          <p:cNvSpPr>
            <a:spLocks noGrp="1" noChangeArrowheads="1"/>
          </p:cNvSpPr>
          <p:nvPr>
            <p:ph type="title"/>
          </p:nvPr>
        </p:nvSpPr>
        <p:spPr>
          <a:xfrm>
            <a:off x="488950" y="296863"/>
            <a:ext cx="8259514" cy="6407150"/>
          </a:xfrm>
        </p:spPr>
        <p:txBody>
          <a:bodyPr tIns="13715"/>
          <a:lstStyle/>
          <a:p>
            <a:pPr algn="l">
              <a:lnSpc>
                <a:spcPct val="95000"/>
              </a:lnSpc>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tr-TR" altLang="tr-TR" sz="2000" dirty="0" smtClean="0">
                <a:latin typeface="Times New Roman" pitchFamily="18" charset="0"/>
                <a:cs typeface="Times New Roman" pitchFamily="18" charset="0"/>
              </a:rPr>
              <a:t>Enine </a:t>
            </a:r>
            <a:r>
              <a:rPr lang="tr-TR" altLang="tr-TR" sz="2000" dirty="0" smtClean="0">
                <a:latin typeface="Times New Roman" pitchFamily="18" charset="0"/>
                <a:cs typeface="Times New Roman" pitchFamily="18" charset="0"/>
              </a:rPr>
              <a:t>bölünmek suretiyle eşeysiz olarak çoğalabilir. Ayrıca bunlarda </a:t>
            </a:r>
            <a:r>
              <a:rPr lang="tr-TR" altLang="tr-TR" sz="2000" dirty="0" err="1" smtClean="0">
                <a:latin typeface="Times New Roman" pitchFamily="18" charset="0"/>
                <a:cs typeface="Times New Roman" pitchFamily="18" charset="0"/>
              </a:rPr>
              <a:t>rejenerasyon</a:t>
            </a:r>
            <a:r>
              <a:rPr lang="tr-TR" altLang="tr-TR" sz="2000" dirty="0" smtClean="0">
                <a:latin typeface="Times New Roman" pitchFamily="18" charset="0"/>
                <a:cs typeface="Times New Roman" pitchFamily="18" charset="0"/>
              </a:rPr>
              <a:t> yeteneği çok yüksek olduğundan, kopan her parça eksik kısımlarını tamamlayarak, bir fert meydana getirebilir. </a:t>
            </a:r>
            <a:r>
              <a:rPr lang="tr-TR" altLang="tr-TR" sz="2000" i="1" dirty="0" err="1" smtClean="0">
                <a:latin typeface="Times New Roman" pitchFamily="18" charset="0"/>
                <a:cs typeface="Times New Roman" pitchFamily="18" charset="0"/>
              </a:rPr>
              <a:t>Planaria</a:t>
            </a:r>
            <a:r>
              <a:rPr lang="tr-TR" altLang="tr-TR" sz="2000" dirty="0" smtClean="0">
                <a:latin typeface="Times New Roman" pitchFamily="18" charset="0"/>
                <a:cs typeface="Times New Roman" pitchFamily="18" charset="0"/>
              </a:rPr>
              <a:t> </a:t>
            </a:r>
            <a:r>
              <a:rPr lang="tr-TR" altLang="tr-TR" sz="2000" dirty="0" err="1" smtClean="0">
                <a:latin typeface="Times New Roman" pitchFamily="18" charset="0"/>
                <a:cs typeface="Times New Roman" pitchFamily="18" charset="0"/>
              </a:rPr>
              <a:t>hermafrodittir</a:t>
            </a:r>
            <a:r>
              <a:rPr lang="tr-TR" altLang="tr-TR" sz="2000" dirty="0" smtClean="0">
                <a:latin typeface="Times New Roman" pitchFamily="18" charset="0"/>
                <a:cs typeface="Times New Roman" pitchFamily="18" charset="0"/>
              </a:rPr>
              <a:t>. Karşılıklı </a:t>
            </a:r>
            <a:r>
              <a:rPr lang="tr-TR" altLang="tr-TR" sz="2000" dirty="0" smtClean="0">
                <a:latin typeface="Times New Roman" pitchFamily="18" charset="0"/>
                <a:cs typeface="Times New Roman" pitchFamily="18" charset="0"/>
              </a:rPr>
              <a:t>döllenerek eşeyli olarak  da çoğalır. Her fertte bir çift testis ve bir çift </a:t>
            </a:r>
            <a:r>
              <a:rPr lang="tr-TR" altLang="tr-TR" sz="2000" dirty="0" err="1" smtClean="0">
                <a:latin typeface="Times New Roman" pitchFamily="18" charset="0"/>
                <a:cs typeface="Times New Roman" pitchFamily="18" charset="0"/>
              </a:rPr>
              <a:t>ovaryum</a:t>
            </a:r>
            <a:r>
              <a:rPr lang="tr-TR" altLang="tr-TR" sz="2000" dirty="0" smtClean="0">
                <a:latin typeface="Times New Roman" pitchFamily="18" charset="0"/>
                <a:cs typeface="Times New Roman" pitchFamily="18" charset="0"/>
              </a:rPr>
              <a:t> bulunur. </a:t>
            </a:r>
            <a:r>
              <a:rPr lang="tr-TR" altLang="tr-TR" sz="2000" dirty="0" err="1" smtClean="0">
                <a:latin typeface="Times New Roman" pitchFamily="18" charset="0"/>
                <a:cs typeface="Times New Roman" pitchFamily="18" charset="0"/>
              </a:rPr>
              <a:t>Genital</a:t>
            </a:r>
            <a:r>
              <a:rPr lang="tr-TR" altLang="tr-TR" sz="2000" dirty="0" smtClean="0">
                <a:latin typeface="Times New Roman" pitchFamily="18" charset="0"/>
                <a:cs typeface="Times New Roman" pitchFamily="18" charset="0"/>
              </a:rPr>
              <a:t> açıklık, </a:t>
            </a:r>
            <a:r>
              <a:rPr lang="tr-TR" altLang="tr-TR" sz="2000" dirty="0" err="1" smtClean="0">
                <a:latin typeface="Times New Roman" pitchFamily="18" charset="0"/>
                <a:cs typeface="Times New Roman" pitchFamily="18" charset="0"/>
              </a:rPr>
              <a:t>ventralde</a:t>
            </a:r>
            <a:r>
              <a:rPr lang="tr-TR" altLang="tr-TR" sz="2000" dirty="0" smtClean="0">
                <a:latin typeface="Times New Roman" pitchFamily="18" charset="0"/>
                <a:cs typeface="Times New Roman" pitchFamily="18" charset="0"/>
              </a:rPr>
              <a:t> ağızın biraz, gerisindedir. </a:t>
            </a:r>
            <a:r>
              <a:rPr lang="tr-TR" altLang="tr-TR" sz="2000" dirty="0" smtClean="0">
                <a:latin typeface="Times New Roman" pitchFamily="18" charset="0"/>
                <a:cs typeface="Times New Roman" pitchFamily="18" charset="0"/>
              </a:rPr>
              <a:t/>
            </a:r>
            <a:br>
              <a:rPr lang="tr-TR" altLang="tr-TR" sz="2000" dirty="0" smtClean="0">
                <a:latin typeface="Times New Roman" pitchFamily="18" charset="0"/>
                <a:cs typeface="Times New Roman" pitchFamily="18" charset="0"/>
              </a:rPr>
            </a:br>
            <a:r>
              <a:rPr lang="tr-TR" altLang="tr-TR" sz="2000" dirty="0">
                <a:latin typeface="Times New Roman" pitchFamily="18" charset="0"/>
                <a:cs typeface="Times New Roman" pitchFamily="18" charset="0"/>
              </a:rPr>
              <a:t/>
            </a:r>
            <a:br>
              <a:rPr lang="tr-TR" altLang="tr-TR" sz="2000" dirty="0">
                <a:latin typeface="Times New Roman" pitchFamily="18" charset="0"/>
                <a:cs typeface="Times New Roman" pitchFamily="18" charset="0"/>
              </a:rPr>
            </a:br>
            <a:r>
              <a:rPr lang="tr-TR" altLang="tr-TR" sz="2000" i="1" dirty="0" err="1" smtClean="0">
                <a:latin typeface="Times New Roman" pitchFamily="18" charset="0"/>
                <a:cs typeface="Times New Roman" pitchFamily="18" charset="0"/>
              </a:rPr>
              <a:t>Planaria</a:t>
            </a:r>
            <a:r>
              <a:rPr lang="tr-TR" altLang="tr-TR" sz="2000" dirty="0" smtClean="0">
                <a:latin typeface="Times New Roman" pitchFamily="18" charset="0"/>
                <a:cs typeface="Times New Roman" pitchFamily="18" charset="0"/>
              </a:rPr>
              <a:t> </a:t>
            </a:r>
            <a:r>
              <a:rPr lang="tr-TR" altLang="tr-TR" sz="2000" dirty="0">
                <a:latin typeface="Times New Roman" pitchFamily="18" charset="0"/>
                <a:cs typeface="Times New Roman" pitchFamily="18" charset="0"/>
              </a:rPr>
              <a:t>akarsularda taşların </a:t>
            </a:r>
            <a:r>
              <a:rPr lang="tr-TR" altLang="tr-TR" sz="2000" b="1" dirty="0">
                <a:latin typeface="Times New Roman" pitchFamily="18" charset="0"/>
                <a:cs typeface="Times New Roman" pitchFamily="18" charset="0"/>
              </a:rPr>
              <a:t>altlarında</a:t>
            </a:r>
            <a:r>
              <a:rPr lang="tr-TR" altLang="tr-TR" sz="2000" dirty="0">
                <a:latin typeface="Times New Roman" pitchFamily="18" charset="0"/>
                <a:cs typeface="Times New Roman" pitchFamily="18" charset="0"/>
              </a:rPr>
              <a:t> yaşar. Küçük hayvansal ve bitkisel canlılarla beslenir</a:t>
            </a:r>
            <a:r>
              <a:rPr lang="tr-TR" altLang="tr-TR" sz="2000" dirty="0" smtClean="0">
                <a:latin typeface="Times New Roman" pitchFamily="18" charset="0"/>
                <a:cs typeface="Times New Roman" pitchFamily="18" charset="0"/>
              </a:rPr>
              <a:t>.</a:t>
            </a:r>
            <a:br>
              <a:rPr lang="tr-TR" altLang="tr-TR" sz="2000" dirty="0" smtClean="0">
                <a:latin typeface="Times New Roman" pitchFamily="18" charset="0"/>
                <a:cs typeface="Times New Roman" pitchFamily="18" charset="0"/>
              </a:rPr>
            </a:br>
            <a:r>
              <a:rPr lang="tr-TR" altLang="tr-TR" sz="2000" dirty="0">
                <a:latin typeface="Times New Roman" pitchFamily="18" charset="0"/>
                <a:cs typeface="Times New Roman" pitchFamily="18" charset="0"/>
              </a:rPr>
              <a:t/>
            </a:r>
            <a:br>
              <a:rPr lang="tr-TR" altLang="tr-TR" sz="2000" dirty="0">
                <a:latin typeface="Times New Roman" pitchFamily="18" charset="0"/>
                <a:cs typeface="Times New Roman" pitchFamily="18" charset="0"/>
              </a:rPr>
            </a:br>
            <a:r>
              <a:rPr lang="tr-TR" altLang="tr-TR" sz="2000" dirty="0">
                <a:latin typeface="Times New Roman" pitchFamily="18" charset="0"/>
                <a:cs typeface="Times New Roman" pitchFamily="18" charset="0"/>
              </a:rPr>
              <a:t>Bu türün laboratuvar çalışması, cama sıkıştırılmış olan  maket üzerinde yapılacaktır. Çalışmada baş ve kuyruk yapısına ve gözlerin konumuna dikkat ediniz. Gözler ve iç yapı hakkında biraz daha detay görülmek, istenirse maket, mikroskobun en küçük büyültmesinde incelemeye alınabilir. Gördüğünüz kısımları şekil çizerek gösteriniz.</a:t>
            </a:r>
            <a:br>
              <a:rPr lang="tr-TR" altLang="tr-TR" sz="2000" dirty="0">
                <a:latin typeface="Times New Roman" pitchFamily="18" charset="0"/>
                <a:cs typeface="Times New Roman" pitchFamily="18" charset="0"/>
              </a:rPr>
            </a:br>
            <a:r>
              <a:rPr lang="tr-TR" altLang="tr-TR" sz="2000" dirty="0">
                <a:latin typeface="Times New Roman" pitchFamily="18" charset="0"/>
                <a:cs typeface="Times New Roman" pitchFamily="18" charset="0"/>
              </a:rPr>
              <a:t/>
            </a:r>
            <a:br>
              <a:rPr lang="tr-TR" altLang="tr-TR" sz="2000" dirty="0">
                <a:latin typeface="Times New Roman" pitchFamily="18" charset="0"/>
                <a:cs typeface="Times New Roman" pitchFamily="18" charset="0"/>
              </a:rPr>
            </a:br>
            <a:r>
              <a:rPr lang="tr-TR" altLang="tr-TR" sz="2000" dirty="0">
                <a:latin typeface="Arial" charset="0"/>
              </a:rPr>
              <a:t/>
            </a:r>
            <a:br>
              <a:rPr lang="tr-TR" altLang="tr-TR" sz="2000" dirty="0">
                <a:latin typeface="Arial" charset="0"/>
              </a:rPr>
            </a:br>
            <a:endParaRPr lang="tr-TR" altLang="tr-TR" sz="2000" dirty="0" smtClean="0">
              <a:latin typeface="Times New Roman" pitchFamily="18" charset="0"/>
              <a:cs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60549110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1 Başlık"/>
          <p:cNvSpPr>
            <a:spLocks noGrp="1"/>
          </p:cNvSpPr>
          <p:nvPr>
            <p:ph type="title"/>
          </p:nvPr>
        </p:nvSpPr>
        <p:spPr>
          <a:xfrm>
            <a:off x="301757" y="116632"/>
            <a:ext cx="8100392" cy="2133600"/>
          </a:xfrm>
        </p:spPr>
        <p:txBody>
          <a:bodyPr>
            <a:normAutofit fontScale="90000"/>
          </a:bodyPr>
          <a:lstStyle/>
          <a:p>
            <a:pPr algn="l" eaLnBrk="1" hangingPunct="1"/>
            <a:r>
              <a:rPr lang="tr-TR" altLang="tr-TR" sz="2400" b="1" dirty="0" smtClean="0">
                <a:latin typeface="Times New Roman" pitchFamily="18" charset="0"/>
                <a:cs typeface="Times New Roman" pitchFamily="18" charset="0"/>
              </a:rPr>
              <a:t/>
            </a:r>
            <a:br>
              <a:rPr lang="tr-TR" altLang="tr-TR" sz="2400" b="1" dirty="0" smtClean="0">
                <a:latin typeface="Times New Roman" pitchFamily="18" charset="0"/>
                <a:cs typeface="Times New Roman" pitchFamily="18" charset="0"/>
              </a:rPr>
            </a:br>
            <a:r>
              <a:rPr lang="tr-TR" altLang="tr-TR" sz="2200" b="1" dirty="0" err="1" smtClean="0">
                <a:latin typeface="Times New Roman" pitchFamily="18" charset="0"/>
                <a:cs typeface="Times New Roman" pitchFamily="18" charset="0"/>
              </a:rPr>
              <a:t>Phylum</a:t>
            </a:r>
            <a:r>
              <a:rPr lang="tr-TR" altLang="tr-TR" sz="2200" b="1" dirty="0" smtClean="0">
                <a:latin typeface="Times New Roman" pitchFamily="18" charset="0"/>
                <a:cs typeface="Times New Roman" pitchFamily="18" charset="0"/>
              </a:rPr>
              <a:t> :  </a:t>
            </a:r>
            <a:r>
              <a:rPr lang="tr-TR" altLang="tr-TR" sz="2200" dirty="0" err="1" smtClean="0">
                <a:latin typeface="Times New Roman" pitchFamily="18" charset="0"/>
                <a:cs typeface="Times New Roman" pitchFamily="18" charset="0"/>
              </a:rPr>
              <a:t>Platyhelminthes</a:t>
            </a:r>
            <a:r>
              <a:rPr lang="tr-TR" altLang="tr-TR" sz="2200" dirty="0" smtClean="0">
                <a:latin typeface="Times New Roman" pitchFamily="18" charset="0"/>
                <a:cs typeface="Times New Roman" pitchFamily="18" charset="0"/>
              </a:rPr>
              <a:t>  (Yassı kurtlar)</a:t>
            </a:r>
            <a:r>
              <a:rPr lang="tr-TR" altLang="tr-TR" sz="2200" b="1" dirty="0" smtClean="0">
                <a:latin typeface="Times New Roman" pitchFamily="18" charset="0"/>
                <a:cs typeface="Times New Roman" pitchFamily="18" charset="0"/>
              </a:rPr>
              <a:t/>
            </a:r>
            <a:br>
              <a:rPr lang="tr-TR" altLang="tr-TR" sz="2200" b="1" dirty="0" smtClean="0">
                <a:latin typeface="Times New Roman" pitchFamily="18" charset="0"/>
                <a:cs typeface="Times New Roman" pitchFamily="18" charset="0"/>
              </a:rPr>
            </a:br>
            <a:r>
              <a:rPr lang="tr-TR" altLang="tr-TR" sz="2200" b="1" dirty="0" err="1" smtClean="0">
                <a:latin typeface="Times New Roman" pitchFamily="18" charset="0"/>
                <a:cs typeface="Times New Roman" pitchFamily="18" charset="0"/>
              </a:rPr>
              <a:t>Classis</a:t>
            </a:r>
            <a:r>
              <a:rPr lang="tr-TR" altLang="tr-TR" sz="2200" b="1" dirty="0" smtClean="0">
                <a:latin typeface="Times New Roman" pitchFamily="18" charset="0"/>
                <a:cs typeface="Times New Roman" pitchFamily="18" charset="0"/>
              </a:rPr>
              <a:t>  </a:t>
            </a:r>
            <a:r>
              <a:rPr lang="tr-TR" altLang="tr-TR" sz="2200" b="1" dirty="0" smtClean="0">
                <a:latin typeface="Times New Roman" pitchFamily="18" charset="0"/>
                <a:cs typeface="Times New Roman" pitchFamily="18" charset="0"/>
              </a:rPr>
              <a:t> :  </a:t>
            </a:r>
            <a:r>
              <a:rPr lang="tr-TR" altLang="tr-TR" sz="2200" dirty="0" err="1" smtClean="0">
                <a:latin typeface="Times New Roman" pitchFamily="18" charset="0"/>
                <a:cs typeface="Times New Roman" pitchFamily="18" charset="0"/>
              </a:rPr>
              <a:t>Trematoda</a:t>
            </a:r>
            <a:r>
              <a:rPr lang="tr-TR" altLang="tr-TR" sz="2200" b="1" dirty="0" smtClean="0">
                <a:latin typeface="Times New Roman" pitchFamily="18" charset="0"/>
                <a:cs typeface="Times New Roman" pitchFamily="18" charset="0"/>
              </a:rPr>
              <a:t/>
            </a:r>
            <a:br>
              <a:rPr lang="tr-TR" altLang="tr-TR" sz="2200" b="1" dirty="0" smtClean="0">
                <a:latin typeface="Times New Roman" pitchFamily="18" charset="0"/>
                <a:cs typeface="Times New Roman" pitchFamily="18" charset="0"/>
              </a:rPr>
            </a:br>
            <a:r>
              <a:rPr lang="tr-TR" altLang="tr-TR" sz="2200" b="1" dirty="0" err="1" smtClean="0">
                <a:latin typeface="Times New Roman" pitchFamily="18" charset="0"/>
                <a:cs typeface="Times New Roman" pitchFamily="18" charset="0"/>
              </a:rPr>
              <a:t>Ordo</a:t>
            </a:r>
            <a:r>
              <a:rPr lang="tr-TR" altLang="tr-TR" sz="2200" b="1" dirty="0" smtClean="0">
                <a:latin typeface="Times New Roman" pitchFamily="18" charset="0"/>
                <a:cs typeface="Times New Roman" pitchFamily="18" charset="0"/>
              </a:rPr>
              <a:t>	</a:t>
            </a:r>
            <a:r>
              <a:rPr lang="tr-TR" altLang="tr-TR" sz="2200" b="1" dirty="0" smtClean="0">
                <a:latin typeface="Times New Roman" pitchFamily="18" charset="0"/>
                <a:cs typeface="Times New Roman" pitchFamily="18" charset="0"/>
              </a:rPr>
              <a:t>:  </a:t>
            </a:r>
            <a:r>
              <a:rPr lang="tr-TR" altLang="tr-TR" sz="2200" dirty="0" err="1" smtClean="0">
                <a:latin typeface="Times New Roman" pitchFamily="18" charset="0"/>
                <a:cs typeface="Times New Roman" pitchFamily="18" charset="0"/>
              </a:rPr>
              <a:t>Digenea</a:t>
            </a:r>
            <a:r>
              <a:rPr lang="tr-TR" altLang="tr-TR" sz="2200" b="1" dirty="0" smtClean="0">
                <a:latin typeface="Times New Roman" pitchFamily="18" charset="0"/>
                <a:cs typeface="Times New Roman" pitchFamily="18" charset="0"/>
              </a:rPr>
              <a:t/>
            </a:r>
            <a:br>
              <a:rPr lang="tr-TR" altLang="tr-TR" sz="2200" b="1" dirty="0" smtClean="0">
                <a:latin typeface="Times New Roman" pitchFamily="18" charset="0"/>
                <a:cs typeface="Times New Roman" pitchFamily="18" charset="0"/>
              </a:rPr>
            </a:br>
            <a:r>
              <a:rPr lang="tr-TR" altLang="tr-TR" sz="2200" b="1" dirty="0" err="1" smtClean="0">
                <a:latin typeface="Times New Roman" pitchFamily="18" charset="0"/>
                <a:cs typeface="Times New Roman" pitchFamily="18" charset="0"/>
              </a:rPr>
              <a:t>Species</a:t>
            </a:r>
            <a:r>
              <a:rPr lang="tr-TR" altLang="tr-TR" sz="2200" b="1" dirty="0" smtClean="0">
                <a:latin typeface="Times New Roman" pitchFamily="18" charset="0"/>
                <a:cs typeface="Times New Roman" pitchFamily="18" charset="0"/>
              </a:rPr>
              <a:t>  :</a:t>
            </a:r>
            <a:r>
              <a:rPr lang="tr-TR" altLang="tr-TR" sz="2200" dirty="0" smtClean="0">
                <a:latin typeface="Times New Roman" pitchFamily="18" charset="0"/>
                <a:cs typeface="Times New Roman" pitchFamily="18" charset="0"/>
              </a:rPr>
              <a:t>  </a:t>
            </a:r>
            <a:r>
              <a:rPr lang="tr-TR" altLang="tr-TR" sz="2200" b="1" i="1" dirty="0" err="1" smtClean="0">
                <a:latin typeface="Times New Roman" pitchFamily="18" charset="0"/>
                <a:cs typeface="Times New Roman" pitchFamily="18" charset="0"/>
              </a:rPr>
              <a:t>Dicrocoelium</a:t>
            </a:r>
            <a:r>
              <a:rPr lang="tr-TR" altLang="tr-TR" sz="2200" b="1" i="1" dirty="0" smtClean="0">
                <a:latin typeface="Times New Roman" pitchFamily="18" charset="0"/>
                <a:cs typeface="Times New Roman" pitchFamily="18" charset="0"/>
              </a:rPr>
              <a:t>  </a:t>
            </a:r>
            <a:r>
              <a:rPr lang="tr-TR" altLang="tr-TR" sz="2200" b="1" i="1" dirty="0" err="1" smtClean="0">
                <a:latin typeface="Times New Roman" pitchFamily="18" charset="0"/>
                <a:cs typeface="Times New Roman" pitchFamily="18" charset="0"/>
              </a:rPr>
              <a:t>dendriticum</a:t>
            </a:r>
            <a:r>
              <a:rPr lang="tr-TR" altLang="tr-TR" sz="2200" b="1" dirty="0" smtClean="0">
                <a:latin typeface="Times New Roman" pitchFamily="18" charset="0"/>
                <a:cs typeface="Times New Roman" pitchFamily="18" charset="0"/>
              </a:rPr>
              <a:t>  </a:t>
            </a:r>
            <a:r>
              <a:rPr lang="tr-TR" altLang="tr-TR" sz="2200" dirty="0" smtClean="0">
                <a:latin typeface="Times New Roman" pitchFamily="18" charset="0"/>
                <a:cs typeface="Times New Roman" pitchFamily="18" charset="0"/>
              </a:rPr>
              <a:t>(Küçük </a:t>
            </a:r>
            <a:r>
              <a:rPr lang="tr-TR" altLang="tr-TR" sz="2200" dirty="0">
                <a:latin typeface="Times New Roman" pitchFamily="18" charset="0"/>
                <a:cs typeface="Times New Roman" pitchFamily="18" charset="0"/>
              </a:rPr>
              <a:t>K</a:t>
            </a:r>
            <a:r>
              <a:rPr lang="tr-TR" altLang="tr-TR" sz="2200" dirty="0" smtClean="0">
                <a:latin typeface="Times New Roman" pitchFamily="18" charset="0"/>
                <a:cs typeface="Times New Roman" pitchFamily="18" charset="0"/>
              </a:rPr>
              <a:t>araciğer Kelebeği</a:t>
            </a:r>
            <a:r>
              <a:rPr lang="tr-TR" altLang="tr-TR" sz="2200" b="1" dirty="0">
                <a:latin typeface="Times New Roman" pitchFamily="18" charset="0"/>
                <a:cs typeface="Times New Roman" pitchFamily="18" charset="0"/>
              </a:rPr>
              <a:t>)</a:t>
            </a:r>
            <a:r>
              <a:rPr lang="tr-TR" altLang="tr-TR" sz="2400" dirty="0" smtClean="0">
                <a:latin typeface="Times New Roman" pitchFamily="18" charset="0"/>
                <a:cs typeface="Times New Roman" pitchFamily="18" charset="0"/>
              </a:rPr>
              <a:t/>
            </a:r>
            <a:br>
              <a:rPr lang="tr-TR" altLang="tr-TR" sz="2400" dirty="0" smtClean="0">
                <a:latin typeface="Times New Roman" pitchFamily="18" charset="0"/>
                <a:cs typeface="Times New Roman" pitchFamily="18" charset="0"/>
              </a:rPr>
            </a:br>
            <a:endParaRPr lang="tr-TR" altLang="tr-TR" sz="2400" dirty="0" smtClean="0"/>
          </a:p>
        </p:txBody>
      </p:sp>
      <p:sp>
        <p:nvSpPr>
          <p:cNvPr id="96259" name="Dikdörtgen 1"/>
          <p:cNvSpPr>
            <a:spLocks noChangeArrowheads="1"/>
          </p:cNvSpPr>
          <p:nvPr/>
        </p:nvSpPr>
        <p:spPr bwMode="gray">
          <a:xfrm>
            <a:off x="323528" y="2564904"/>
            <a:ext cx="8676456"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tr-TR" altLang="tr-TR" sz="2000" dirty="0">
                <a:latin typeface="Times New Roman" pitchFamily="18" charset="0"/>
                <a:cs typeface="Times New Roman" pitchFamily="18" charset="0"/>
              </a:rPr>
              <a:t>Vücutları oval ve yassılaşmıştır. </a:t>
            </a:r>
            <a:r>
              <a:rPr lang="tr-TR" altLang="tr-TR" sz="2000" dirty="0" smtClean="0">
                <a:latin typeface="Times New Roman" pitchFamily="18" charset="0"/>
                <a:cs typeface="Times New Roman" pitchFamily="18" charset="0"/>
              </a:rPr>
              <a:t>Koyun, keçi</a:t>
            </a:r>
            <a:r>
              <a:rPr lang="tr-TR" altLang="tr-TR" sz="2000" dirty="0">
                <a:latin typeface="Times New Roman" pitchFamily="18" charset="0"/>
                <a:cs typeface="Times New Roman" pitchFamily="18" charset="0"/>
              </a:rPr>
              <a:t>, at, domuz</a:t>
            </a:r>
            <a:r>
              <a:rPr lang="tr-TR" altLang="tr-TR" sz="2000" dirty="0" smtClean="0">
                <a:latin typeface="Times New Roman" pitchFamily="18" charset="0"/>
                <a:cs typeface="Times New Roman" pitchFamily="18" charset="0"/>
              </a:rPr>
              <a:t>, </a:t>
            </a:r>
            <a:r>
              <a:rPr lang="tr-TR" altLang="tr-TR" sz="2000" dirty="0">
                <a:latin typeface="Times New Roman" pitchFamily="18" charset="0"/>
                <a:cs typeface="Times New Roman" pitchFamily="18" charset="0"/>
              </a:rPr>
              <a:t>tavşan ve  bazı yabani hayvanların karaciğeri ile safra kanallarında parazit olarak yaşarlar. Boyu ortalama 6-10 mm kadardır. </a:t>
            </a:r>
            <a:r>
              <a:rPr lang="tr-TR" altLang="tr-TR" sz="2000" dirty="0" err="1">
                <a:latin typeface="Times New Roman" pitchFamily="18" charset="0"/>
                <a:cs typeface="Times New Roman" pitchFamily="18" charset="0"/>
              </a:rPr>
              <a:t>Silli</a:t>
            </a:r>
            <a:r>
              <a:rPr lang="tr-TR" altLang="tr-TR" sz="2000" dirty="0">
                <a:latin typeface="Times New Roman" pitchFamily="18" charset="0"/>
                <a:cs typeface="Times New Roman" pitchFamily="18" charset="0"/>
              </a:rPr>
              <a:t> deri </a:t>
            </a:r>
            <a:r>
              <a:rPr lang="tr-TR" altLang="tr-TR" sz="2000" dirty="0" err="1">
                <a:latin typeface="Times New Roman" pitchFamily="18" charset="0"/>
                <a:cs typeface="Times New Roman" pitchFamily="18" charset="0"/>
              </a:rPr>
              <a:t>epiteli</a:t>
            </a:r>
            <a:r>
              <a:rPr lang="tr-TR" altLang="tr-TR" sz="2000" dirty="0">
                <a:latin typeface="Times New Roman" pitchFamily="18" charset="0"/>
                <a:cs typeface="Times New Roman" pitchFamily="18" charset="0"/>
              </a:rPr>
              <a:t> bunlarda yalnız larva evresinde görülür.</a:t>
            </a:r>
            <a:br>
              <a:rPr lang="tr-TR" altLang="tr-TR" sz="2000" dirty="0">
                <a:latin typeface="Times New Roman" pitchFamily="18" charset="0"/>
                <a:cs typeface="Times New Roman" pitchFamily="18" charset="0"/>
              </a:rPr>
            </a:br>
            <a:r>
              <a:rPr lang="tr-TR" altLang="tr-TR" sz="2000" dirty="0">
                <a:latin typeface="Times New Roman" pitchFamily="18" charset="0"/>
                <a:cs typeface="Times New Roman" pitchFamily="18" charset="0"/>
              </a:rPr>
              <a:t>  </a:t>
            </a:r>
            <a:endParaRPr lang="tr-TR" altLang="tr-TR" sz="2000" dirty="0" smtClean="0">
              <a:latin typeface="Times New Roman" pitchFamily="18" charset="0"/>
              <a:cs typeface="Times New Roman" pitchFamily="18" charset="0"/>
            </a:endParaRPr>
          </a:p>
          <a:p>
            <a:pPr>
              <a:spcBef>
                <a:spcPct val="0"/>
              </a:spcBef>
              <a:buFontTx/>
              <a:buNone/>
            </a:pPr>
            <a:r>
              <a:rPr lang="tr-TR" altLang="tr-TR" sz="2000" dirty="0" smtClean="0">
                <a:latin typeface="Times New Roman" pitchFamily="18" charset="0"/>
              </a:rPr>
              <a:t>Erginlerinde </a:t>
            </a:r>
            <a:r>
              <a:rPr lang="tr-TR" altLang="tr-TR" sz="2000" dirty="0" err="1">
                <a:latin typeface="Times New Roman" pitchFamily="18" charset="0"/>
              </a:rPr>
              <a:t>mezenşimdeki</a:t>
            </a:r>
            <a:r>
              <a:rPr lang="tr-TR" altLang="tr-TR" sz="2000" dirty="0">
                <a:latin typeface="Times New Roman" pitchFamily="18" charset="0"/>
              </a:rPr>
              <a:t> salgı bezleri tarafından salgılanan </a:t>
            </a:r>
            <a:r>
              <a:rPr lang="tr-TR" altLang="tr-TR" sz="2000" dirty="0" err="1">
                <a:latin typeface="Times New Roman" pitchFamily="18" charset="0"/>
              </a:rPr>
              <a:t>kütikula</a:t>
            </a:r>
            <a:r>
              <a:rPr lang="tr-TR" altLang="tr-TR" sz="2000" dirty="0">
                <a:latin typeface="Times New Roman" pitchFamily="18" charset="0"/>
              </a:rPr>
              <a:t> ile vücut yüzeyi örtülmüştür. Parazit yaşama uygun olarak, vücutlarında tutunmada rol oynayan vantuzlar gelişmiştir. Bu vantuzlardan bir tanesi vücudun ön kısmındaki ağız vantuzu</a:t>
            </a:r>
            <a:r>
              <a:rPr lang="tr-TR" altLang="tr-TR" sz="2000" b="1" dirty="0">
                <a:latin typeface="Times New Roman" pitchFamily="18" charset="0"/>
              </a:rPr>
              <a:t>, </a:t>
            </a:r>
            <a:r>
              <a:rPr lang="tr-TR" altLang="tr-TR" sz="2000" dirty="0">
                <a:latin typeface="Times New Roman" pitchFamily="18" charset="0"/>
              </a:rPr>
              <a:t>diğeri ise </a:t>
            </a:r>
            <a:r>
              <a:rPr lang="tr-TR" altLang="tr-TR" sz="2000" dirty="0" err="1">
                <a:latin typeface="Times New Roman" pitchFamily="18" charset="0"/>
              </a:rPr>
              <a:t>ventral</a:t>
            </a:r>
            <a:r>
              <a:rPr lang="tr-TR" altLang="tr-TR" sz="2000" dirty="0">
                <a:latin typeface="Times New Roman" pitchFamily="18" charset="0"/>
              </a:rPr>
              <a:t> tarafındaki karın vantuzudur. </a:t>
            </a:r>
            <a:endParaRPr lang="tr-TR" altLang="tr-TR" sz="2000" dirty="0">
              <a:latin typeface="Arial"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260949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1"/>
          <p:cNvSpPr>
            <a:spLocks noGrp="1" noChangeArrowheads="1"/>
          </p:cNvSpPr>
          <p:nvPr>
            <p:ph type="title"/>
          </p:nvPr>
        </p:nvSpPr>
        <p:spPr>
          <a:xfrm>
            <a:off x="0" y="0"/>
            <a:ext cx="9036496" cy="6754813"/>
          </a:xfrm>
        </p:spPr>
        <p:txBody>
          <a:bodyPr>
            <a:normAutofit/>
          </a:bodyPr>
          <a:lstStyle/>
          <a:p>
            <a:pPr algn="l">
              <a:lnSpc>
                <a:spcPct val="95000"/>
              </a:lnSpc>
              <a:tabLst>
                <a:tab pos="889000" algn="l"/>
                <a:tab pos="4275138" algn="r"/>
                <a:tab pos="4595813" algn="l"/>
                <a:tab pos="5253038" algn="l"/>
                <a:tab pos="5908675" algn="l"/>
                <a:tab pos="6565900" algn="l"/>
                <a:tab pos="7223125" algn="l"/>
                <a:tab pos="7878763" algn="l"/>
              </a:tabLst>
            </a:pPr>
            <a:r>
              <a:rPr lang="tr-TR" altLang="tr-TR" sz="2000" dirty="0" smtClean="0">
                <a:latin typeface="Times New Roman" pitchFamily="18" charset="0"/>
              </a:rPr>
              <a:t>Karın vantuzu ağız vantuzuna oranla daha</a:t>
            </a:r>
            <a:r>
              <a:rPr lang="tr-TR" altLang="tr-TR" sz="2000" b="1" dirty="0" smtClean="0">
                <a:latin typeface="Times New Roman" pitchFamily="18" charset="0"/>
              </a:rPr>
              <a:t> </a:t>
            </a:r>
            <a:r>
              <a:rPr lang="tr-TR" altLang="tr-TR" sz="2000" dirty="0" smtClean="0">
                <a:latin typeface="Times New Roman" pitchFamily="18" charset="0"/>
              </a:rPr>
              <a:t>büyüktür.</a:t>
            </a:r>
            <a:br>
              <a:rPr lang="tr-TR" altLang="tr-TR" sz="2000" dirty="0" smtClean="0">
                <a:latin typeface="Times New Roman" pitchFamily="18" charset="0"/>
              </a:rPr>
            </a:br>
            <a:r>
              <a:rPr lang="tr-TR" altLang="tr-TR" sz="2000" dirty="0" smtClean="0">
                <a:latin typeface="Times New Roman" pitchFamily="18" charset="0"/>
              </a:rPr>
              <a:t>Ağız ve karın vantuzunun yapısı, kaslı bir özelliğe sahiptir. Bu kasların </a:t>
            </a:r>
            <a:r>
              <a:rPr lang="tr-TR" altLang="tr-TR" sz="2000" dirty="0" err="1" smtClean="0">
                <a:latin typeface="Times New Roman" pitchFamily="18" charset="0"/>
              </a:rPr>
              <a:t>kontraksiyonu</a:t>
            </a:r>
            <a:r>
              <a:rPr lang="tr-TR" altLang="tr-TR" sz="2000" dirty="0" smtClean="0">
                <a:latin typeface="Times New Roman" pitchFamily="18" charset="0"/>
              </a:rPr>
              <a:t> ile vantuzların açılıp kapanması sağlanır. Bu sayede canlı, kendini parazit olarak yaşadığı hayvanın, karaciğer ve safra kanallarına yerleştirir.</a:t>
            </a:r>
            <a:r>
              <a:rPr lang="tr-TR" altLang="tr-TR" sz="2000" dirty="0" smtClean="0">
                <a:latin typeface="Times New Roman" pitchFamily="18" charset="0"/>
                <a:cs typeface="Times New Roman" pitchFamily="18" charset="0"/>
              </a:rPr>
              <a:t> Sinir sistemi ağız vantuzunun arkasında ve birbirleriyle birleşmiş bir çift </a:t>
            </a:r>
            <a:r>
              <a:rPr lang="tr-TR" altLang="tr-TR" sz="2000" dirty="0" err="1" smtClean="0">
                <a:latin typeface="Times New Roman" pitchFamily="18" charset="0"/>
                <a:cs typeface="Times New Roman" pitchFamily="18" charset="0"/>
              </a:rPr>
              <a:t>serebral</a:t>
            </a:r>
            <a:r>
              <a:rPr lang="tr-TR" altLang="tr-TR" sz="2000" dirty="0" smtClean="0">
                <a:latin typeface="Times New Roman" pitchFamily="18" charset="0"/>
                <a:cs typeface="Times New Roman" pitchFamily="18" charset="0"/>
              </a:rPr>
              <a:t> </a:t>
            </a:r>
            <a:r>
              <a:rPr lang="tr-TR" altLang="tr-TR" sz="2000" dirty="0" err="1" smtClean="0">
                <a:latin typeface="Times New Roman" pitchFamily="18" charset="0"/>
                <a:cs typeface="Times New Roman" pitchFamily="18" charset="0"/>
              </a:rPr>
              <a:t>gangliondan</a:t>
            </a:r>
            <a:r>
              <a:rPr lang="tr-TR" altLang="tr-TR" sz="2000" dirty="0" smtClean="0">
                <a:latin typeface="Times New Roman" pitchFamily="18" charset="0"/>
                <a:cs typeface="Times New Roman" pitchFamily="18" charset="0"/>
              </a:rPr>
              <a:t> oluşur. </a:t>
            </a:r>
            <a:r>
              <a:rPr lang="tr-TR" altLang="tr-TR" sz="2000" dirty="0" err="1" smtClean="0">
                <a:latin typeface="Times New Roman" pitchFamily="18" charset="0"/>
                <a:cs typeface="Times New Roman" pitchFamily="18" charset="0"/>
              </a:rPr>
              <a:t>Serebral</a:t>
            </a:r>
            <a:r>
              <a:rPr lang="tr-TR" altLang="tr-TR" sz="2000" dirty="0" smtClean="0">
                <a:latin typeface="Times New Roman" pitchFamily="18" charset="0"/>
                <a:cs typeface="Times New Roman" pitchFamily="18" charset="0"/>
              </a:rPr>
              <a:t> </a:t>
            </a:r>
            <a:r>
              <a:rPr lang="tr-TR" altLang="tr-TR" sz="2000" dirty="0" err="1" smtClean="0">
                <a:latin typeface="Times New Roman" pitchFamily="18" charset="0"/>
                <a:cs typeface="Times New Roman" pitchFamily="18" charset="0"/>
              </a:rPr>
              <a:t>gangliondan</a:t>
            </a:r>
            <a:r>
              <a:rPr lang="tr-TR" altLang="tr-TR" sz="2000" dirty="0" smtClean="0">
                <a:latin typeface="Times New Roman" pitchFamily="18" charset="0"/>
                <a:cs typeface="Times New Roman" pitchFamily="18" charset="0"/>
              </a:rPr>
              <a:t> öne ve arkaya doğru sinir şeritleri uzanır</a:t>
            </a:r>
            <a:r>
              <a:rPr lang="tr-TR" altLang="tr-TR" sz="2000" dirty="0" smtClean="0">
                <a:latin typeface="Times New Roman" pitchFamily="18" charset="0"/>
                <a:cs typeface="Times New Roman" pitchFamily="18" charset="0"/>
              </a:rPr>
              <a:t>.</a:t>
            </a:r>
            <a:r>
              <a:rPr lang="tr-TR" sz="2000" dirty="0">
                <a:latin typeface="Times New Roman" pitchFamily="18" charset="0"/>
                <a:cs typeface="Times New Roman" pitchFamily="18" charset="0"/>
              </a:rPr>
              <a:t> </a:t>
            </a: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dirty="0">
                <a:latin typeface="Times New Roman" pitchFamily="18" charset="0"/>
                <a:cs typeface="Times New Roman" pitchFamily="18" charset="0"/>
              </a:rPr>
              <a:t/>
            </a:r>
            <a:br>
              <a:rPr lang="tr-TR" sz="2000" dirty="0">
                <a:latin typeface="Times New Roman" pitchFamily="18" charset="0"/>
                <a:cs typeface="Times New Roman" pitchFamily="18" charset="0"/>
              </a:rPr>
            </a:br>
            <a:r>
              <a:rPr lang="tr-TR" sz="2000" dirty="0" smtClean="0">
                <a:latin typeface="Times New Roman" pitchFamily="18" charset="0"/>
                <a:cs typeface="Times New Roman" pitchFamily="18" charset="0"/>
              </a:rPr>
              <a:t>Sindirim </a:t>
            </a:r>
            <a:r>
              <a:rPr lang="tr-TR" sz="2000" dirty="0">
                <a:latin typeface="Times New Roman" pitchFamily="18" charset="0"/>
                <a:cs typeface="Times New Roman" pitchFamily="18" charset="0"/>
              </a:rPr>
              <a:t>sistemi ağızla başlar. Ağız, ağız vantuzunun ortasında ve biraz </a:t>
            </a:r>
            <a:r>
              <a:rPr lang="tr-TR" sz="2000" dirty="0" err="1">
                <a:latin typeface="Times New Roman" pitchFamily="18" charset="0"/>
                <a:cs typeface="Times New Roman" pitchFamily="18" charset="0"/>
              </a:rPr>
              <a:t>ventraldedir</a:t>
            </a:r>
            <a:r>
              <a:rPr lang="tr-TR" sz="2000" dirty="0">
                <a:latin typeface="Times New Roman" pitchFamily="18" charset="0"/>
                <a:cs typeface="Times New Roman" pitchFamily="18" charset="0"/>
              </a:rPr>
              <a:t>. Ağzı yutak ve kısa bir </a:t>
            </a:r>
            <a:r>
              <a:rPr lang="tr-TR" sz="2000" dirty="0" err="1">
                <a:latin typeface="Times New Roman" pitchFamily="18" charset="0"/>
                <a:cs typeface="Times New Roman" pitchFamily="18" charset="0"/>
              </a:rPr>
              <a:t>özofagus</a:t>
            </a:r>
            <a:r>
              <a:rPr lang="tr-TR" sz="2000" dirty="0">
                <a:latin typeface="Times New Roman" pitchFamily="18" charset="0"/>
                <a:cs typeface="Times New Roman" pitchFamily="18" charset="0"/>
              </a:rPr>
              <a:t> takip eder.</a:t>
            </a:r>
            <a:r>
              <a:rPr lang="tr-TR" altLang="tr-TR" sz="2000" dirty="0">
                <a:latin typeface="Times New Roman" panose="02020603050405020304" pitchFamily="18" charset="0"/>
              </a:rPr>
              <a:t> </a:t>
            </a:r>
            <a:r>
              <a:rPr lang="tr-TR" altLang="tr-TR" sz="2000" dirty="0" err="1">
                <a:latin typeface="Times New Roman" panose="02020603050405020304" pitchFamily="18" charset="0"/>
              </a:rPr>
              <a:t>Özofagustan</a:t>
            </a:r>
            <a:r>
              <a:rPr lang="tr-TR" altLang="tr-TR" sz="2000" dirty="0">
                <a:latin typeface="Times New Roman" panose="02020603050405020304" pitchFamily="18" charset="0"/>
              </a:rPr>
              <a:t> </a:t>
            </a:r>
            <a:r>
              <a:rPr lang="tr-TR" altLang="tr-TR" sz="2000" dirty="0">
                <a:latin typeface="Times New Roman" panose="02020603050405020304" pitchFamily="18" charset="0"/>
                <a:cs typeface="Times New Roman" panose="02020603050405020304" pitchFamily="18" charset="0"/>
              </a:rPr>
              <a:t>sonra ikiye ayrılan </a:t>
            </a:r>
            <a:r>
              <a:rPr lang="tr-TR" altLang="tr-TR" sz="2000" dirty="0" smtClean="0">
                <a:latin typeface="Times New Roman" panose="02020603050405020304" pitchFamily="18" charset="0"/>
                <a:cs typeface="Times New Roman" panose="02020603050405020304" pitchFamily="18" charset="0"/>
              </a:rPr>
              <a:t>bağırsak</a:t>
            </a:r>
            <a:r>
              <a:rPr lang="tr-TR" altLang="tr-TR" sz="2000" dirty="0">
                <a:latin typeface="Times New Roman" panose="02020603050405020304" pitchFamily="18" charset="0"/>
                <a:cs typeface="Times New Roman" panose="02020603050405020304" pitchFamily="18" charset="0"/>
              </a:rPr>
              <a:t>, uçları kapalı iki kol halinde hayvanın arkasına doğru uzanır. Anüsleri yoktur. Ağız aynı zamanda anüs ödevini görür.</a:t>
            </a:r>
            <a:r>
              <a:rPr lang="tr-TR" sz="2000" dirty="0">
                <a:latin typeface="Times New Roman" pitchFamily="16" charset="0"/>
                <a:cs typeface="Times New Roman" pitchFamily="16" charset="0"/>
              </a:rPr>
              <a:t> </a:t>
            </a:r>
            <a:br>
              <a:rPr lang="tr-TR" sz="2000" dirty="0">
                <a:latin typeface="Times New Roman" pitchFamily="16" charset="0"/>
                <a:cs typeface="Times New Roman" pitchFamily="16" charset="0"/>
              </a:rPr>
            </a:br>
            <a:r>
              <a:rPr lang="tr-TR" sz="2000" dirty="0" smtClean="0">
                <a:latin typeface="Times New Roman" pitchFamily="16" charset="0"/>
                <a:cs typeface="Times New Roman" pitchFamily="16" charset="0"/>
              </a:rPr>
              <a:t/>
            </a:r>
            <a:br>
              <a:rPr lang="tr-TR" sz="2000" dirty="0" smtClean="0">
                <a:latin typeface="Times New Roman" pitchFamily="16" charset="0"/>
                <a:cs typeface="Times New Roman" pitchFamily="16" charset="0"/>
              </a:rPr>
            </a:br>
            <a:r>
              <a:rPr lang="tr-TR" sz="2000" dirty="0" smtClean="0">
                <a:latin typeface="Times New Roman" pitchFamily="16" charset="0"/>
                <a:cs typeface="Times New Roman" pitchFamily="16" charset="0"/>
              </a:rPr>
              <a:t>Vücudun </a:t>
            </a:r>
            <a:r>
              <a:rPr lang="tr-TR" sz="2000" dirty="0">
                <a:latin typeface="Times New Roman" pitchFamily="16" charset="0"/>
                <a:cs typeface="Times New Roman" pitchFamily="16" charset="0"/>
              </a:rPr>
              <a:t>yan taraflarında birer vitellüs bezi vardır. Vitellüs bezleri yumurtaya besin ödevini gören vitellüs hücrelerini meydana getirirler. </a:t>
            </a:r>
            <a:r>
              <a:rPr lang="tr-TR" sz="2000" dirty="0" smtClean="0">
                <a:latin typeface="Times New Roman" panose="02020603050405020304" pitchFamily="18" charset="0"/>
                <a:cs typeface="Times New Roman" panose="02020603050405020304" pitchFamily="18" charset="0"/>
              </a:rPr>
              <a:t/>
            </a:r>
            <a:br>
              <a:rPr lang="tr-TR" sz="2000" dirty="0" smtClean="0">
                <a:latin typeface="Times New Roman" panose="02020603050405020304" pitchFamily="18" charset="0"/>
                <a:cs typeface="Times New Roman" panose="02020603050405020304" pitchFamily="18" charset="0"/>
              </a:rPr>
            </a:br>
            <a:r>
              <a:rPr lang="tr-TR" sz="2000" dirty="0" smtClean="0">
                <a:latin typeface="Times New Roman" panose="02020603050405020304" pitchFamily="18" charset="0"/>
                <a:cs typeface="Times New Roman" panose="02020603050405020304" pitchFamily="18" charset="0"/>
              </a:rPr>
              <a:t/>
            </a:r>
            <a:br>
              <a:rPr lang="tr-TR" sz="2000" dirty="0" smtClean="0">
                <a:latin typeface="Times New Roman" panose="02020603050405020304" pitchFamily="18" charset="0"/>
                <a:cs typeface="Times New Roman" panose="02020603050405020304" pitchFamily="18" charset="0"/>
              </a:rPr>
            </a:br>
            <a:r>
              <a:rPr lang="tr-TR" altLang="tr-TR" sz="2000" dirty="0" smtClean="0">
                <a:latin typeface="Times New Roman" panose="02020603050405020304" pitchFamily="18" charset="0"/>
              </a:rPr>
              <a:t>Boşaltım </a:t>
            </a:r>
            <a:r>
              <a:rPr lang="tr-TR" altLang="tr-TR" sz="2000" dirty="0">
                <a:latin typeface="Times New Roman" panose="02020603050405020304" pitchFamily="18" charset="0"/>
              </a:rPr>
              <a:t>organları </a:t>
            </a:r>
            <a:r>
              <a:rPr lang="tr-TR" altLang="tr-TR" sz="2000" b="1" dirty="0" err="1">
                <a:latin typeface="Times New Roman" panose="02020603050405020304" pitchFamily="18" charset="0"/>
              </a:rPr>
              <a:t>protonefridium</a:t>
            </a:r>
            <a:r>
              <a:rPr lang="tr-TR" altLang="tr-TR" sz="2000" dirty="0" err="1">
                <a:latin typeface="Times New Roman" panose="02020603050405020304" pitchFamily="18" charset="0"/>
              </a:rPr>
              <a:t>’dur</a:t>
            </a:r>
            <a:r>
              <a:rPr lang="tr-TR" altLang="tr-TR" sz="2000" dirty="0">
                <a:latin typeface="Times New Roman" panose="02020603050405020304" pitchFamily="18" charset="0"/>
              </a:rPr>
              <a:t>. Bu sistem, hayvanın iki tarafında uzanan iki kanaldan ibarettir. Bu kanallar vücudun arka tarafında birleştikten sonra </a:t>
            </a:r>
            <a:r>
              <a:rPr lang="tr-TR" altLang="tr-TR" sz="2000" dirty="0" err="1">
                <a:latin typeface="Times New Roman" panose="02020603050405020304" pitchFamily="18" charset="0"/>
              </a:rPr>
              <a:t>kontraktil</a:t>
            </a:r>
            <a:r>
              <a:rPr lang="tr-TR" altLang="tr-TR" sz="2000" dirty="0">
                <a:latin typeface="Times New Roman" panose="02020603050405020304" pitchFamily="18" charset="0"/>
              </a:rPr>
              <a:t> bir kese ile dışarı açılırlar.</a:t>
            </a:r>
            <a:r>
              <a:rPr lang="tr-TR" altLang="tr-TR" sz="2400" dirty="0">
                <a:latin typeface="Times New Roman" panose="02020603050405020304" pitchFamily="18" charset="0"/>
              </a:rPr>
              <a:t/>
            </a:r>
            <a:br>
              <a:rPr lang="tr-TR" altLang="tr-TR" sz="2400" dirty="0">
                <a:latin typeface="Times New Roman" panose="02020603050405020304" pitchFamily="18" charset="0"/>
              </a:rPr>
            </a:br>
            <a:r>
              <a:rPr lang="tr-TR" altLang="tr-TR" sz="2000" dirty="0" smtClean="0">
                <a:latin typeface="Times New Roman" pitchFamily="18" charset="0"/>
                <a:cs typeface="Times New Roman" pitchFamily="18" charset="0"/>
              </a:rPr>
              <a:t/>
            </a:r>
            <a:br>
              <a:rPr lang="tr-TR" altLang="tr-TR" sz="2000" dirty="0" smtClean="0">
                <a:latin typeface="Times New Roman" pitchFamily="18" charset="0"/>
                <a:cs typeface="Times New Roman" pitchFamily="18" charset="0"/>
              </a:rPr>
            </a:br>
            <a:endParaRPr lang="tr-TR" altLang="tr-TR" sz="2000" dirty="0" smtClean="0">
              <a:latin typeface="Times New Roman" pitchFamily="18" charset="0"/>
            </a:endParaRPr>
          </a:p>
        </p:txBody>
      </p:sp>
      <p:sp>
        <p:nvSpPr>
          <p:cNvPr id="97283" name="AutoShape 2" descr="data:image/jpeg;base64,/9j/4AAQSkZJRgABAQAAAQABAAD/2wCEAAkGBxQTEhQUExIWFhUXGB8aGRgYFxgZHRwZGCIdGhcdGxcdHCkgGCAnGxscITEhKCktLi4uHCI0ODQsNygtLisBCgoKDg0OGxAQGjckHCQsNzQsLjQsNC80NCwsLDIsLCwsLCwvLCwsNCw0LCwsLCwsLCwsLCwsLCwsNCwsLCwsL//AABEIAMMBAgMBIgACEQEDEQH/xAAcAAACAgMBAQAAAAAAAAAAAAAABgUHAQMEAgj/xABIEAACAQMCAgQHDgUDAwQDAAABAgMABBESIQUxBhMiQRQyUWFzkbEHFRcjMzVTVHFygZTR0whCUqGzksHhFmLxJEN08DRjov/EABoBAQEBAQEBAQAAAAAAAAAAAAABAgMEBQb/xAAwEQACAQICCgIABQUAAAAAAAAAAQIDEQQUITEyQVFScZGh8BIzBRNh0eEiI0KBwf/aAAwDAQACEQMRAD8AWPc/6Ee+OpVaKPq4o2JeIyFjIXHc64xo/vTj8B7fWbf8q371H8PvjXHoIPbNVz1Ej11q04zstXRcCmPgPb6zb/lW/eo+A9vrNv8AlW/eq56KWOWYqcfCKY+A9vrNv+Vb96j4D2+s2/5Vv3queilhmKnHwimPgPb6zb/lW/eo+A9vrNv+Vb96rnopYZipx8Ipj4D2+s2/5Vv3qPgPb6zb/lW/eq56KWGYqcfCKY+A9vrNv+Vb96j4D2+s2/5Vv3queilhmKnHwimPgPb6zb/lW/eo+A9vrNv+Vb96rnopYZipx8Ipj4D2+s2/5Vv3qPgPb6zb/lW/eq56KWGYqcfCKY+A9vrNv+Vb96j4D2+s2/5Vv3queilhmKnHwimPgPb6zb/lW/eo+A9vrNv+Vb96rnopYZipx8Ipj4D2+s2/5Vv3qPgPb6zb/lW/eq5ya1+ELgHUuDsDkbnzeWlhmKnHwinPgPb6zb/lW/eo+A9vrNv+Vb96rav+KRRKGdtjIke2/blYRoDjl2mFdbSAEAkAnkM7n8KWGYqcfCKa+A9vrNv+Vb96j4D2+s2/5Vv3quPrlxnUMYBzkcjyP41zQcUjeWSJW7cYQt5MS5KYPI50nlSwzFTj4RUvwHt9Zt/yrfvUfAe31m3/ACrfvVcXhKYzrXGcZyMZ8ma20sMxU4+EUx8B7fWbf8q371HwHt9Zt/yrfvVc9FLDMVOPhFMfAe31m3/Kt+9UP0r9y42NubhpYJAropQW5UnrHVPG604xqzyq/wCkr3YPmyT0sH+VKWN069RzSb38EfK92oEjgcgx9tFZvvlH+8faaxVOE9p9S9v4ffGuPQQe2arnqmP4ffGuPQQe2arnqI6Yj7H7uCiiiqcQooooAooooCK6SXkkMQljGQkiGRdJYmEnTJpxvlVOvYEnRpAy2QlyX16xEjBonZbJ3KKTpjkuZesjJ3UiOIrqYAE4JOAcCyaKAre+4teT29yrrjBPZVHDqUutEeMLyaFdRycnmBpNYl4zdW1tcGNHMhub111oxUiN2MS5wSdWQFQY1DOGGneya5IeJRNNJAH+NjVXdcHZZNWg5xg+KeXLv5igFa4vrh5e0pKpxCONBoYAR9SshfI3PbdlyeztjGa6+inG5555kkXEYjR0JUqwZnlV1YYwhARToyxXUMsc7NNFAFFFFAFFFFAFFYVgdwcjzUMwGMnnsPtoDg6QcONxazwB9BlieMNjOkuCucZGcZ8tQFn0ScTxTM0YC3Uk5jUEhQ8AtwqkgZ7Q15wOZHnLfRQCJB0Km1MzzISzWxJGrB8FnackJjEQKkKEGQMczkmpTjXRp5ruO4RkXAQPqBfKxszY6tsrntdl10MhycsDppnooBBseg00aqDLE2hbJVXDAMLEuSHO+NeoHYHHLBxk706FSeEdeHiQdWsfVIrCNAI5ELRpnCupcaW56dY7Os070UBXjdFhaQRS3Ekax20sU0pw7hkggaDOkLsx1A4C8l3LHerAhmV1DIwZWAIYEEEHcEEcxWZYwwKsAykYIIyCDsQQeYpB4bI/B7hLWQg8OuJCLeQlVMEr6n6l+WUJ1FW5jkfMBYFFFFAFJXuwfNknpYP8sdOtJXuwfNknpYP8sdGdKW3HqfLF98o/3j7TWKzffKP94+01ihKm0+pe38PvjXHoIPbNVz1TH8PvjXHoIPbNVz1EbxH2P3cFFFFU4hRRRQBRRRQBRRRQBSd0jYWvErO72Ecwa0mPkLdu2Y4X+sMmSf5x56cag+m3CTdWM8SnEhXVGQSCJYyHiOQCfHUchQE5RUX0X4r4VaQT40mSNSy79l8Ydd99myPwrV0mspZRB1e6pMHlTVp6yMK409wPbZGwSB2aAmaKReGdG71GtVkmLRhIWuD1jkme3RlwGPaKu3VMSCB8UchusatFp0dviT1jdlpbV2QSAKOreRroIF3KFSijVlnC9regLBrDrkEHkdqSehMUjXVzmRnt7YtFA2rKt1rdc2+cvoUxxZbV4pIIJYU70BXfBOjN7CLSPUypFFCh0SDAeGRzO27eLIhUDssSNiI8Vmy6NXmuBpNTCCcMrPMTIQYpo2YgN1baXdDrARmUHKZGGsOq790O4v0vrI2Uu3VyyNAW0iYQFC6bqQCySYB7vNgGgPEPR/iAtwGeUyqIwV60FXdI3SRiOsBZHdlJ+MRsqGCqRg2BYKwijEgAcIoYBmcasDVh2AZhnvIye+uTo7xqO8t47iE5WRQcbZVv5kbHJlOx+ypKgCiitFzdKg3O/kHOgNxrNQ03GSOSjHnNRl90hlA20j7Bn20O0aE5akNlRXSCO1mheG6KNG4wyse7uI7wQdwRuCKQbzpDI+QXY+Xf/blUDf35Dcsbc8UbSPbT/DZvaYy9GOmUdk7WN3OXRc+DXJOvrI/5Y3IAxIowPP6sv/DOLQ3AJhkDgc8d32186cRjEo0tkDOQRsQw5EfZVk+5ah60kMWATDE43OO/G2fsrCqJuyN4j8NVKDlf3gWfSV7sHzZJ6WD/ACx060le7B82Selg/wAsdbZ82ltx6nyxffKP94+01is33yj/AHj7TWKEqbT6l7fw++Ncegg9s1XPVMfw++Ncegg9s1XPURvEfY/dwUVHcf4strCZmUsA8aYGM5ldYhz8hcH8KXbzp0Edj1J6mOO7ZzqGvNlIsRCry7RbIye/zb04jnRS7b9KNckUfUOGklePLZVfi1EhdWK5dSpwDjmCO7NcC9PozGkggk0tDDMW20xpcdbhpGGdCr1RBbBA1DOBkgBxoqA4jx4qtmVGnwlxnxX0osbzsMqxUkrGV1AkdrIzXHYdNkljRxbyjrDCI8jAbwkFl7ZwNSgHUBnBxvvmgGuilCHp5GyxMIJO2kDndOwLmY28ed98Mpzjzc8nHm26Z9ZPAgjKapupkjfSJFLpLImtM6o2HU94KssgKs2NgHGiiigFDoUPB7m+seSpL4RCMYAiucsVACgALKHxudjjupvpO6XRdRe2N8uR2/BZsZOqKfPVZAUnszaSDt42O+nGgClOXjkttxPqLlgbe7A8FfAGiVABJCxHMvs6k43JUZ7myonpTwJL22eBiVJ3RxkGORd43GCDlWwedAS1FLPQfj7XEbw3GFu7ZurnXYZOAUkABPZdSCD5c0xPOo5n1b+ygNlKnThdEvDrgRqxjvEQknDBLkNAdJwf5nRivfoFT019/SPxP6Upe6MdVhM2NZj0ygZxjqWVyRvjIVTVsbVOTNF3N71XxlU5sbx/jlGs9RcNnEg5qFkYhW5b48mC23l6SpAyvnB3/wCKg+I2qXEDJIgMcq9pSAeeCOY5g4IPcQKWOi3F2hkfh879Y8IHUPsOtt8YXOCcspBB27h9tTod40EnpGySQjkzfbk5rjuOIIg1OxHm3JNabm8IyNaIcZ3IJweWxPlpa4jxERMcAF+Wpt2/DbarbifQpYf5Ezd8UPJVI27xy+0d3lqEu+JgbNO2f+0Aj/ioluMMQRyJ7602XCTIclufft/4qOS/xPpQw0Iawnvu1kDI8+a8nhzPhidzyGa704aoPZGcbfaam+AcBknYBQVUHtP5B3geeuTi29J0nVjTjfURnB+jJuH0LtjnjkB3589W5wbhMdtEsca4A5nvJ7yT31s4dw2OBdMaBfKe8nyk8zXXW4xSPzuLxkq7stkKSvdg+bJPSwf5Y6daSvdg+bJPSwf5Y60zy0tuPU+WL75R/vH2msVm++Uf7x9prFCVNp9S9v4ffGuPQQe2arnqmP4ffGuPQQe2arnqI3iPsfu403dskiFJFDKeYPm3H4g4IPcRXF/09a6dPg8enEgxpGMTbyjHkY7kciQPIKk6KpxOGDhEKFWWJQyszBuZ1ONLnUdySu2T3CoTpFw22tLWe4js42MSB8KNJ0xauTDddKO4GO4kctqaa8yxhlKsAQQQQeRB2INARScPhnitWi0qkeiSHQEKhCpXSBuukxMy7cgdqxL0dhEeiKONN0IBTWvxeyAjIOFHigEY+zIMR7nL9VHcWJPas5mjAJyepk+Ntz4zHGhsDP8ATjuNN9AKi9B4hFbRBuzAIu0UXWeocSphxjSC2QRg7EgackmSXozbiWKRI1TqjqAUDxgrpHvzCqskmFGBlyamaKAKKKKAiOl3BxeWVxbkZ6yMgfeG6HfyMAfwrx0M4z4ZZW9x/M8Y1/fHZkHIcmBqapM6NSeC397ZsezIfDId2J0ynTMu+cYlGrn/AO5y3oBzrXLKFG9c1xKNyW5DOM9wpW4/xpohqXVoAyWIDL9nlH21pI6wpORydO0eCVOJW/aliUrNECQJ4NzjA5umdSn7eewqb4XxyO4RZIclGRWBO2z5wPt81KF9xeWbCI+oMSSUUOVU74Kjzd9QvArFOH3UccmXt7g5hYs0QjuO9CurcMMYztqOPPVPSqPw0ss6V9A3O39zS/0kuIzBIsoKxurKR/MwYEEbcs/bUrgjLyEbeXYCkrp/dbouD/VnOxpo3nqoUVKSizgteP8A/oLYqTr6tUfWS3aQaXJBJBywO/nrzf3fhMCtGdF3b5kidAB2sYYMD/KwyCKUbVSiaNZK5YjPdk5xXZaXTpnR5D/Ln+1cXWV7H0lhIfk/GWs77rjMfEIhIymOVdsA+KRzByATgk1xcS4kCqHtats5BqJhgIk61XxqHbXBwT3HnsR9lS1tebgHGPOAakpp6GKNOXxvHX7pMRTF3iXn1iuSfJo0jH/9U0SYSMknSiLqcjJwqjfYDNcIsAbu004IeOXHId8WfbT1aWagaCBuMYxzB2wf71pRSJOu0mm9P8I4+F8K61UCHssAVI7wQCCPwqwuH2SwoEXkPLzJpD6DQe992/D5QQrgy2bnUfizkyQ6ivjIQTuSdLDzVYtaufBxWJdV23f9CiisE0PIZpK92D5sk9LB/ljp1pK92D5sk9LB/ljozpS249T5YvvlH+8faaxWb75R/vH2msUJU2n1L2/h98a49BB7ZqueqY/h98a49BB7ZqueojeI+x+7goooqnEKKKKATuLkWvFrWfYR3aNbSHIA61PjLfOW3LDWowOeB3inGl7p9wtrixmVB8agEsXL5WE9YnMgDJXGSe+pHo/xRbq2guE5Sxq+NtiwyQcd4OQfOKAkKKKKAKwTQxxS/wAS6SQxuVLdsdxyPt5jfy1UrmoxcnZEtc3WASOX/wB8tIvSS8JurG5hQsY5DFIBu3VTjDMRqxhWVSdie/urzxTpcUYggNHjdhnTk9xJ3G1bkgaVwYpFVF3ZyBIM9wAyPLzrdrHqjh2tLOe74q7yumHkGkaSgxgnbffB+yuOW5Z16vqnBGBlx2cd+fPUlLcpHHNKHSR41ZmOR/KCdkySOVR/Rnpek8E73hiQR4IUZB0sD3EknPmp+h6dEVqJO5aO1t5Jtm0pqKrpXJHIZHLeop+ANewyTXa6C8YEaxOxEYHbRsZGXDb8+7FRDKXsLiQNi38IV0jJXPVtIpAPrBAqR470vmhkVFEfVK8Q2BzoYctzijsZvfQc/R/jy3sT2l9tJGNEuCV1f0ODnO64P25pfiuo47h7OQPInWBY3L4KhsHcnu3qYS/V790bTEynYnHaOwx9u+R9lLnTrhMtvMXchw4JDE7tsMggeoGo0mtB2l/binFm3iljpkKhD7dvLmue2Zo9xtkEZ/DH41yx8XuY44zKRHiJurErA60YgAIBvkeepG78DFmji6+PcAlGGd/5l7Iwv41xlBN3R66eOhJWkR8UGIhldyT/ALYrZaWjPsoyfJUv0PjjuAwWKRoi3actHpUgA8s6jny068P4BDqYxppDDBY+T/tB5fbU/Kubp4uCjaJC8KsdF3YoQRpiuDuc7/EZH4VYXC7f4xSO7el+e0A4hYoo26m5x67enqztQg8pPM10asfKxGIX9XF/sQ3TbgDXcA6l+ruYW623kBxplUEAE4PZIOCMYIrf0Q6QLe2yTadD7rLHneOVDh0YcwQR3jkQams0icbxwy+W9GoWl0RHdDI0RynSsM5BI058Vm5d53ofNHuisA53FZoApK92D5sk9LB/ljp1pK92D5sk9LB/ljozpS249T5YvvlH+8faaxWb75R/vH2msUJU2n1L2/h98a49BB7ZqueqY/h98a49BB7ZqueojeI+x+7goooqnEKKKKAKTuhH/p7m/se6OXwiIbD4q5y2AB/TIHG++CKcaT+mC9Re2F6NgHNrMcDeO4+TycE9mYKRjynymgHCtcs2PtrxdXGkeU+SuBps753rSRuEHI9XEjZydx5KTeNWMtzIUiDRgnts2Co86g7k7d1MHE+ILCpeRgAB+FKd/wBJJJ5RHYyROQutySQoHk1eXz1pHtpQ+Ok22tnFbXSW8heRnQuJGIC88adA5nbNY6W3a6VtbdlikmbA2IG3jEkDbaoa4upDdCW7VYBbIGYqdestnGPNXJY8DtVsEunMrSvKoLo+CpbbyGl3c257zz0m4HZwxSxCJ/CIUQmXVgOZObEczjz1s4/aQNABJ1KyCCNonPZJ0ntrnv7tvPUfxaaS2lu7cnr5JgqBpDk6GXbB23Gf7VBqnVi0edutjbWgXBYxhCo7Pn7Xk7qjOLe86rHi51mIK8kUzrI0cQycr29AGM7EAfYK7ON8QEt6BPazRpJEAYipL5GrSwAGf/BrpvZoURJbYJ1kZBhki2Ynlolj5505BO2+eVc/GOkkk17bTJrWfQkUiupAzk5AzuR2qEuxVErzMM7tjc8shR+lTd9bJKsLpM0kOkgROwbTL3qw2bSSOfnqxf8ApKEBsLmTBUv/ADb+Y+akzhNjZiRIZy1rcxyDS5U6ZO1qXUMYzuN81Lbzck7XbNHFOJ2lwYJOo6iO37M7GMnGfERBvnOD663dArSG6aWE2Ubw5Z0lK6WGo9nOTgnHkpll6DxGaVpptULuJAoIVcgHOc+NnPmpx4bLFpCxkYAAxyPIEf2prQjB/wCiB4N0LhgMZCqGQY1AdpvtPI+qmox77czW1U335VIWVqRu3PuHko2WdRQRAXMGjidgO/we6z67amulvivzrYf/AB7r221MlZPA227sjuH8ailWNtSo0igiN3j19rVp2ViDnS2MEg6T5DXJPxKyvLdkM0Twzl4PHA1sD1bKu4JOeRHlUjmDUFZ+59oSIdepMcVtHq6rH/4s5uCR29g+QuO7AO/KvU/QAMVzMCo64FSsgylxOtyQTHKpJBBXc6TkEjbBEJXhvEbeyt4oJb1JGjZINTMusu5KRqyg5B2xk/0knkakrLjEUiqdSoW5I7pq8YoNlYg5KnGD/falv/oY62YXAVOvSZY1Q6AyT+EHxnJXUMKQpVc5bTk4Go+5/wBkDr1yERQeq/oufCz/AD9+yY82fNQDlFeRs7IsiM6eMoYFlzy1KDkfjSj7sHzZJ6WD/LHUlwXouILh5tevLTFc9ZlfCZBM4A6woBqAGyAnA355jfdg+bJPSwf5Y6M6UtuPU+WL75R/vH2msVm++Uf7x9prFCVNp9S9v4ffGuPQQe2arnqmP4ffGuPQQe2arnqI3iPsfu4KKKKpxCiiigCl7p1BFNZzwykgMmdQJGllIaNsjlh1B/DyVKXV0eS/if0pUvOOwMzRSa1ydOZEYKT5mIxWkjrTpuRnofxXwyxgmY6mZMOf/wBi9mTuH8wPIY32qHv+CXVqZJbS5HV4LmGQM3LJIU52zvUF7nl+bS4vLNskBuuQDJ79EhG238h59/21OcWt5JmE0NyI3IOiJmysmO4qT5e/z1pK57IRsrCxx7pc11FGgXtu2iSNd3wDyVfIa6761URyXNsixlE6qe3kAU5bAB2yMjOajOEXnVXk5kijinKjRqAwH/7W5KWGK38UlEs6x25aTrVDXEJkAZmTfQGJyTz281T9CvhuOfjiLDKi3D6wqRsVXm4GdhvvitHE+IoGmS0juHikUSFOqfKShhg4xyI2xTaltbiaNordw5GiWKQMXC+Ua8nHLltWpZpLKVOsnSSc612YaiuMpqHmI/vS1zNri/CfDJ7hrxGSURKqKVzoLgIHI2xgkN+NdPBOh7apEW4Ed5C4ZNedDKc7qM75wRWy94LIbbwyG51zkZnLkb4OSCOShcAfYK6bnorxC8Xwid4C6AdWkWMMObZcYIPKhho5uKXrSERQ8N6u8STMk6x6VZo8lmVwuSH0nv5N561cU6StcmC7a3bNq+mWM7kf9w29tSEXSOKMIIr/AMGlTCy21wWaPUuFkAkYHlvjBxyrCANxCQw4e3mh1OUwyFuTebP61AkOljJC+m6jk+UXABbAPk7Pl2rXx68iK6ZljIYbK6g57u/z0uPNPDojgTCrgatK4XPJcDxRipiPhpuTMJWYvsoGkADYHYkVpI9HwSSuQlzbTS48IVFhUELpGkYOASfNyFT/AEf6MKkpmVITG26Ep2wpAxhvJTFZcOwumUh12wCB6tudSsNuAOW3cKN2OVTEWVkeLWHfNddFFc2eGUvk7i3xX51sP/j3XttqZKh77hjve2s406Iop0bJOcymErgY3HxbZ38lTFDIUUUUAUUUUAUle7B82Selg/yx060le7B82Selg/yx0Z0pbcep8sX3yj/ePtNYrN98o/3j7TWKEqbT6l7fw++Ncegg9s1XPVMfw++Ncegg9s1XPURvEfY/dwUUUVTiBNRfE+IBUY74HkGSa2X92cER4Jxtk4yft8lJtx0mkibTcwhVAyShL/jjA2rSR2pUnLSZtoZJiZIeIsQTnQY42C/9vPIxUX0glnllS0kRSvyuUyWcIc40kALuPLXbdC3lja4tnVHXfWgzvy7Sjnz7xUJxixupCJ9UzSacI8JjjUA/ygFgT5ScVu289tktRB9L2kS4jvtTWrRsqspQ6hEx0yHABDkBs4zyBrx0mhke7i6/M0a4JlhUktHnmQuy7c8VKL0qQ27W82u4Z4urKacnWchskjuG+aiehvHFht+rnmlWUp1aKkZYhQSMhiMEn+1ZM6mTF9w6JIB4OUlW4YAPNLoKMmdJDAHOD3VGRQTW/WMoHWq6a3cZ7RPZaNsdpTkjurU8PVsxEUhUFerSVl5vuxKZxhvKOVNcdzHIVgYyRSOM9S6iSJiu/ZYZIGfIR+FW1jWhHN0nvLjqIJhN15dtIKoI3Vt+WOf2GtD8EWaGMBlZZ7hczAASY0sSG8m6jvqdls8OkYQq6zLIwHiBcY1Ke7NLDyypDJJLEEtp5NaaH7cbHxTpHLlvUZN1jusOj8KXUttMGVIwHE2vSJFOCUkHI8yO/byUdGI7hIZxZyoyGVlCPyVeQZXGTy7sd1SfR/ouWB8Jt0fvEruZC+TnxSTp/wCK7uIyJbERquhWViqIhGojGSSPF3I/vRIihc9WggS2WGWWNyiYcHBLMB2sk7k6t65bVk6kwwwsiuMrhOeTuxOajOjfAVncPIqlt20jO5Oc5bmOdWRY8PVFAKjbkPIPJVvY3OUaegheGcOLhlk1YznZQoI5bEVPWvDlXYfic7n7TXckP/itgFZbPHOs3qPKRgchXuiisnnvcKVeJX14t6II1YxSNHIsmgFUjRX6+MnGMlkjAyQ3x50+JTVRQFf8N4vxJooy4wzyWoYdS5ZOtJ8KBBiVQijTjBYrvqY7VyniPETpkJnBaCFQoiGnWboRztoKHD9RpbfbckDAwLKooBB49xG7Ms0CpK0RimjOqLOoiAusiFEAGWITOo6m1gKuBXZxq8uoLO0MAfIjHWIsZaQ6Y8gLlGUHUPFbTq5BlOxcqKAQp+N8QDyKsTEql4yqYTpLRrE1muobHOptg2TuM7Vy8YuLoT2ssPWyhI5lkka3IeNJGtNZVdCpK4GsrsBhW2coQ1j0UAgXfGOIhb1lU5jS4MSdU7HVG4W2KDqtJ1R5YguxJIICgEVv91pCvCnBYsRJB2m05Pxse50gD1AU8Ule7B82Selg/wAsdGdKW3HqfLF98o/3j7TWKzffKP8AePtNYoSptPqXt/D741x6CD2zVc9Ux/D741x6CD2zVc9RG8R9j93BXJdXHcPxrombCk+QVXF30ouhJMVtleGNgCRJhuWScYrcUZpQ+TGNOJBndAuy4y/dk9w33NQXF7tesPVSr4TGPEOMsp3xpP8AtXDIFumYQytGzKHAYEAt3EH1VAX7nrH622Z5Ihhp4XIOojvbvGO6tI96ikiZ8IkjuEuSkcduw+NZWBBDeKSDyOojlUb0pie8kZ7ZushgxkK+NR5sFI22GK47KxkdhHM5lxGrRx8kZWO4du/HP7aZ7Vo0kVLdBAwGgxlR1btzIz/vTSUi+KRWai0lgOnSyrgZ3DA53xg7mt/SLhlsbUt1wEsTNp1YDMzEsI9I56tgPtFQ1+8RcxZK28jByuw0OjYZVONt63PwBn6qdHMhNwrBG7kRsDJPPYZoyOJzPxKX4pJbZi4KmNNOp1xzx3spHqpgveL2JKdWoDlvjgA4KAeMD/R2u4YqXteFNJel5VOlYuwcjAZj2vtOAKOiPDo2juYjGmRM6ltIy2/Mn/7yqXsNRzcW4ZPIFWzlCQsuHfGuQg5OA7ZGKl26Nwvai3fUV279+zy3rg4LfLaS+BTM2SS0TtkhlPJQe4jfbPKm0JjlvS/Ey3Y828IVQFGABgVzScJ1O0jNqJAAAxsBk+01KQ2x79h5P1rqVAO6lzzyq2eg4rGxCKoAxgbnynvrtVAOVeqKy2cJSbCiiioZCiiigCiiigCiiigCiiigCiiigCkr3YPmyT0sH+WOnWkr3YPmyT0sH+WOjOlLbj1Pli++Uf7x9prFZvvlH+8faaxQlTafUvb+H3xrj0EHtmq56pj+H3xrj0EHtmq455QqljnA54Gf7VEbxH2P3cc3EZQAFJ50l8esbZUJeMqrNuy6xnzsV/3p5ngD4Pf3Uq9LjoQHTMzE4CxjVue8jHL9a6ROmHaEO84VBLcwx2szlDgsoJKqo22zy9dSUswivHjhYIqKi6dJCHVz1Y2zUrwPgUqN4VLJokYduMKNOkcgPIcDc+Ws2fDxOZ7iWMiOQKFXvwme0fITV3nqbTImIXLSyW6JGLeOTLysQCFHaCrvnGcCuyK9eKRXVOuSUtIeQ0gdlSudzmu+34a0sUxQGPrcaQQchRjBbvyRUnacF5a9tMYQaQAPKSP7VLMy2lrFnTE8syBOxJ3CPtxue/GM4Pl5UwcNVYVihlkRpiDp7iQOW3dtiuq/6LxzMH1So4GNcbaSR5DtvXvgvQ2GB+sAaSU/+5K2t/sB7vwoZdWKOwwkbn21HcB4Q8U1w5YFJXDKB3bYOftO9M6QAc962YqNnCVfccJstRBZRtyJAJ/DyV2JGByFe6KlzhKbYUUUVDIUUUUAUUUUAUUUUAUUUUAUUUUAUUUUAUUUUAUle7B82Selg/yx060le7B82Selg/yx0Z0pbcep8sX3yj/ePtNYrN98o/3j7TWKEqbT6l7fw++Ncegg9s1XPVA+430ntbKSQXU6xdbBCELBsEqZdWWAIXmOZHOrW+EPhn1+D/XURvEfY/dw0VhlB50r/CLwv6/B/q/4r18IfDPr8H+uqcRga1U91C2qjlml/wCEPhn1+D/XXke6Lwv6/B/q/wCKt2a+UuIxi3WvYiA7hS18IfDMZ8Pg/wBf+1ZHuh8M+vwf66XZHJjPRSt8IvC/r8H+r/isj3Q+GfX4P9dQhHW3TdusLuvxGmQ4Ve2vV3ItASS2GHNzjffAG287wnpNHcSiJEcOOt1g6fizDJ1JDENvlwcac+Kc42pUteKcCXxru3ftOyamPZWSTr2Q74YddlsHuwDnG/vgfSXhcFxdztxO3eS5dSdOVVVjXSqgFm79TFtslvNQEpwPj9zNcBdJaPwm5ikPVOqxxwNIkTCU9l2LKqkAk9onAwccHSTpfcW8ssaqrdVMJD2Dk2giEkqgavH1bB/F7jjG/bb9MuDqjxreQBXZ2Yazu0hLSHPPcsTt5dq5m6R8DL6zdW5YweDZ6xs9RnJQ78s9/Pz0AydGOIPcQtK+BmaVUAHJI5GjXJ/mzo1ZwNmHkyYbhPH7mW4KhSyLdTxSYiZVSKIPoYSnssxcIpGf5jsMbarPpdwaHqxHeQL1cfVIBIxAj2IXHLuG/Pattp004QgdUvLcB3Z2GvYtIcuTnbc0Bvh6bwsSqxyM3WxxAALhuu1aHVywVk7DdoEjbIyKxB07gbqyI5dMkcEmrC4UXMjQRg9rOesXfGRjeoCXinBB1fU30MWmWJz8YzZWEMI0GWzGoDEDGy9wrMfGOCpP1nhtv1SwwxpCCdKm3eSRGyD2u1IDpI2KhtzjADDedNoY5JIzHKzRjV2F1ghXSJzqBx2DIpb+kZzuCKkjx1PBVucdhgCMNG2cnC6WVir5OMBSScgAZOKVff3gWssLqAMQ24lcadbiVtGGxGTIoclcHIzW89J+CdSIPCrYRIwZQHIIcNqDqwOrVr7WsHOSTnvoDsHT2DEbdVNpdEYnSo0dZN4MAwLZyJOeAdq32XSUzXyQopEWi51MwGTJbSxRHSQdgGZxuN9jUJ7+cBChfCbfAAHyjHZJOuXfOfle19tb7XpTwRJevS6t1kOvtBjylIeQY5DU6hiP6ix5scgSEfG5lvjbznqVaT4gmItHNFozpWbUAs2sOSp/lXkcg1H9Jek91DeSwQrEU8Hj6vWSCLmdpFiz/UnxZyNj569P0p4KZetN5AXDax8axUPp06wmdGvSSNQGdzWgcd4D2Cbi1YoIwpZi5XqdfVEaskFdb4bn2udANPRq+e4sraZsCSWBHOBsGdQxwM8snlmkV/dBuFAcxqyrbMGAUgm7VJpOeTpQrCRowWDOo351NcN6YcGgA6q8gUaEjA1tskWRGMHlgE79/fmub374Dhl8ItsPP4Sw6w7z5z1hOdjkcuXmoCZuOliQP1EoZ5FiZmdFAUtEnWOMaj1bFQWCE5xjOxBPNxLpgR1KxRMru9qX1BSFiu5uqGcN4xVX5ZwcVwTdIOBO7StdW+ptWr4xgCZF6pzoBxqKYUtjOAN9qJuknAnZGa5tyY+r0nUdupOqL7dJzg741MOTHIEjJ07hEQlMUuCLhgOxnq7I6Z28bHPkOZzWy96XLqlijVlkDNGjsoZDKsAugCocMR1Z824x31Ezcd4EyLGbm20DrMASMNpjqmUkHJVycsp7LeQ425PfnhOq6f3yg1yuzxnPyJaGO3bSpOlm0xnDY5OQNicgP3CL8XEEM6ghZY0kAOMgOoYA42zg0q+7B82Selg/yx1usunfCYo0ijvYFSNQijVyVRhQPLgClv3TumdjcWDRQXcUkjywhUQ5JxIrHYDYaVO527uZFGdKW3HqfO198o/3j7TWKzffKP8AePtNYoSptPqb4uLTKAokIAGAMDl6q9e/M/0h9Q/SiipZG1iKq0Kb7sPfmf6Q+ofpR78z/SH1D9KKKWQzNbnfdh78z/SH1D9KPfmf6Q+ofpRRSyGZrc77sPfmf6Q+ofpR78z/AEh9Q/SiilkMzW533Ye/M/0h9Q/Sj35n+kPqH6UUUshma3O+7D35n+kPqH6Ue/M/0h9Q/SiilkMzW533Ye/M/wBIfUP0o9+Z/pD6h+lFFLIZmtzvuw9+Z/pD6h+lHvzP9IfUP0oopZDM1ud92HvzP9IfUP0o9+Z/pD6h+lFFLIZmtzvuw9+Z/pD6h+lHvzP9IfUP0oopZDM1ud92HvzP9IfUP0o9+Z/pD6h+lFFLIZmtzvuw9+Z/pD6h+lHvzP8ASH1D9KKKWQzNbnfdh78z/SH1D9KPfmf6Q+ofpRRSyGZrc77sPfmf6Q+ofpR78z/SH1D9KKKWQzNbnfdh78z/AEh9Q/Sj35n+kPqH6UUUshma3O+7D35n+kPqH6Vn35n+kPqH6ViilkMzW533ZxOxJJPM7n8aKKKpxP/Z"/>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tr-TR" altLang="tr-TR" sz="1800"/>
          </a:p>
        </p:txBody>
      </p:sp>
      <p:sp>
        <p:nvSpPr>
          <p:cNvPr id="97284" name="AutoShape 4" descr="data:image/jpeg;base64,/9j/4AAQSkZJRgABAQAAAQABAAD/2wCEAAkGBxQTEhQUExIWFhUXGB8aGRgYFxgZHRwZGCIdGhcdGxcdHCkgGCAnGxscITEhKCktLi4uHCI0ODQsNygtLisBCgoKDg0OGxAQGjckHCQsNzQsLjQsNC80NCwsLDIsLCwsLCwvLCwsNCw0LCwsLCwsLCwsLCwsLCwsNCwsLCwsL//AABEIAMMBAgMBIgACEQEDEQH/xAAcAAACAgMBAQAAAAAAAAAAAAAABgUHAQMEAgj/xABIEAACAQMCAgQHDgUDAwQDAAABAgMABBESIQUxBhMiQRQyUWFzkbEHFRcjMzVTVHFygZTR0whCUqGzksHhFmLxJEN08DRjov/EABoBAQEBAQEBAQAAAAAAAAAAAAABAgMEBQb/xAAwEQACAQICCgIABQUAAAAAAAAAAQIDEQQUITEyQVFScZGh8BIzBRNh0eEiI0KBwf/aAAwDAQACEQMRAD8AWPc/6Ee+OpVaKPq4o2JeIyFjIXHc64xo/vTj8B7fWbf8q371H8PvjXHoIPbNVz1Ej11q04zstXRcCmPgPb6zb/lW/eo+A9vrNv8AlW/eq56KWOWYqcfCKY+A9vrNv+Vb96j4D2+s2/5Vv3queilhmKnHwimPgPb6zb/lW/eo+A9vrNv+Vb96rnopYZipx8Ipj4D2+s2/5Vv3qPgPb6zb/lW/eq56KWGYqcfCKY+A9vrNv+Vb96j4D2+s2/5Vv3queilhmKnHwimPgPb6zb/lW/eo+A9vrNv+Vb96rnopYZipx8Ipj4D2+s2/5Vv3qPgPb6zb/lW/eq56KWGYqcfCKY+A9vrNv+Vb96j4D2+s2/5Vv3queilhmKnHwimPgPb6zb/lW/eo+A9vrNv+Vb96rnopYZipx8Ipj4D2+s2/5Vv3qPgPb6zb/lW/eq5ya1+ELgHUuDsDkbnzeWlhmKnHwinPgPb6zb/lW/eo+A9vrNv+Vb96rav+KRRKGdtjIke2/blYRoDjl2mFdbSAEAkAnkM7n8KWGYqcfCKa+A9vrNv+Vb96j4D2+s2/5Vv3quPrlxnUMYBzkcjyP41zQcUjeWSJW7cYQt5MS5KYPI50nlSwzFTj4RUvwHt9Zt/yrfvUfAe31m3/ACrfvVcXhKYzrXGcZyMZ8ma20sMxU4+EUx8B7fWbf8q371HwHt9Zt/yrfvVc9FLDMVOPhFMfAe31m3/Kt+9UP0r9y42NubhpYJAropQW5UnrHVPG604xqzyq/wCkr3YPmyT0sH+VKWN069RzSb38EfK92oEjgcgx9tFZvvlH+8faaxVOE9p9S9v4ffGuPQQe2arnqmP4ffGuPQQe2arnqI6Yj7H7uCiiiqcQooooAooooCK6SXkkMQljGQkiGRdJYmEnTJpxvlVOvYEnRpAy2QlyX16xEjBonZbJ3KKTpjkuZesjJ3UiOIrqYAE4JOAcCyaKAre+4teT29yrrjBPZVHDqUutEeMLyaFdRycnmBpNYl4zdW1tcGNHMhub111oxUiN2MS5wSdWQFQY1DOGGneya5IeJRNNJAH+NjVXdcHZZNWg5xg+KeXLv5igFa4vrh5e0pKpxCONBoYAR9SshfI3PbdlyeztjGa6+inG5555kkXEYjR0JUqwZnlV1YYwhARToyxXUMsc7NNFAFFFFAFFFFAFFYVgdwcjzUMwGMnnsPtoDg6QcONxazwB9BlieMNjOkuCucZGcZ8tQFn0ScTxTM0YC3Uk5jUEhQ8AtwqkgZ7Q15wOZHnLfRQCJB0Km1MzzISzWxJGrB8FnackJjEQKkKEGQMczkmpTjXRp5ruO4RkXAQPqBfKxszY6tsrntdl10MhycsDppnooBBseg00aqDLE2hbJVXDAMLEuSHO+NeoHYHHLBxk706FSeEdeHiQdWsfVIrCNAI5ELRpnCupcaW56dY7Os070UBXjdFhaQRS3Ekax20sU0pw7hkggaDOkLsx1A4C8l3LHerAhmV1DIwZWAIYEEEHcEEcxWZYwwKsAykYIIyCDsQQeYpB4bI/B7hLWQg8OuJCLeQlVMEr6n6l+WUJ1FW5jkfMBYFFFFAFJXuwfNknpYP8sdOtJXuwfNknpYP8sdGdKW3HqfLF98o/3j7TWKzffKP94+01ihKm0+pe38PvjXHoIPbNVz1TH8PvjXHoIPbNVz1EbxH2P3cFFFFU4hRRRQBRRRQBRRRQBSd0jYWvErO72Ecwa0mPkLdu2Y4X+sMmSf5x56cag+m3CTdWM8SnEhXVGQSCJYyHiOQCfHUchQE5RUX0X4r4VaQT40mSNSy79l8Ydd99myPwrV0mspZRB1e6pMHlTVp6yMK409wPbZGwSB2aAmaKReGdG71GtVkmLRhIWuD1jkme3RlwGPaKu3VMSCB8UchusatFp0dviT1jdlpbV2QSAKOreRroIF3KFSijVlnC9regLBrDrkEHkdqSehMUjXVzmRnt7YtFA2rKt1rdc2+cvoUxxZbV4pIIJYU70BXfBOjN7CLSPUypFFCh0SDAeGRzO27eLIhUDssSNiI8Vmy6NXmuBpNTCCcMrPMTIQYpo2YgN1baXdDrARmUHKZGGsOq790O4v0vrI2Uu3VyyNAW0iYQFC6bqQCySYB7vNgGgPEPR/iAtwGeUyqIwV60FXdI3SRiOsBZHdlJ+MRsqGCqRg2BYKwijEgAcIoYBmcasDVh2AZhnvIye+uTo7xqO8t47iE5WRQcbZVv5kbHJlOx+ypKgCiitFzdKg3O/kHOgNxrNQ03GSOSjHnNRl90hlA20j7Bn20O0aE5akNlRXSCO1mheG6KNG4wyse7uI7wQdwRuCKQbzpDI+QXY+Xf/blUDf35Dcsbc8UbSPbT/DZvaYy9GOmUdk7WN3OXRc+DXJOvrI/5Y3IAxIowPP6sv/DOLQ3AJhkDgc8d32186cRjEo0tkDOQRsQw5EfZVk+5ah60kMWATDE43OO/G2fsrCqJuyN4j8NVKDlf3gWfSV7sHzZJ6WD/ACx060le7B82Selg/wAsdbZ82ltx6nyxffKP94+01is33yj/AHj7TWKEqbT6l7fw++Ncegg9s1XPVMfw++Ncegg9s1XPURvEfY/dwUVHcf4strCZmUsA8aYGM5ldYhz8hcH8KXbzp0Edj1J6mOO7ZzqGvNlIsRCry7RbIye/zb04jnRS7b9KNckUfUOGklePLZVfi1EhdWK5dSpwDjmCO7NcC9PozGkggk0tDDMW20xpcdbhpGGdCr1RBbBA1DOBkgBxoqA4jx4qtmVGnwlxnxX0osbzsMqxUkrGV1AkdrIzXHYdNkljRxbyjrDCI8jAbwkFl7ZwNSgHUBnBxvvmgGuilCHp5GyxMIJO2kDndOwLmY28ed98Mpzjzc8nHm26Z9ZPAgjKapupkjfSJFLpLImtM6o2HU94KssgKs2NgHGiiigFDoUPB7m+seSpL4RCMYAiucsVACgALKHxudjjupvpO6XRdRe2N8uR2/BZsZOqKfPVZAUnszaSDt42O+nGgClOXjkttxPqLlgbe7A8FfAGiVABJCxHMvs6k43JUZ7myonpTwJL22eBiVJ3RxkGORd43GCDlWwedAS1FLPQfj7XEbw3GFu7ZurnXYZOAUkABPZdSCD5c0xPOo5n1b+ygNlKnThdEvDrgRqxjvEQknDBLkNAdJwf5nRivfoFT019/SPxP6Upe6MdVhM2NZj0ygZxjqWVyRvjIVTVsbVOTNF3N71XxlU5sbx/jlGs9RcNnEg5qFkYhW5b48mC23l6SpAyvnB3/wCKg+I2qXEDJIgMcq9pSAeeCOY5g4IPcQKWOi3F2hkfh879Y8IHUPsOtt8YXOCcspBB27h9tTod40EnpGySQjkzfbk5rjuOIIg1OxHm3JNabm8IyNaIcZ3IJweWxPlpa4jxERMcAF+Wpt2/DbarbifQpYf5Ezd8UPJVI27xy+0d3lqEu+JgbNO2f+0Aj/ioluMMQRyJ7602XCTIclufft/4qOS/xPpQw0Iawnvu1kDI8+a8nhzPhidzyGa704aoPZGcbfaam+AcBknYBQVUHtP5B3geeuTi29J0nVjTjfURnB+jJuH0LtjnjkB3589W5wbhMdtEsca4A5nvJ7yT31s4dw2OBdMaBfKe8nyk8zXXW4xSPzuLxkq7stkKSvdg+bJPSwf5Y6daSvdg+bJPSwf5Y60zy0tuPU+WL75R/vH2msVm++Uf7x9prFCVNp9S9v4ffGuPQQe2arnqmP4ffGuPQQe2arnqI3iPsfu403dskiFJFDKeYPm3H4g4IPcRXF/09a6dPg8enEgxpGMTbyjHkY7kciQPIKk6KpxOGDhEKFWWJQyszBuZ1ONLnUdySu2T3CoTpFw22tLWe4js42MSB8KNJ0xauTDddKO4GO4kctqaa8yxhlKsAQQQQeRB2INARScPhnitWi0qkeiSHQEKhCpXSBuukxMy7cgdqxL0dhEeiKONN0IBTWvxeyAjIOFHigEY+zIMR7nL9VHcWJPas5mjAJyepk+Ntz4zHGhsDP8ATjuNN9AKi9B4hFbRBuzAIu0UXWeocSphxjSC2QRg7EgackmSXozbiWKRI1TqjqAUDxgrpHvzCqskmFGBlyamaKAKKKKAiOl3BxeWVxbkZ6yMgfeG6HfyMAfwrx0M4z4ZZW9x/M8Y1/fHZkHIcmBqapM6NSeC397ZsezIfDId2J0ynTMu+cYlGrn/AO5y3oBzrXLKFG9c1xKNyW5DOM9wpW4/xpohqXVoAyWIDL9nlH21pI6wpORydO0eCVOJW/aliUrNECQJ4NzjA5umdSn7eewqb4XxyO4RZIclGRWBO2z5wPt81KF9xeWbCI+oMSSUUOVU74Kjzd9QvArFOH3UccmXt7g5hYs0QjuO9CurcMMYztqOPPVPSqPw0ss6V9A3O39zS/0kuIzBIsoKxurKR/MwYEEbcs/bUrgjLyEbeXYCkrp/dbouD/VnOxpo3nqoUVKSizgteP8A/oLYqTr6tUfWS3aQaXJBJBywO/nrzf3fhMCtGdF3b5kidAB2sYYMD/KwyCKUbVSiaNZK5YjPdk5xXZaXTpnR5D/Ln+1cXWV7H0lhIfk/GWs77rjMfEIhIymOVdsA+KRzByATgk1xcS4kCqHtats5BqJhgIk61XxqHbXBwT3HnsR9lS1tebgHGPOAakpp6GKNOXxvHX7pMRTF3iXn1iuSfJo0jH/9U0SYSMknSiLqcjJwqjfYDNcIsAbu004IeOXHId8WfbT1aWagaCBuMYxzB2wf71pRSJOu0mm9P8I4+F8K61UCHssAVI7wQCCPwqwuH2SwoEXkPLzJpD6DQe992/D5QQrgy2bnUfizkyQ6ivjIQTuSdLDzVYtaufBxWJdV23f9CiisE0PIZpK92D5sk9LB/ljp1pK92D5sk9LB/ljozpS249T5YvvlH+8faaxWb75R/vH2msUJU2n1L2/h98a49BB7ZqueqY/h98a49BB7ZqueojeI+x+7goooqnEKKKKATuLkWvFrWfYR3aNbSHIA61PjLfOW3LDWowOeB3inGl7p9wtrixmVB8agEsXL5WE9YnMgDJXGSe+pHo/xRbq2guE5Sxq+NtiwyQcd4OQfOKAkKKKKAKwTQxxS/wAS6SQxuVLdsdxyPt5jfy1UrmoxcnZEtc3WASOX/wB8tIvSS8JurG5hQsY5DFIBu3VTjDMRqxhWVSdie/urzxTpcUYggNHjdhnTk9xJ3G1bkgaVwYpFVF3ZyBIM9wAyPLzrdrHqjh2tLOe74q7yumHkGkaSgxgnbffB+yuOW5Z16vqnBGBlx2cd+fPUlLcpHHNKHSR41ZmOR/KCdkySOVR/Rnpek8E73hiQR4IUZB0sD3EknPmp+h6dEVqJO5aO1t5Jtm0pqKrpXJHIZHLeop+ANewyTXa6C8YEaxOxEYHbRsZGXDb8+7FRDKXsLiQNi38IV0jJXPVtIpAPrBAqR470vmhkVFEfVK8Q2BzoYctzijsZvfQc/R/jy3sT2l9tJGNEuCV1f0ODnO64P25pfiuo47h7OQPInWBY3L4KhsHcnu3qYS/V790bTEynYnHaOwx9u+R9lLnTrhMtvMXchw4JDE7tsMggeoGo0mtB2l/binFm3iljpkKhD7dvLmue2Zo9xtkEZ/DH41yx8XuY44zKRHiJurErA60YgAIBvkeepG78DFmji6+PcAlGGd/5l7Iwv41xlBN3R66eOhJWkR8UGIhldyT/ALYrZaWjPsoyfJUv0PjjuAwWKRoi3actHpUgA8s6jny068P4BDqYxppDDBY+T/tB5fbU/Kubp4uCjaJC8KsdF3YoQRpiuDuc7/EZH4VYXC7f4xSO7el+e0A4hYoo26m5x67enqztQg8pPM10asfKxGIX9XF/sQ3TbgDXcA6l+ruYW623kBxplUEAE4PZIOCMYIrf0Q6QLe2yTadD7rLHneOVDh0YcwQR3jkQams0icbxwy+W9GoWl0RHdDI0RynSsM5BI058Vm5d53ofNHuisA53FZoApK92D5sk9LB/ljp1pK92D5sk9LB/ljozpS249T5YvvlH+8faaxWb75R/vH2msUJU2n1L2/h98a49BB7ZqueqY/h98a49BB7ZqueojeI+x+7goooqnEKKKKAKTuhH/p7m/se6OXwiIbD4q5y2AB/TIHG++CKcaT+mC9Re2F6NgHNrMcDeO4+TycE9mYKRjynymgHCtcs2PtrxdXGkeU+SuBps753rSRuEHI9XEjZydx5KTeNWMtzIUiDRgnts2Co86g7k7d1MHE+ILCpeRgAB+FKd/wBJJJ5RHYyROQutySQoHk1eXz1pHtpQ+Ok22tnFbXSW8heRnQuJGIC88adA5nbNY6W3a6VtbdlikmbA2IG3jEkDbaoa4upDdCW7VYBbIGYqdestnGPNXJY8DtVsEunMrSvKoLo+CpbbyGl3c257zz0m4HZwxSxCJ/CIUQmXVgOZObEczjz1s4/aQNABJ1KyCCNonPZJ0ntrnv7tvPUfxaaS2lu7cnr5JgqBpDk6GXbB23Gf7VBqnVi0edutjbWgXBYxhCo7Pn7Xk7qjOLe86rHi51mIK8kUzrI0cQycr29AGM7EAfYK7ON8QEt6BPazRpJEAYipL5GrSwAGf/BrpvZoURJbYJ1kZBhki2Ynlolj5505BO2+eVc/GOkkk17bTJrWfQkUiupAzk5AzuR2qEuxVErzMM7tjc8shR+lTd9bJKsLpM0kOkgROwbTL3qw2bSSOfnqxf8ApKEBsLmTBUv/ADb+Y+akzhNjZiRIZy1rcxyDS5U6ZO1qXUMYzuN81Lbzck7XbNHFOJ2lwYJOo6iO37M7GMnGfERBvnOD663dArSG6aWE2Ubw5Z0lK6WGo9nOTgnHkpll6DxGaVpptULuJAoIVcgHOc+NnPmpx4bLFpCxkYAAxyPIEf2prQjB/wCiB4N0LhgMZCqGQY1AdpvtPI+qmox77czW1U335VIWVqRu3PuHko2WdRQRAXMGjidgO/we6z67amulvivzrYf/AB7r221MlZPA227sjuH8ailWNtSo0igiN3j19rVp2ViDnS2MEg6T5DXJPxKyvLdkM0Twzl4PHA1sD1bKu4JOeRHlUjmDUFZ+59oSIdepMcVtHq6rH/4s5uCR29g+QuO7AO/KvU/QAMVzMCo64FSsgylxOtyQTHKpJBBXc6TkEjbBEJXhvEbeyt4oJb1JGjZINTMusu5KRqyg5B2xk/0knkakrLjEUiqdSoW5I7pq8YoNlYg5KnGD/falv/oY62YXAVOvSZY1Q6AyT+EHxnJXUMKQpVc5bTk4Go+5/wBkDr1yERQeq/oufCz/AD9+yY82fNQDlFeRs7IsiM6eMoYFlzy1KDkfjSj7sHzZJ6WD/LHUlwXouILh5tevLTFc9ZlfCZBM4A6woBqAGyAnA355jfdg+bJPSwf5Y6M6UtuPU+WL75R/vH2msVm++Uf7x9prFCVNp9S9v4ffGuPQQe2arnqmP4ffGuPQQe2arnqI3iPsfu4KKKKpxCiiigCl7p1BFNZzwykgMmdQJGllIaNsjlh1B/DyVKXV0eS/if0pUvOOwMzRSa1ydOZEYKT5mIxWkjrTpuRnofxXwyxgmY6mZMOf/wBi9mTuH8wPIY32qHv+CXVqZJbS5HV4LmGQM3LJIU52zvUF7nl+bS4vLNskBuuQDJ79EhG238h59/21OcWt5JmE0NyI3IOiJmysmO4qT5e/z1pK57IRsrCxx7pc11FGgXtu2iSNd3wDyVfIa6761URyXNsixlE6qe3kAU5bAB2yMjOajOEXnVXk5kijinKjRqAwH/7W5KWGK38UlEs6x25aTrVDXEJkAZmTfQGJyTz281T9CvhuOfjiLDKi3D6wqRsVXm4GdhvvitHE+IoGmS0juHikUSFOqfKShhg4xyI2xTaltbiaNordw5GiWKQMXC+Ua8nHLltWpZpLKVOsnSSc612YaiuMpqHmI/vS1zNri/CfDJ7hrxGSURKqKVzoLgIHI2xgkN+NdPBOh7apEW4Ed5C4ZNedDKc7qM75wRWy94LIbbwyG51zkZnLkb4OSCOShcAfYK6bnorxC8Xwid4C6AdWkWMMObZcYIPKhho5uKXrSERQ8N6u8STMk6x6VZo8lmVwuSH0nv5N561cU6StcmC7a3bNq+mWM7kf9w29tSEXSOKMIIr/AMGlTCy21wWaPUuFkAkYHlvjBxyrCANxCQw4e3mh1OUwyFuTebP61AkOljJC+m6jk+UXABbAPk7Pl2rXx68iK6ZljIYbK6g57u/z0uPNPDojgTCrgatK4XPJcDxRipiPhpuTMJWYvsoGkADYHYkVpI9HwSSuQlzbTS48IVFhUELpGkYOASfNyFT/AEf6MKkpmVITG26Ep2wpAxhvJTFZcOwumUh12wCB6tudSsNuAOW3cKN2OVTEWVkeLWHfNddFFc2eGUvk7i3xX51sP/j3XttqZKh77hjve2s406Iop0bJOcymErgY3HxbZ38lTFDIUUUUAUUUUAUle7B82Selg/yx060le7B82Selg/yx0Z0pbcep8sX3yj/ePtNYrN98o/3j7TWKEqbT6l7fw++Ncegg9s1XPVMfw++Ncegg9s1XPURvEfY/dwUUUVTiBNRfE+IBUY74HkGSa2X92cER4Jxtk4yft8lJtx0mkibTcwhVAyShL/jjA2rSR2pUnLSZtoZJiZIeIsQTnQY42C/9vPIxUX0glnllS0kRSvyuUyWcIc40kALuPLXbdC3lja4tnVHXfWgzvy7Sjnz7xUJxixupCJ9UzSacI8JjjUA/ygFgT5ScVu289tktRB9L2kS4jvtTWrRsqspQ6hEx0yHABDkBs4zyBrx0mhke7i6/M0a4JlhUktHnmQuy7c8VKL0qQ27W82u4Z4urKacnWchskjuG+aiehvHFht+rnmlWUp1aKkZYhQSMhiMEn+1ZM6mTF9w6JIB4OUlW4YAPNLoKMmdJDAHOD3VGRQTW/WMoHWq6a3cZ7RPZaNsdpTkjurU8PVsxEUhUFerSVl5vuxKZxhvKOVNcdzHIVgYyRSOM9S6iSJiu/ZYZIGfIR+FW1jWhHN0nvLjqIJhN15dtIKoI3Vt+WOf2GtD8EWaGMBlZZ7hczAASY0sSG8m6jvqdls8OkYQq6zLIwHiBcY1Ke7NLDyypDJJLEEtp5NaaH7cbHxTpHLlvUZN1jusOj8KXUttMGVIwHE2vSJFOCUkHI8yO/byUdGI7hIZxZyoyGVlCPyVeQZXGTy7sd1SfR/ouWB8Jt0fvEruZC+TnxSTp/wCK7uIyJbERquhWViqIhGojGSSPF3I/vRIihc9WggS2WGWWNyiYcHBLMB2sk7k6t65bVk6kwwwsiuMrhOeTuxOajOjfAVncPIqlt20jO5Oc5bmOdWRY8PVFAKjbkPIPJVvY3OUaegheGcOLhlk1YznZQoI5bEVPWvDlXYfic7n7TXckP/itgFZbPHOs3qPKRgchXuiisnnvcKVeJX14t6II1YxSNHIsmgFUjRX6+MnGMlkjAyQ3x50+JTVRQFf8N4vxJooy4wzyWoYdS5ZOtJ8KBBiVQijTjBYrvqY7VyniPETpkJnBaCFQoiGnWboRztoKHD9RpbfbckDAwLKooBB49xG7Ms0CpK0RimjOqLOoiAusiFEAGWITOo6m1gKuBXZxq8uoLO0MAfIjHWIsZaQ6Y8gLlGUHUPFbTq5BlOxcqKAQp+N8QDyKsTEql4yqYTpLRrE1muobHOptg2TuM7Vy8YuLoT2ssPWyhI5lkka3IeNJGtNZVdCpK4GsrsBhW2coQ1j0UAgXfGOIhb1lU5jS4MSdU7HVG4W2KDqtJ1R5YguxJIICgEVv91pCvCnBYsRJB2m05Pxse50gD1AU8Ule7B82Selg/wAsdGdKW3HqfLF98o/3j7TWKzffKP8AePtNYoSptPqXt/D741x6CD2zVc9Ux/D741x6CD2zVc9RG8R9j93BXJdXHcPxrombCk+QVXF30ouhJMVtleGNgCRJhuWScYrcUZpQ+TGNOJBndAuy4y/dk9w33NQXF7tesPVSr4TGPEOMsp3xpP8AtXDIFumYQytGzKHAYEAt3EH1VAX7nrH622Z5Ihhp4XIOojvbvGO6tI96ikiZ8IkjuEuSkcduw+NZWBBDeKSDyOojlUb0pie8kZ7ZushgxkK+NR5sFI22GK47KxkdhHM5lxGrRx8kZWO4du/HP7aZ7Vo0kVLdBAwGgxlR1btzIz/vTSUi+KRWai0lgOnSyrgZ3DA53xg7mt/SLhlsbUt1wEsTNp1YDMzEsI9I56tgPtFQ1+8RcxZK28jByuw0OjYZVONt63PwBn6qdHMhNwrBG7kRsDJPPYZoyOJzPxKX4pJbZi4KmNNOp1xzx3spHqpgveL2JKdWoDlvjgA4KAeMD/R2u4YqXteFNJel5VOlYuwcjAZj2vtOAKOiPDo2juYjGmRM6ltIy2/Mn/7yqXsNRzcW4ZPIFWzlCQsuHfGuQg5OA7ZGKl26Nwvai3fUV279+zy3rg4LfLaS+BTM2SS0TtkhlPJQe4jfbPKm0JjlvS/Ey3Y828IVQFGABgVzScJ1O0jNqJAAAxsBk+01KQ2x79h5P1rqVAO6lzzyq2eg4rGxCKoAxgbnynvrtVAOVeqKy2cJSbCiiioZCiiigCiiigCiiigCiiigCiiigCkr3YPmyT0sH+WOnWkr3YPmyT0sH+WOjOlLbj1Pli++Uf7x9prFZvvlH+8faaxQlTafUvb+H3xrj0EHtmq56pj+H3xrj0EHtmq455QqljnA54Gf7VEbxH2P3cc3EZQAFJ50l8esbZUJeMqrNuy6xnzsV/3p5ngD4Pf3Uq9LjoQHTMzE4CxjVue8jHL9a6ROmHaEO84VBLcwx2szlDgsoJKqo22zy9dSUswivHjhYIqKi6dJCHVz1Y2zUrwPgUqN4VLJokYduMKNOkcgPIcDc+Ws2fDxOZ7iWMiOQKFXvwme0fITV3nqbTImIXLSyW6JGLeOTLysQCFHaCrvnGcCuyK9eKRXVOuSUtIeQ0gdlSudzmu+34a0sUxQGPrcaQQchRjBbvyRUnacF5a9tMYQaQAPKSP7VLMy2lrFnTE8syBOxJ3CPtxue/GM4Pl5UwcNVYVihlkRpiDp7iQOW3dtiuq/6LxzMH1So4GNcbaSR5DtvXvgvQ2GB+sAaSU/+5K2t/sB7vwoZdWKOwwkbn21HcB4Q8U1w5YFJXDKB3bYOftO9M6QAc962YqNnCVfccJstRBZRtyJAJ/DyV2JGByFe6KlzhKbYUUUVDIUUUUAUUUUAUUUUAUUUUAUUUUAUUUUAUUUUAUle7B82Selg/yx060le7B82Selg/yx0Z0pbcep8sX3yj/ePtNYrN98o/3j7TWKEqbT6l7fw++Ncegg9s1XPVA+430ntbKSQXU6xdbBCELBsEqZdWWAIXmOZHOrW+EPhn1+D/XURvEfY/dw0VhlB50r/CLwv6/B/q/4r18IfDPr8H+uqcRga1U91C2qjlml/wCEPhn1+D/XXke6Lwv6/B/q/wCKt2a+UuIxi3WvYiA7hS18IfDMZ8Pg/wBf+1ZHuh8M+vwf66XZHJjPRSt8IvC/r8H+r/isj3Q+GfX4P9dQhHW3TdusLuvxGmQ4Ve2vV3ItASS2GHNzjffAG287wnpNHcSiJEcOOt1g6fizDJ1JDENvlwcac+Kc42pUteKcCXxru3ftOyamPZWSTr2Q74YddlsHuwDnG/vgfSXhcFxdztxO3eS5dSdOVVVjXSqgFm79TFtslvNQEpwPj9zNcBdJaPwm5ikPVOqxxwNIkTCU9l2LKqkAk9onAwccHSTpfcW8ssaqrdVMJD2Dk2giEkqgavH1bB/F7jjG/bb9MuDqjxreQBXZ2Yazu0hLSHPPcsTt5dq5m6R8DL6zdW5YweDZ6xs9RnJQ78s9/Pz0AydGOIPcQtK+BmaVUAHJI5GjXJ/mzo1ZwNmHkyYbhPH7mW4KhSyLdTxSYiZVSKIPoYSnssxcIpGf5jsMbarPpdwaHqxHeQL1cfVIBIxAj2IXHLuG/Pattp004QgdUvLcB3Z2GvYtIcuTnbc0Bvh6bwsSqxyM3WxxAALhuu1aHVywVk7DdoEjbIyKxB07gbqyI5dMkcEmrC4UXMjQRg9rOesXfGRjeoCXinBB1fU30MWmWJz8YzZWEMI0GWzGoDEDGy9wrMfGOCpP1nhtv1SwwxpCCdKm3eSRGyD2u1IDpI2KhtzjADDedNoY5JIzHKzRjV2F1ghXSJzqBx2DIpb+kZzuCKkjx1PBVucdhgCMNG2cnC6WVir5OMBSScgAZOKVff3gWssLqAMQ24lcadbiVtGGxGTIoclcHIzW89J+CdSIPCrYRIwZQHIIcNqDqwOrVr7WsHOSTnvoDsHT2DEbdVNpdEYnSo0dZN4MAwLZyJOeAdq32XSUzXyQopEWi51MwGTJbSxRHSQdgGZxuN9jUJ7+cBChfCbfAAHyjHZJOuXfOfle19tb7XpTwRJevS6t1kOvtBjylIeQY5DU6hiP6ix5scgSEfG5lvjbznqVaT4gmItHNFozpWbUAs2sOSp/lXkcg1H9Jek91DeSwQrEU8Hj6vWSCLmdpFiz/UnxZyNj569P0p4KZetN5AXDax8axUPp06wmdGvSSNQGdzWgcd4D2Cbi1YoIwpZi5XqdfVEaskFdb4bn2udANPRq+e4sraZsCSWBHOBsGdQxwM8snlmkV/dBuFAcxqyrbMGAUgm7VJpOeTpQrCRowWDOo351NcN6YcGgA6q8gUaEjA1tskWRGMHlgE79/fmub374Dhl8ItsPP4Sw6w7z5z1hOdjkcuXmoCZuOliQP1EoZ5FiZmdFAUtEnWOMaj1bFQWCE5xjOxBPNxLpgR1KxRMru9qX1BSFiu5uqGcN4xVX5ZwcVwTdIOBO7StdW+ptWr4xgCZF6pzoBxqKYUtjOAN9qJuknAnZGa5tyY+r0nUdupOqL7dJzg741MOTHIEjJ07hEQlMUuCLhgOxnq7I6Z28bHPkOZzWy96XLqlijVlkDNGjsoZDKsAugCocMR1Z824x31Ezcd4EyLGbm20DrMASMNpjqmUkHJVycsp7LeQ425PfnhOq6f3yg1yuzxnPyJaGO3bSpOlm0xnDY5OQNicgP3CL8XEEM6ghZY0kAOMgOoYA42zg0q+7B82Selg/yx1usunfCYo0ijvYFSNQijVyVRhQPLgClv3TumdjcWDRQXcUkjywhUQ5JxIrHYDYaVO527uZFGdKW3HqfO198o/3j7TWKzffKP8AePtNYoSptPqb4uLTKAokIAGAMDl6q9e/M/0h9Q/SiipZG1iKq0Kb7sPfmf6Q+ofpR78z/SH1D9KKKWQzNbnfdh78z/SH1D9KPfmf6Q+ofpRRSyGZrc77sPfmf6Q+ofpR78z/AEh9Q/SiilkMzW533Ye/M/0h9Q/Sj35n+kPqH6UUUshma3O+7D35n+kPqH6Ue/M/0h9Q/SiilkMzW533Ye/M/wBIfUP0o9+Z/pD6h+lFFLIZmtzvuw9+Z/pD6h+lHvzP9IfUP0oopZDM1ud92HvzP9IfUP0o9+Z/pD6h+lFFLIZmtzvuw9+Z/pD6h+lHvzP9IfUP0oopZDM1ud92HvzP9IfUP0o9+Z/pD6h+lFFLIZmtzvuw9+Z/pD6h+lHvzP8ASH1D9KKKWQzNbnfdh78z/SH1D9KPfmf6Q+ofpRRSyGZrc77sPfmf6Q+ofpR78z/SH1D9KKKWQzNbnfdh78z/AEh9Q/Sj35n+kPqH6UUUshma3O+7D35n+kPqH6Vn35n+kPqH6ViilkMzW533ZxOxJJPM7n8aKKKpxP/Z"/>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tr-TR" altLang="tr-TR" sz="1800"/>
          </a:p>
        </p:txBody>
      </p:sp>
      <p:sp>
        <p:nvSpPr>
          <p:cNvPr id="97285" name="AutoShape 6" descr="data:image/jpeg;base64,/9j/4AAQSkZJRgABAQAAAQABAAD/2wCEAAkGBxQTEhQUExIWFhUXGB8aGRgYFxgZHRwZGCIdGhcdGxcdHCkgGCAnGxscITEhKCktLi4uHCI0ODQsNygtLisBCgoKDg0OGxAQGjckHCQsNzQsLjQsNC80NCwsLDIsLCwsLCwvLCwsNCw0LCwsLCwsLCwsLCwsLCwsNCwsLCwsL//AABEIAMMBAgMBIgACEQEDEQH/xAAcAAACAgMBAQAAAAAAAAAAAAAABgUHAQMEAgj/xABIEAACAQMCAgQHDgUDAwQDAAABAgMABBESIQUxBhMiQRQyUWFzkbEHFRcjMzVTVHFygZTR0whCUqGzksHhFmLxJEN08DRjov/EABoBAQEBAQEBAQAAAAAAAAAAAAABAgMEBQb/xAAwEQACAQICCgIABQUAAAAAAAAAAQIDEQQUITEyQVFScZGh8BIzBRNh0eEiI0KBwf/aAAwDAQACEQMRAD8AWPc/6Ee+OpVaKPq4o2JeIyFjIXHc64xo/vTj8B7fWbf8q371H8PvjXHoIPbNVz1Ej11q04zstXRcCmPgPb6zb/lW/eo+A9vrNv8AlW/eq56KWOWYqcfCKY+A9vrNv+Vb96j4D2+s2/5Vv3queilhmKnHwimPgPb6zb/lW/eo+A9vrNv+Vb96rnopYZipx8Ipj4D2+s2/5Vv3qPgPb6zb/lW/eq56KWGYqcfCKY+A9vrNv+Vb96j4D2+s2/5Vv3queilhmKnHwimPgPb6zb/lW/eo+A9vrNv+Vb96rnopYZipx8Ipj4D2+s2/5Vv3qPgPb6zb/lW/eq56KWGYqcfCKY+A9vrNv+Vb96j4D2+s2/5Vv3queilhmKnHwimPgPb6zb/lW/eo+A9vrNv+Vb96rnopYZipx8Ipj4D2+s2/5Vv3qPgPb6zb/lW/eq5ya1+ELgHUuDsDkbnzeWlhmKnHwinPgPb6zb/lW/eo+A9vrNv+Vb96rav+KRRKGdtjIke2/blYRoDjl2mFdbSAEAkAnkM7n8KWGYqcfCKa+A9vrNv+Vb96j4D2+s2/5Vv3quPrlxnUMYBzkcjyP41zQcUjeWSJW7cYQt5MS5KYPI50nlSwzFTj4RUvwHt9Zt/yrfvUfAe31m3/ACrfvVcXhKYzrXGcZyMZ8ma20sMxU4+EUx8B7fWbf8q371HwHt9Zt/yrfvVc9FLDMVOPhFMfAe31m3/Kt+9UP0r9y42NubhpYJAropQW5UnrHVPG604xqzyq/wCkr3YPmyT0sH+VKWN069RzSb38EfK92oEjgcgx9tFZvvlH+8faaxVOE9p9S9v4ffGuPQQe2arnqmP4ffGuPQQe2arnqI6Yj7H7uCiiiqcQooooAooooCK6SXkkMQljGQkiGRdJYmEnTJpxvlVOvYEnRpAy2QlyX16xEjBonZbJ3KKTpjkuZesjJ3UiOIrqYAE4JOAcCyaKAre+4teT29yrrjBPZVHDqUutEeMLyaFdRycnmBpNYl4zdW1tcGNHMhub111oxUiN2MS5wSdWQFQY1DOGGneya5IeJRNNJAH+NjVXdcHZZNWg5xg+KeXLv5igFa4vrh5e0pKpxCONBoYAR9SshfI3PbdlyeztjGa6+inG5555kkXEYjR0JUqwZnlV1YYwhARToyxXUMsc7NNFAFFFFAFFFFAFFYVgdwcjzUMwGMnnsPtoDg6QcONxazwB9BlieMNjOkuCucZGcZ8tQFn0ScTxTM0YC3Uk5jUEhQ8AtwqkgZ7Q15wOZHnLfRQCJB0Km1MzzISzWxJGrB8FnackJjEQKkKEGQMczkmpTjXRp5ruO4RkXAQPqBfKxszY6tsrntdl10MhycsDppnooBBseg00aqDLE2hbJVXDAMLEuSHO+NeoHYHHLBxk706FSeEdeHiQdWsfVIrCNAI5ELRpnCupcaW56dY7Os070UBXjdFhaQRS3Ekax20sU0pw7hkggaDOkLsx1A4C8l3LHerAhmV1DIwZWAIYEEEHcEEcxWZYwwKsAykYIIyCDsQQeYpB4bI/B7hLWQg8OuJCLeQlVMEr6n6l+WUJ1FW5jkfMBYFFFFAFJXuwfNknpYP8sdOtJXuwfNknpYP8sdGdKW3HqfLF98o/3j7TWKzffKP94+01ihKm0+pe38PvjXHoIPbNVz1TH8PvjXHoIPbNVz1EbxH2P3cFFFFU4hRRRQBRRRQBRRRQBSd0jYWvErO72Ecwa0mPkLdu2Y4X+sMmSf5x56cag+m3CTdWM8SnEhXVGQSCJYyHiOQCfHUchQE5RUX0X4r4VaQT40mSNSy79l8Ydd99myPwrV0mspZRB1e6pMHlTVp6yMK409wPbZGwSB2aAmaKReGdG71GtVkmLRhIWuD1jkme3RlwGPaKu3VMSCB8UchusatFp0dviT1jdlpbV2QSAKOreRroIF3KFSijVlnC9regLBrDrkEHkdqSehMUjXVzmRnt7YtFA2rKt1rdc2+cvoUxxZbV4pIIJYU70BXfBOjN7CLSPUypFFCh0SDAeGRzO27eLIhUDssSNiI8Vmy6NXmuBpNTCCcMrPMTIQYpo2YgN1baXdDrARmUHKZGGsOq790O4v0vrI2Uu3VyyNAW0iYQFC6bqQCySYB7vNgGgPEPR/iAtwGeUyqIwV60FXdI3SRiOsBZHdlJ+MRsqGCqRg2BYKwijEgAcIoYBmcasDVh2AZhnvIye+uTo7xqO8t47iE5WRQcbZVv5kbHJlOx+ypKgCiitFzdKg3O/kHOgNxrNQ03GSOSjHnNRl90hlA20j7Bn20O0aE5akNlRXSCO1mheG6KNG4wyse7uI7wQdwRuCKQbzpDI+QXY+Xf/blUDf35Dcsbc8UbSPbT/DZvaYy9GOmUdk7WN3OXRc+DXJOvrI/5Y3IAxIowPP6sv/DOLQ3AJhkDgc8d32186cRjEo0tkDOQRsQw5EfZVk+5ah60kMWATDE43OO/G2fsrCqJuyN4j8NVKDlf3gWfSV7sHzZJ6WD/ACx060le7B82Selg/wAsdbZ82ltx6nyxffKP94+01is33yj/AHj7TWKEqbT6l7fw++Ncegg9s1XPVMfw++Ncegg9s1XPURvEfY/dwUVHcf4strCZmUsA8aYGM5ldYhz8hcH8KXbzp0Edj1J6mOO7ZzqGvNlIsRCry7RbIye/zb04jnRS7b9KNckUfUOGklePLZVfi1EhdWK5dSpwDjmCO7NcC9PozGkggk0tDDMW20xpcdbhpGGdCr1RBbBA1DOBkgBxoqA4jx4qtmVGnwlxnxX0osbzsMqxUkrGV1AkdrIzXHYdNkljRxbyjrDCI8jAbwkFl7ZwNSgHUBnBxvvmgGuilCHp5GyxMIJO2kDndOwLmY28ed98Mpzjzc8nHm26Z9ZPAgjKapupkjfSJFLpLImtM6o2HU94KssgKs2NgHGiiigFDoUPB7m+seSpL4RCMYAiucsVACgALKHxudjjupvpO6XRdRe2N8uR2/BZsZOqKfPVZAUnszaSDt42O+nGgClOXjkttxPqLlgbe7A8FfAGiVABJCxHMvs6k43JUZ7myonpTwJL22eBiVJ3RxkGORd43GCDlWwedAS1FLPQfj7XEbw3GFu7ZurnXYZOAUkABPZdSCD5c0xPOo5n1b+ygNlKnThdEvDrgRqxjvEQknDBLkNAdJwf5nRivfoFT019/SPxP6Upe6MdVhM2NZj0ygZxjqWVyRvjIVTVsbVOTNF3N71XxlU5sbx/jlGs9RcNnEg5qFkYhW5b48mC23l6SpAyvnB3/wCKg+I2qXEDJIgMcq9pSAeeCOY5g4IPcQKWOi3F2hkfh879Y8IHUPsOtt8YXOCcspBB27h9tTod40EnpGySQjkzfbk5rjuOIIg1OxHm3JNabm8IyNaIcZ3IJweWxPlpa4jxERMcAF+Wpt2/DbarbifQpYf5Ezd8UPJVI27xy+0d3lqEu+JgbNO2f+0Aj/ioluMMQRyJ7602XCTIclufft/4qOS/xPpQw0Iawnvu1kDI8+a8nhzPhidzyGa704aoPZGcbfaam+AcBknYBQVUHtP5B3geeuTi29J0nVjTjfURnB+jJuH0LtjnjkB3589W5wbhMdtEsca4A5nvJ7yT31s4dw2OBdMaBfKe8nyk8zXXW4xSPzuLxkq7stkKSvdg+bJPSwf5Y6daSvdg+bJPSwf5Y60zy0tuPU+WL75R/vH2msVm++Uf7x9prFCVNp9S9v4ffGuPQQe2arnqmP4ffGuPQQe2arnqI3iPsfu403dskiFJFDKeYPm3H4g4IPcRXF/09a6dPg8enEgxpGMTbyjHkY7kciQPIKk6KpxOGDhEKFWWJQyszBuZ1ONLnUdySu2T3CoTpFw22tLWe4js42MSB8KNJ0xauTDddKO4GO4kctqaa8yxhlKsAQQQQeRB2INARScPhnitWi0qkeiSHQEKhCpXSBuukxMy7cgdqxL0dhEeiKONN0IBTWvxeyAjIOFHigEY+zIMR7nL9VHcWJPas5mjAJyepk+Ntz4zHGhsDP8ATjuNN9AKi9B4hFbRBuzAIu0UXWeocSphxjSC2QRg7EgackmSXozbiWKRI1TqjqAUDxgrpHvzCqskmFGBlyamaKAKKKKAiOl3BxeWVxbkZ6yMgfeG6HfyMAfwrx0M4z4ZZW9x/M8Y1/fHZkHIcmBqapM6NSeC397ZsezIfDId2J0ynTMu+cYlGrn/AO5y3oBzrXLKFG9c1xKNyW5DOM9wpW4/xpohqXVoAyWIDL9nlH21pI6wpORydO0eCVOJW/aliUrNECQJ4NzjA5umdSn7eewqb4XxyO4RZIclGRWBO2z5wPt81KF9xeWbCI+oMSSUUOVU74Kjzd9QvArFOH3UccmXt7g5hYs0QjuO9CurcMMYztqOPPVPSqPw0ss6V9A3O39zS/0kuIzBIsoKxurKR/MwYEEbcs/bUrgjLyEbeXYCkrp/dbouD/VnOxpo3nqoUVKSizgteP8A/oLYqTr6tUfWS3aQaXJBJBywO/nrzf3fhMCtGdF3b5kidAB2sYYMD/KwyCKUbVSiaNZK5YjPdk5xXZaXTpnR5D/Ln+1cXWV7H0lhIfk/GWs77rjMfEIhIymOVdsA+KRzByATgk1xcS4kCqHtats5BqJhgIk61XxqHbXBwT3HnsR9lS1tebgHGPOAakpp6GKNOXxvHX7pMRTF3iXn1iuSfJo0jH/9U0SYSMknSiLqcjJwqjfYDNcIsAbu004IeOXHId8WfbT1aWagaCBuMYxzB2wf71pRSJOu0mm9P8I4+F8K61UCHssAVI7wQCCPwqwuH2SwoEXkPLzJpD6DQe992/D5QQrgy2bnUfizkyQ6ivjIQTuSdLDzVYtaufBxWJdV23f9CiisE0PIZpK92D5sk9LB/ljp1pK92D5sk9LB/ljozpS249T5YvvlH+8faaxWb75R/vH2msUJU2n1L2/h98a49BB7ZqueqY/h98a49BB7ZqueojeI+x+7goooqnEKKKKATuLkWvFrWfYR3aNbSHIA61PjLfOW3LDWowOeB3inGl7p9wtrixmVB8agEsXL5WE9YnMgDJXGSe+pHo/xRbq2guE5Sxq+NtiwyQcd4OQfOKAkKKKKAKwTQxxS/wAS6SQxuVLdsdxyPt5jfy1UrmoxcnZEtc3WASOX/wB8tIvSS8JurG5hQsY5DFIBu3VTjDMRqxhWVSdie/urzxTpcUYggNHjdhnTk9xJ3G1bkgaVwYpFVF3ZyBIM9wAyPLzrdrHqjh2tLOe74q7yumHkGkaSgxgnbffB+yuOW5Z16vqnBGBlx2cd+fPUlLcpHHNKHSR41ZmOR/KCdkySOVR/Rnpek8E73hiQR4IUZB0sD3EknPmp+h6dEVqJO5aO1t5Jtm0pqKrpXJHIZHLeop+ANewyTXa6C8YEaxOxEYHbRsZGXDb8+7FRDKXsLiQNi38IV0jJXPVtIpAPrBAqR470vmhkVFEfVK8Q2BzoYctzijsZvfQc/R/jy3sT2l9tJGNEuCV1f0ODnO64P25pfiuo47h7OQPInWBY3L4KhsHcnu3qYS/V790bTEynYnHaOwx9u+R9lLnTrhMtvMXchw4JDE7tsMggeoGo0mtB2l/binFm3iljpkKhD7dvLmue2Zo9xtkEZ/DH41yx8XuY44zKRHiJurErA60YgAIBvkeepG78DFmji6+PcAlGGd/5l7Iwv41xlBN3R66eOhJWkR8UGIhldyT/ALYrZaWjPsoyfJUv0PjjuAwWKRoi3actHpUgA8s6jny068P4BDqYxppDDBY+T/tB5fbU/Kubp4uCjaJC8KsdF3YoQRpiuDuc7/EZH4VYXC7f4xSO7el+e0A4hYoo26m5x67enqztQg8pPM10asfKxGIX9XF/sQ3TbgDXcA6l+ruYW623kBxplUEAE4PZIOCMYIrf0Q6QLe2yTadD7rLHneOVDh0YcwQR3jkQams0icbxwy+W9GoWl0RHdDI0RynSsM5BI058Vm5d53ofNHuisA53FZoApK92D5sk9LB/ljp1pK92D5sk9LB/ljozpS249T5YvvlH+8faaxWb75R/vH2msUJU2n1L2/h98a49BB7ZqueqY/h98a49BB7ZqueojeI+x+7goooqnEKKKKAKTuhH/p7m/se6OXwiIbD4q5y2AB/TIHG++CKcaT+mC9Re2F6NgHNrMcDeO4+TycE9mYKRjynymgHCtcs2PtrxdXGkeU+SuBps753rSRuEHI9XEjZydx5KTeNWMtzIUiDRgnts2Co86g7k7d1MHE+ILCpeRgAB+FKd/wBJJJ5RHYyROQutySQoHk1eXz1pHtpQ+Ok22tnFbXSW8heRnQuJGIC88adA5nbNY6W3a6VtbdlikmbA2IG3jEkDbaoa4upDdCW7VYBbIGYqdestnGPNXJY8DtVsEunMrSvKoLo+CpbbyGl3c257zz0m4HZwxSxCJ/CIUQmXVgOZObEczjz1s4/aQNABJ1KyCCNonPZJ0ntrnv7tvPUfxaaS2lu7cnr5JgqBpDk6GXbB23Gf7VBqnVi0edutjbWgXBYxhCo7Pn7Xk7qjOLe86rHi51mIK8kUzrI0cQycr29AGM7EAfYK7ON8QEt6BPazRpJEAYipL5GrSwAGf/BrpvZoURJbYJ1kZBhki2Ynlolj5505BO2+eVc/GOkkk17bTJrWfQkUiupAzk5AzuR2qEuxVErzMM7tjc8shR+lTd9bJKsLpM0kOkgROwbTL3qw2bSSOfnqxf8ApKEBsLmTBUv/ADb+Y+akzhNjZiRIZy1rcxyDS5U6ZO1qXUMYzuN81Lbzck7XbNHFOJ2lwYJOo6iO37M7GMnGfERBvnOD663dArSG6aWE2Ubw5Z0lK6WGo9nOTgnHkpll6DxGaVpptULuJAoIVcgHOc+NnPmpx4bLFpCxkYAAxyPIEf2prQjB/wCiB4N0LhgMZCqGQY1AdpvtPI+qmox77czW1U335VIWVqRu3PuHko2WdRQRAXMGjidgO/we6z67amulvivzrYf/AB7r221MlZPA227sjuH8ailWNtSo0igiN3j19rVp2ViDnS2MEg6T5DXJPxKyvLdkM0Twzl4PHA1sD1bKu4JOeRHlUjmDUFZ+59oSIdepMcVtHq6rH/4s5uCR29g+QuO7AO/KvU/QAMVzMCo64FSsgylxOtyQTHKpJBBXc6TkEjbBEJXhvEbeyt4oJb1JGjZINTMusu5KRqyg5B2xk/0knkakrLjEUiqdSoW5I7pq8YoNlYg5KnGD/falv/oY62YXAVOvSZY1Q6AyT+EHxnJXUMKQpVc5bTk4Go+5/wBkDr1yERQeq/oufCz/AD9+yY82fNQDlFeRs7IsiM6eMoYFlzy1KDkfjSj7sHzZJ6WD/LHUlwXouILh5tevLTFc9ZlfCZBM4A6woBqAGyAnA355jfdg+bJPSwf5Y6M6UtuPU+WL75R/vH2msVm++Uf7x9prFCVNp9S9v4ffGuPQQe2arnqmP4ffGuPQQe2arnqI3iPsfu4KKKKpxCiiigCl7p1BFNZzwykgMmdQJGllIaNsjlh1B/DyVKXV0eS/if0pUvOOwMzRSa1ydOZEYKT5mIxWkjrTpuRnofxXwyxgmY6mZMOf/wBi9mTuH8wPIY32qHv+CXVqZJbS5HV4LmGQM3LJIU52zvUF7nl+bS4vLNskBuuQDJ79EhG238h59/21OcWt5JmE0NyI3IOiJmysmO4qT5e/z1pK57IRsrCxx7pc11FGgXtu2iSNd3wDyVfIa6761URyXNsixlE6qe3kAU5bAB2yMjOajOEXnVXk5kijinKjRqAwH/7W5KWGK38UlEs6x25aTrVDXEJkAZmTfQGJyTz281T9CvhuOfjiLDKi3D6wqRsVXm4GdhvvitHE+IoGmS0juHikUSFOqfKShhg4xyI2xTaltbiaNordw5GiWKQMXC+Ua8nHLltWpZpLKVOsnSSc612YaiuMpqHmI/vS1zNri/CfDJ7hrxGSURKqKVzoLgIHI2xgkN+NdPBOh7apEW4Ed5C4ZNedDKc7qM75wRWy94LIbbwyG51zkZnLkb4OSCOShcAfYK6bnorxC8Xwid4C6AdWkWMMObZcYIPKhho5uKXrSERQ8N6u8STMk6x6VZo8lmVwuSH0nv5N561cU6StcmC7a3bNq+mWM7kf9w29tSEXSOKMIIr/AMGlTCy21wWaPUuFkAkYHlvjBxyrCANxCQw4e3mh1OUwyFuTebP61AkOljJC+m6jk+UXABbAPk7Pl2rXx68iK6ZljIYbK6g57u/z0uPNPDojgTCrgatK4XPJcDxRipiPhpuTMJWYvsoGkADYHYkVpI9HwSSuQlzbTS48IVFhUELpGkYOASfNyFT/AEf6MKkpmVITG26Ep2wpAxhvJTFZcOwumUh12wCB6tudSsNuAOW3cKN2OVTEWVkeLWHfNddFFc2eGUvk7i3xX51sP/j3XttqZKh77hjve2s406Iop0bJOcymErgY3HxbZ38lTFDIUUUUAUUUUAUle7B82Selg/yx060le7B82Selg/yx0Z0pbcep8sX3yj/ePtNYrN98o/3j7TWKEqbT6l7fw++Ncegg9s1XPVMfw++Ncegg9s1XPURvEfY/dwUUUVTiBNRfE+IBUY74HkGSa2X92cER4Jxtk4yft8lJtx0mkibTcwhVAyShL/jjA2rSR2pUnLSZtoZJiZIeIsQTnQY42C/9vPIxUX0glnllS0kRSvyuUyWcIc40kALuPLXbdC3lja4tnVHXfWgzvy7Sjnz7xUJxixupCJ9UzSacI8JjjUA/ygFgT5ScVu289tktRB9L2kS4jvtTWrRsqspQ6hEx0yHABDkBs4zyBrx0mhke7i6/M0a4JlhUktHnmQuy7c8VKL0qQ27W82u4Z4urKacnWchskjuG+aiehvHFht+rnmlWUp1aKkZYhQSMhiMEn+1ZM6mTF9w6JIB4OUlW4YAPNLoKMmdJDAHOD3VGRQTW/WMoHWq6a3cZ7RPZaNsdpTkjurU8PVsxEUhUFerSVl5vuxKZxhvKOVNcdzHIVgYyRSOM9S6iSJiu/ZYZIGfIR+FW1jWhHN0nvLjqIJhN15dtIKoI3Vt+WOf2GtD8EWaGMBlZZ7hczAASY0sSG8m6jvqdls8OkYQq6zLIwHiBcY1Ke7NLDyypDJJLEEtp5NaaH7cbHxTpHLlvUZN1jusOj8KXUttMGVIwHE2vSJFOCUkHI8yO/byUdGI7hIZxZyoyGVlCPyVeQZXGTy7sd1SfR/ouWB8Jt0fvEruZC+TnxSTp/wCK7uIyJbERquhWViqIhGojGSSPF3I/vRIihc9WggS2WGWWNyiYcHBLMB2sk7k6t65bVk6kwwwsiuMrhOeTuxOajOjfAVncPIqlt20jO5Oc5bmOdWRY8PVFAKjbkPIPJVvY3OUaegheGcOLhlk1YznZQoI5bEVPWvDlXYfic7n7TXckP/itgFZbPHOs3qPKRgchXuiisnnvcKVeJX14t6II1YxSNHIsmgFUjRX6+MnGMlkjAyQ3x50+JTVRQFf8N4vxJooy4wzyWoYdS5ZOtJ8KBBiVQijTjBYrvqY7VyniPETpkJnBaCFQoiGnWboRztoKHD9RpbfbckDAwLKooBB49xG7Ms0CpK0RimjOqLOoiAusiFEAGWITOo6m1gKuBXZxq8uoLO0MAfIjHWIsZaQ6Y8gLlGUHUPFbTq5BlOxcqKAQp+N8QDyKsTEql4yqYTpLRrE1muobHOptg2TuM7Vy8YuLoT2ssPWyhI5lkka3IeNJGtNZVdCpK4GsrsBhW2coQ1j0UAgXfGOIhb1lU5jS4MSdU7HVG4W2KDqtJ1R5YguxJIICgEVv91pCvCnBYsRJB2m05Pxse50gD1AU8Ule7B82Selg/wAsdGdKW3HqfLF98o/3j7TWKzffKP8AePtNYoSptPqXt/D741x6CD2zVc9Ux/D741x6CD2zVc9RG8R9j93BXJdXHcPxrombCk+QVXF30ouhJMVtleGNgCRJhuWScYrcUZpQ+TGNOJBndAuy4y/dk9w33NQXF7tesPVSr4TGPEOMsp3xpP8AtXDIFumYQytGzKHAYEAt3EH1VAX7nrH622Z5Ihhp4XIOojvbvGO6tI96ikiZ8IkjuEuSkcduw+NZWBBDeKSDyOojlUb0pie8kZ7ZushgxkK+NR5sFI22GK47KxkdhHM5lxGrRx8kZWO4du/HP7aZ7Vo0kVLdBAwGgxlR1btzIz/vTSUi+KRWai0lgOnSyrgZ3DA53xg7mt/SLhlsbUt1wEsTNp1YDMzEsI9I56tgPtFQ1+8RcxZK28jByuw0OjYZVONt63PwBn6qdHMhNwrBG7kRsDJPPYZoyOJzPxKX4pJbZi4KmNNOp1xzx3spHqpgveL2JKdWoDlvjgA4KAeMD/R2u4YqXteFNJel5VOlYuwcjAZj2vtOAKOiPDo2juYjGmRM6ltIy2/Mn/7yqXsNRzcW4ZPIFWzlCQsuHfGuQg5OA7ZGKl26Nwvai3fUV279+zy3rg4LfLaS+BTM2SS0TtkhlPJQe4jfbPKm0JjlvS/Ey3Y828IVQFGABgVzScJ1O0jNqJAAAxsBk+01KQ2x79h5P1rqVAO6lzzyq2eg4rGxCKoAxgbnynvrtVAOVeqKy2cJSbCiiioZCiiigCiiigCiiigCiiigCiiigCkr3YPmyT0sH+WOnWkr3YPmyT0sH+WOjOlLbj1Pli++Uf7x9prFZvvlH+8faaxQlTafUvb+H3xrj0EHtmq56pj+H3xrj0EHtmq455QqljnA54Gf7VEbxH2P3cc3EZQAFJ50l8esbZUJeMqrNuy6xnzsV/3p5ngD4Pf3Uq9LjoQHTMzE4CxjVue8jHL9a6ROmHaEO84VBLcwx2szlDgsoJKqo22zy9dSUswivHjhYIqKi6dJCHVz1Y2zUrwPgUqN4VLJokYduMKNOkcgPIcDc+Ws2fDxOZ7iWMiOQKFXvwme0fITV3nqbTImIXLSyW6JGLeOTLysQCFHaCrvnGcCuyK9eKRXVOuSUtIeQ0gdlSudzmu+34a0sUxQGPrcaQQchRjBbvyRUnacF5a9tMYQaQAPKSP7VLMy2lrFnTE8syBOxJ3CPtxue/GM4Pl5UwcNVYVihlkRpiDp7iQOW3dtiuq/6LxzMH1So4GNcbaSR5DtvXvgvQ2GB+sAaSU/+5K2t/sB7vwoZdWKOwwkbn21HcB4Q8U1w5YFJXDKB3bYOftO9M6QAc962YqNnCVfccJstRBZRtyJAJ/DyV2JGByFe6KlzhKbYUUUVDIUUUUAUUUUAUUUUAUUUUAUUUUAUUUUAUUUUAUle7B82Selg/yx060le7B82Selg/yx0Z0pbcep8sX3yj/ePtNYrN98o/3j7TWKEqbT6l7fw++Ncegg9s1XPVA+430ntbKSQXU6xdbBCELBsEqZdWWAIXmOZHOrW+EPhn1+D/XURvEfY/dw0VhlB50r/CLwv6/B/q/4r18IfDPr8H+uqcRga1U91C2qjlml/wCEPhn1+D/XXke6Lwv6/B/q/wCKt2a+UuIxi3WvYiA7hS18IfDMZ8Pg/wBf+1ZHuh8M+vwf66XZHJjPRSt8IvC/r8H+r/isj3Q+GfX4P9dQhHW3TdusLuvxGmQ4Ve2vV3ItASS2GHNzjffAG287wnpNHcSiJEcOOt1g6fizDJ1JDENvlwcac+Kc42pUteKcCXxru3ftOyamPZWSTr2Q74YddlsHuwDnG/vgfSXhcFxdztxO3eS5dSdOVVVjXSqgFm79TFtslvNQEpwPj9zNcBdJaPwm5ikPVOqxxwNIkTCU9l2LKqkAk9onAwccHSTpfcW8ssaqrdVMJD2Dk2giEkqgavH1bB/F7jjG/bb9MuDqjxreQBXZ2Yazu0hLSHPPcsTt5dq5m6R8DL6zdW5YweDZ6xs9RnJQ78s9/Pz0AydGOIPcQtK+BmaVUAHJI5GjXJ/mzo1ZwNmHkyYbhPH7mW4KhSyLdTxSYiZVSKIPoYSnssxcIpGf5jsMbarPpdwaHqxHeQL1cfVIBIxAj2IXHLuG/Pattp004QgdUvLcB3Z2GvYtIcuTnbc0Bvh6bwsSqxyM3WxxAALhuu1aHVywVk7DdoEjbIyKxB07gbqyI5dMkcEmrC4UXMjQRg9rOesXfGRjeoCXinBB1fU30MWmWJz8YzZWEMI0GWzGoDEDGy9wrMfGOCpP1nhtv1SwwxpCCdKm3eSRGyD2u1IDpI2KhtzjADDedNoY5JIzHKzRjV2F1ghXSJzqBx2DIpb+kZzuCKkjx1PBVucdhgCMNG2cnC6WVir5OMBSScgAZOKVff3gWssLqAMQ24lcadbiVtGGxGTIoclcHIzW89J+CdSIPCrYRIwZQHIIcNqDqwOrVr7WsHOSTnvoDsHT2DEbdVNpdEYnSo0dZN4MAwLZyJOeAdq32XSUzXyQopEWi51MwGTJbSxRHSQdgGZxuN9jUJ7+cBChfCbfAAHyjHZJOuXfOfle19tb7XpTwRJevS6t1kOvtBjylIeQY5DU6hiP6ix5scgSEfG5lvjbznqVaT4gmItHNFozpWbUAs2sOSp/lXkcg1H9Jek91DeSwQrEU8Hj6vWSCLmdpFiz/UnxZyNj569P0p4KZetN5AXDax8axUPp06wmdGvSSNQGdzWgcd4D2Cbi1YoIwpZi5XqdfVEaskFdb4bn2udANPRq+e4sraZsCSWBHOBsGdQxwM8snlmkV/dBuFAcxqyrbMGAUgm7VJpOeTpQrCRowWDOo351NcN6YcGgA6q8gUaEjA1tskWRGMHlgE79/fmub374Dhl8ItsPP4Sw6w7z5z1hOdjkcuXmoCZuOliQP1EoZ5FiZmdFAUtEnWOMaj1bFQWCE5xjOxBPNxLpgR1KxRMru9qX1BSFiu5uqGcN4xVX5ZwcVwTdIOBO7StdW+ptWr4xgCZF6pzoBxqKYUtjOAN9qJuknAnZGa5tyY+r0nUdupOqL7dJzg741MOTHIEjJ07hEQlMUuCLhgOxnq7I6Z28bHPkOZzWy96XLqlijVlkDNGjsoZDKsAugCocMR1Z824x31Ezcd4EyLGbm20DrMASMNpjqmUkHJVycsp7LeQ425PfnhOq6f3yg1yuzxnPyJaGO3bSpOlm0xnDY5OQNicgP3CL8XEEM6ghZY0kAOMgOoYA42zg0q+7B82Selg/yx1usunfCYo0ijvYFSNQijVyVRhQPLgClv3TumdjcWDRQXcUkjywhUQ5JxIrHYDYaVO527uZFGdKW3HqfO198o/3j7TWKzffKP8AePtNYoSptPqb4uLTKAokIAGAMDl6q9e/M/0h9Q/SiipZG1iKq0Kb7sPfmf6Q+ofpR78z/SH1D9KKKWQzNbnfdh78z/SH1D9KPfmf6Q+ofpRRSyGZrc77sPfmf6Q+ofpR78z/AEh9Q/SiilkMzW533Ye/M/0h9Q/Sj35n+kPqH6UUUshma3O+7D35n+kPqH6Ue/M/0h9Q/SiilkMzW533Ye/M/wBIfUP0o9+Z/pD6h+lFFLIZmtzvuw9+Z/pD6h+lHvzP9IfUP0oopZDM1ud92HvzP9IfUP0o9+Z/pD6h+lFFLIZmtzvuw9+Z/pD6h+lHvzP9IfUP0oopZDM1ud92HvzP9IfUP0o9+Z/pD6h+lFFLIZmtzvuw9+Z/pD6h+lHvzP8ASH1D9KKKWQzNbnfdh78z/SH1D9KPfmf6Q+ofpRRSyGZrc77sPfmf6Q+ofpR78z/SH1D9KKKWQzNbnfdh78z/AEh9Q/Sj35n+kPqH6UUUshma3O+7D35n+kPqH6Vn35n+kPqH6ViilkMzW533ZxOxJJPM7n8aKKKpxP/Z"/>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tr-TR" altLang="tr-TR" sz="1800"/>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61557272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1"/>
          <p:cNvSpPr>
            <a:spLocks noGrp="1" noChangeArrowheads="1"/>
          </p:cNvSpPr>
          <p:nvPr>
            <p:ph type="title"/>
          </p:nvPr>
        </p:nvSpPr>
        <p:spPr>
          <a:xfrm>
            <a:off x="107504" y="332656"/>
            <a:ext cx="8712968" cy="5976664"/>
          </a:xfrm>
        </p:spPr>
        <p:txBody>
          <a:bodyPr tIns="13715">
            <a:noAutofit/>
          </a:bodyPr>
          <a:lstStyle/>
          <a:p>
            <a:pPr algn="l">
              <a:lnSpc>
                <a:spcPct val="95000"/>
              </a:lnSpc>
              <a:tabLst>
                <a:tab pos="655638" algn="l"/>
                <a:tab pos="1312863" algn="l"/>
                <a:tab pos="1968500" algn="l"/>
                <a:tab pos="2625725" algn="l"/>
                <a:tab pos="3282950" algn="l"/>
                <a:tab pos="3938588" algn="l"/>
                <a:tab pos="4595813" algn="l"/>
                <a:tab pos="5253038" algn="l"/>
                <a:tab pos="5908675" algn="l"/>
                <a:tab pos="6565900" algn="l"/>
                <a:tab pos="7223125" algn="l"/>
                <a:tab pos="7878763" algn="l"/>
              </a:tabLst>
            </a:pPr>
            <a:r>
              <a:rPr lang="tr-TR" altLang="tr-TR" sz="2000" dirty="0" smtClean="0">
                <a:latin typeface="Times New Roman" pitchFamily="18" charset="0"/>
                <a:cs typeface="Times New Roman" pitchFamily="18" charset="0"/>
              </a:rPr>
              <a:t>Üreme organları iyi gelişmiştir. </a:t>
            </a:r>
            <a:r>
              <a:rPr lang="tr-TR" altLang="tr-TR" sz="2000" dirty="0" err="1" smtClean="0">
                <a:latin typeface="Times New Roman" pitchFamily="18" charset="0"/>
                <a:cs typeface="Times New Roman" pitchFamily="18" charset="0"/>
              </a:rPr>
              <a:t>Hermafrodit</a:t>
            </a:r>
            <a:r>
              <a:rPr lang="tr-TR" altLang="tr-TR" sz="2000" dirty="0" smtClean="0">
                <a:latin typeface="Times New Roman" pitchFamily="18" charset="0"/>
                <a:cs typeface="Times New Roman" pitchFamily="18" charset="0"/>
              </a:rPr>
              <a:t> canlılardır. Erkek üreme organında bir çift yassı testis vardır. Testislerden çıkan kanallar karın vantuzunun hemen ön tarafında birleşerek </a:t>
            </a:r>
            <a:r>
              <a:rPr lang="tr-TR" altLang="tr-TR" sz="2000" dirty="0" err="1" smtClean="0">
                <a:latin typeface="Times New Roman" pitchFamily="18" charset="0"/>
                <a:cs typeface="Times New Roman" pitchFamily="18" charset="0"/>
              </a:rPr>
              <a:t>Vas</a:t>
            </a:r>
            <a:r>
              <a:rPr lang="tr-TR" altLang="tr-TR" sz="2000" dirty="0" smtClean="0">
                <a:latin typeface="Times New Roman" pitchFamily="18" charset="0"/>
                <a:cs typeface="Times New Roman" pitchFamily="18" charset="0"/>
              </a:rPr>
              <a:t> </a:t>
            </a:r>
            <a:r>
              <a:rPr lang="tr-TR" altLang="tr-TR" sz="2000" dirty="0" err="1" smtClean="0">
                <a:latin typeface="Times New Roman" pitchFamily="18" charset="0"/>
                <a:cs typeface="Times New Roman" pitchFamily="18" charset="0"/>
              </a:rPr>
              <a:t>defferensi</a:t>
            </a:r>
            <a:r>
              <a:rPr lang="tr-TR" altLang="tr-TR" sz="2000" dirty="0" smtClean="0">
                <a:latin typeface="Times New Roman" pitchFamily="18" charset="0"/>
                <a:cs typeface="Times New Roman" pitchFamily="18" charset="0"/>
              </a:rPr>
              <a:t> meydana getirdikten sonra penis kesesi içinde bulunan ve döllenmeyi sağlayan penise açılırlar. Penis bağırsağın ikiye ayrıldığı yere kadar </a:t>
            </a:r>
            <a:r>
              <a:rPr lang="tr-TR" altLang="tr-TR" sz="2000" dirty="0" smtClean="0">
                <a:latin typeface="Times New Roman" pitchFamily="18" charset="0"/>
                <a:cs typeface="Times New Roman" pitchFamily="18" charset="0"/>
              </a:rPr>
              <a:t>uzanır.</a:t>
            </a:r>
            <a:r>
              <a:rPr lang="tr-TR" altLang="tr-TR" sz="2000" dirty="0">
                <a:latin typeface="Times New Roman" pitchFamily="18" charset="0"/>
                <a:cs typeface="Times New Roman" pitchFamily="18" charset="0"/>
              </a:rPr>
              <a:t/>
            </a:r>
            <a:br>
              <a:rPr lang="tr-TR" altLang="tr-TR" sz="2000" dirty="0">
                <a:latin typeface="Times New Roman" pitchFamily="18" charset="0"/>
                <a:cs typeface="Times New Roman" pitchFamily="18" charset="0"/>
              </a:rPr>
            </a:br>
            <a:r>
              <a:rPr lang="tr-TR" altLang="tr-TR" sz="2000" dirty="0" smtClean="0">
                <a:latin typeface="Times New Roman" pitchFamily="18" charset="0"/>
                <a:cs typeface="Times New Roman" pitchFamily="18" charset="0"/>
              </a:rPr>
              <a:t/>
            </a:r>
            <a:br>
              <a:rPr lang="tr-TR" altLang="tr-TR" sz="2000" dirty="0" smtClean="0">
                <a:latin typeface="Times New Roman" pitchFamily="18" charset="0"/>
                <a:cs typeface="Times New Roman" pitchFamily="18" charset="0"/>
              </a:rPr>
            </a:br>
            <a:r>
              <a:rPr lang="tr-TR" altLang="tr-TR" sz="2000" dirty="0" smtClean="0">
                <a:latin typeface="Times New Roman" pitchFamily="18" charset="0"/>
                <a:cs typeface="Times New Roman" pitchFamily="18" charset="0"/>
              </a:rPr>
              <a:t>Dişi </a:t>
            </a:r>
            <a:r>
              <a:rPr lang="tr-TR" altLang="tr-TR" sz="2000" dirty="0" smtClean="0">
                <a:latin typeface="Times New Roman" pitchFamily="18" charset="0"/>
                <a:cs typeface="Times New Roman" pitchFamily="18" charset="0"/>
              </a:rPr>
              <a:t>üreme organında, testislerin gerisinde ve testislerden daha ufak bir </a:t>
            </a:r>
            <a:r>
              <a:rPr lang="tr-TR" altLang="tr-TR" sz="2000" dirty="0" err="1" smtClean="0">
                <a:latin typeface="Times New Roman" pitchFamily="18" charset="0"/>
                <a:cs typeface="Times New Roman" pitchFamily="18" charset="0"/>
              </a:rPr>
              <a:t>ovaryum</a:t>
            </a:r>
            <a:r>
              <a:rPr lang="tr-TR" altLang="tr-TR" sz="2000" dirty="0" smtClean="0">
                <a:latin typeface="Times New Roman" pitchFamily="18" charset="0"/>
                <a:cs typeface="Times New Roman" pitchFamily="18" charset="0"/>
              </a:rPr>
              <a:t> vardır. </a:t>
            </a:r>
            <a:r>
              <a:rPr lang="tr-TR" altLang="tr-TR" sz="2000" dirty="0" err="1" smtClean="0">
                <a:latin typeface="Times New Roman" pitchFamily="18" charset="0"/>
                <a:cs typeface="Times New Roman" pitchFamily="18" charset="0"/>
              </a:rPr>
              <a:t>Ovaryumdan</a:t>
            </a:r>
            <a:r>
              <a:rPr lang="tr-TR" altLang="tr-TR" sz="2000" dirty="0" smtClean="0">
                <a:latin typeface="Times New Roman" pitchFamily="18" charset="0"/>
                <a:cs typeface="Times New Roman" pitchFamily="18" charset="0"/>
              </a:rPr>
              <a:t> kısa bir </a:t>
            </a:r>
            <a:r>
              <a:rPr lang="tr-TR" altLang="tr-TR" sz="2000" dirty="0" err="1" smtClean="0">
                <a:latin typeface="Times New Roman" pitchFamily="18" charset="0"/>
                <a:cs typeface="Times New Roman" pitchFamily="18" charset="0"/>
              </a:rPr>
              <a:t>ovidukt</a:t>
            </a:r>
            <a:r>
              <a:rPr lang="tr-TR" altLang="tr-TR" sz="2000" dirty="0" smtClean="0">
                <a:latin typeface="Times New Roman" pitchFamily="18" charset="0"/>
                <a:cs typeface="Times New Roman" pitchFamily="18" charset="0"/>
              </a:rPr>
              <a:t> ile birleşmiş </a:t>
            </a:r>
            <a:r>
              <a:rPr lang="tr-TR" altLang="tr-TR" sz="2000" dirty="0" err="1" smtClean="0">
                <a:latin typeface="Times New Roman" pitchFamily="18" charset="0"/>
                <a:cs typeface="Times New Roman" pitchFamily="18" charset="0"/>
              </a:rPr>
              <a:t>uterus</a:t>
            </a:r>
            <a:r>
              <a:rPr lang="tr-TR" altLang="tr-TR" sz="2000" dirty="0" smtClean="0">
                <a:latin typeface="Times New Roman" pitchFamily="18" charset="0"/>
                <a:cs typeface="Times New Roman" pitchFamily="18" charset="0"/>
              </a:rPr>
              <a:t> ayrılır. Uzun bir boru olan </a:t>
            </a:r>
            <a:r>
              <a:rPr lang="tr-TR" altLang="tr-TR" sz="2000" dirty="0" err="1" smtClean="0">
                <a:latin typeface="Times New Roman" pitchFamily="18" charset="0"/>
                <a:cs typeface="Times New Roman" pitchFamily="18" charset="0"/>
              </a:rPr>
              <a:t>uterus</a:t>
            </a:r>
            <a:r>
              <a:rPr lang="tr-TR" altLang="tr-TR" sz="2000" dirty="0" smtClean="0">
                <a:latin typeface="Times New Roman" pitchFamily="18" charset="0"/>
                <a:cs typeface="Times New Roman" pitchFamily="18" charset="0"/>
              </a:rPr>
              <a:t> birçok kıvrımlar yaptıktan sonra penisin yanından dışarıya açılır. </a:t>
            </a:r>
            <a:r>
              <a:rPr lang="tr-TR" altLang="tr-TR" sz="2000" dirty="0" smtClean="0">
                <a:latin typeface="Times New Roman" pitchFamily="18" charset="0"/>
                <a:cs typeface="Times New Roman" pitchFamily="18" charset="0"/>
              </a:rPr>
              <a:t/>
            </a:r>
            <a:br>
              <a:rPr lang="tr-TR" altLang="tr-TR" sz="2000" dirty="0" smtClean="0">
                <a:latin typeface="Times New Roman" pitchFamily="18" charset="0"/>
                <a:cs typeface="Times New Roman" pitchFamily="18" charset="0"/>
              </a:rPr>
            </a:br>
            <a:r>
              <a:rPr lang="tr-TR" altLang="tr-TR" sz="2000" dirty="0">
                <a:latin typeface="Times New Roman" pitchFamily="18" charset="0"/>
                <a:cs typeface="Times New Roman" pitchFamily="18" charset="0"/>
              </a:rPr>
              <a:t/>
            </a:r>
            <a:br>
              <a:rPr lang="tr-TR" altLang="tr-TR" sz="2000" dirty="0">
                <a:latin typeface="Times New Roman" pitchFamily="18" charset="0"/>
                <a:cs typeface="Times New Roman" pitchFamily="18" charset="0"/>
              </a:rPr>
            </a:br>
            <a:r>
              <a:rPr lang="tr-TR" altLang="tr-TR" sz="2000" dirty="0" err="1" smtClean="0">
                <a:latin typeface="Times New Roman" pitchFamily="18" charset="0"/>
                <a:cs typeface="Times New Roman" pitchFamily="18" charset="0"/>
              </a:rPr>
              <a:t>Laborutuvar</a:t>
            </a:r>
            <a:r>
              <a:rPr lang="tr-TR" altLang="tr-TR" sz="2000" dirty="0" smtClean="0">
                <a:latin typeface="Times New Roman" pitchFamily="18" charset="0"/>
                <a:cs typeface="Times New Roman" pitchFamily="18" charset="0"/>
              </a:rPr>
              <a:t> </a:t>
            </a:r>
            <a:r>
              <a:rPr lang="tr-TR" altLang="tr-TR" sz="2000" dirty="0">
                <a:latin typeface="Times New Roman" pitchFamily="18" charset="0"/>
                <a:cs typeface="Times New Roman" pitchFamily="18" charset="0"/>
              </a:rPr>
              <a:t>çalışmasında bu tür, ha</a:t>
            </a:r>
            <a:r>
              <a:rPr lang="tr-TR" altLang="tr-TR" sz="2000" b="1" dirty="0">
                <a:latin typeface="Times New Roman" pitchFamily="18" charset="0"/>
                <a:cs typeface="Times New Roman" pitchFamily="18" charset="0"/>
              </a:rPr>
              <a:t>zır boyalı</a:t>
            </a:r>
            <a:r>
              <a:rPr lang="tr-TR" altLang="tr-TR" sz="2000" dirty="0">
                <a:latin typeface="Times New Roman" pitchFamily="18" charset="0"/>
                <a:cs typeface="Times New Roman" pitchFamily="18" charset="0"/>
              </a:rPr>
              <a:t> preparatlarda incelenecektir. Mikroskobun en küçük, büyültmesinde, önce hayvanın doğru konumda olup olmadığı kontrol edilecektir. Bu  sağlandıktan sonra preparat orta büyültmede çalışılacaktır. Çalışma sırasında ağız ve ağız çevresindeki </a:t>
            </a:r>
            <a:r>
              <a:rPr lang="tr-TR" altLang="tr-TR" sz="2000" dirty="0" err="1">
                <a:latin typeface="Times New Roman" pitchFamily="18" charset="0"/>
                <a:cs typeface="Times New Roman" pitchFamily="18" charset="0"/>
              </a:rPr>
              <a:t>yuvarlağımsı</a:t>
            </a:r>
            <a:r>
              <a:rPr lang="tr-TR" altLang="tr-TR" sz="2000" dirty="0">
                <a:latin typeface="Times New Roman" pitchFamily="18" charset="0"/>
                <a:cs typeface="Times New Roman" pitchFamily="18" charset="0"/>
              </a:rPr>
              <a:t> ağız vantuzunu, vücudun orta bölgesine yakın ovalimsi karın vantuzunu, ağzını devamı olan yutak ve </a:t>
            </a:r>
            <a:r>
              <a:rPr lang="tr-TR" altLang="tr-TR" sz="2000" dirty="0" err="1">
                <a:latin typeface="Times New Roman" pitchFamily="18" charset="0"/>
                <a:cs typeface="Times New Roman" pitchFamily="18" charset="0"/>
              </a:rPr>
              <a:t>özofagusu</a:t>
            </a:r>
            <a:r>
              <a:rPr lang="tr-TR" altLang="tr-TR" sz="2000" dirty="0">
                <a:latin typeface="Times New Roman" pitchFamily="18" charset="0"/>
                <a:cs typeface="Times New Roman" pitchFamily="18" charset="0"/>
              </a:rPr>
              <a:t>, vücudun iki yanına ayrılan barsak kollarını, karın vantuzunun hemen altında bir çift testisi, onun altındaki </a:t>
            </a:r>
            <a:r>
              <a:rPr lang="tr-TR" altLang="tr-TR" sz="2000" dirty="0" err="1">
                <a:latin typeface="Times New Roman" pitchFamily="18" charset="0"/>
                <a:cs typeface="Times New Roman" pitchFamily="18" charset="0"/>
              </a:rPr>
              <a:t>ovaryumu</a:t>
            </a:r>
            <a:r>
              <a:rPr lang="tr-TR" altLang="tr-TR" sz="2000" dirty="0">
                <a:latin typeface="Times New Roman" pitchFamily="18" charset="0"/>
                <a:cs typeface="Times New Roman" pitchFamily="18" charset="0"/>
              </a:rPr>
              <a:t> ve </a:t>
            </a:r>
            <a:r>
              <a:rPr lang="tr-TR" altLang="tr-TR" sz="2000" dirty="0" err="1">
                <a:latin typeface="Times New Roman" pitchFamily="18" charset="0"/>
                <a:cs typeface="Times New Roman" pitchFamily="18" charset="0"/>
              </a:rPr>
              <a:t>ovaryumun</a:t>
            </a:r>
            <a:r>
              <a:rPr lang="tr-TR" altLang="tr-TR" sz="2000" dirty="0">
                <a:latin typeface="Times New Roman" pitchFamily="18" charset="0"/>
                <a:cs typeface="Times New Roman" pitchFamily="18" charset="0"/>
              </a:rPr>
              <a:t> da altında bulunan </a:t>
            </a:r>
            <a:r>
              <a:rPr lang="tr-TR" altLang="tr-TR" sz="2000" dirty="0" err="1">
                <a:latin typeface="Times New Roman" pitchFamily="18" charset="0"/>
                <a:cs typeface="Times New Roman" pitchFamily="18" charset="0"/>
              </a:rPr>
              <a:t>reseptakulum</a:t>
            </a:r>
            <a:r>
              <a:rPr lang="tr-TR" altLang="tr-TR" sz="2000" dirty="0">
                <a:latin typeface="Times New Roman" pitchFamily="18" charset="0"/>
                <a:cs typeface="Times New Roman" pitchFamily="18" charset="0"/>
              </a:rPr>
              <a:t> </a:t>
            </a:r>
            <a:r>
              <a:rPr lang="tr-TR" altLang="tr-TR" sz="2000" dirty="0" err="1">
                <a:latin typeface="Times New Roman" pitchFamily="18" charset="0"/>
                <a:cs typeface="Times New Roman" pitchFamily="18" charset="0"/>
              </a:rPr>
              <a:t>seminis</a:t>
            </a:r>
            <a:r>
              <a:rPr lang="tr-TR" altLang="tr-TR" sz="2000" dirty="0">
                <a:latin typeface="Times New Roman" pitchFamily="18" charset="0"/>
                <a:cs typeface="Times New Roman" pitchFamily="18" charset="0"/>
              </a:rPr>
              <a:t> kesesini vücudun iki yanında pembemsi vitellüs bezlerini vücudun</a:t>
            </a:r>
            <a:r>
              <a:rPr lang="tr-TR" altLang="tr-TR" sz="2000" u="sng"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orta</a:t>
            </a:r>
            <a:r>
              <a:rPr lang="tr-TR" altLang="tr-TR" sz="2000" u="sng" dirty="0">
                <a:latin typeface="Times New Roman" pitchFamily="18" charset="0"/>
                <a:cs typeface="Times New Roman" pitchFamily="18" charset="0"/>
              </a:rPr>
              <a:t> </a:t>
            </a:r>
            <a:r>
              <a:rPr lang="tr-TR" altLang="tr-TR" sz="2000" dirty="0">
                <a:latin typeface="Times New Roman" pitchFamily="18" charset="0"/>
                <a:cs typeface="Times New Roman" pitchFamily="18" charset="0"/>
              </a:rPr>
              <a:t> ve alt bölgelerini kıvrımlar halinde kaplamış olan </a:t>
            </a:r>
            <a:r>
              <a:rPr lang="tr-TR" altLang="tr-TR" sz="2000" dirty="0" err="1">
                <a:latin typeface="Times New Roman" pitchFamily="18" charset="0"/>
                <a:cs typeface="Times New Roman" pitchFamily="18" charset="0"/>
              </a:rPr>
              <a:t>uterus</a:t>
            </a:r>
            <a:r>
              <a:rPr lang="tr-TR" altLang="tr-TR" sz="2000" dirty="0">
                <a:latin typeface="Times New Roman" pitchFamily="18" charset="0"/>
                <a:cs typeface="Times New Roman" pitchFamily="18" charset="0"/>
              </a:rPr>
              <a:t> kanalını ve içindeki olgunlaşmış kahverengi yumurtalar ile olgunlaşmamış sarı yumurtaları ve son olarak da karın vantuzunun hemen üzerindeki penis kesesini görüp, bir çizim halinde gösteriniz ve kısımlarını yazınız.</a:t>
            </a:r>
            <a:endParaRPr lang="tr-TR" altLang="tr-TR" sz="2000" dirty="0" smtClean="0">
              <a:latin typeface="Times New Roman" pitchFamily="18" charset="0"/>
              <a:cs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1487914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327025" y="188640"/>
            <a:ext cx="8523288" cy="6336704"/>
          </a:xfrm>
        </p:spPr>
        <p:txBody>
          <a:bodyPr tIns="13715" rtlCol="0">
            <a:normAutofit fontScale="90000"/>
          </a:bodyPr>
          <a:lstStyle/>
          <a:p>
            <a:pPr algn="l" eaLnBrk="1" fontAlgn="auto" hangingPunct="1">
              <a:lnSpc>
                <a:spcPct val="95000"/>
              </a:lnSpc>
              <a:spcAft>
                <a:spcPts val="0"/>
              </a:spcAft>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tr-TR" sz="2200" b="1" dirty="0" smtClean="0">
                <a:latin typeface="Times New Roman" pitchFamily="16" charset="0"/>
                <a:cs typeface="Times New Roman" pitchFamily="16" charset="0"/>
              </a:rPr>
              <a:t/>
            </a:r>
            <a:br>
              <a:rPr lang="tr-TR" sz="2200" b="1" dirty="0" smtClean="0">
                <a:latin typeface="Times New Roman" pitchFamily="16" charset="0"/>
                <a:cs typeface="Times New Roman" pitchFamily="16" charset="0"/>
              </a:rPr>
            </a:br>
            <a:r>
              <a:rPr lang="en-US" sz="2200" b="1" dirty="0" smtClean="0">
                <a:latin typeface="Times New Roman" pitchFamily="16" charset="0"/>
                <a:cs typeface="Times New Roman" pitchFamily="16" charset="0"/>
              </a:rPr>
              <a:t>Phylum</a:t>
            </a:r>
            <a:r>
              <a:rPr lang="en-US" sz="2200" b="1" dirty="0">
                <a:latin typeface="Times New Roman" pitchFamily="16" charset="0"/>
                <a:cs typeface="Times New Roman" pitchFamily="16" charset="0"/>
              </a:rPr>
              <a:t>	</a:t>
            </a:r>
            <a:r>
              <a:rPr lang="en-US" sz="2200" dirty="0">
                <a:latin typeface="Times New Roman" pitchFamily="16" charset="0"/>
                <a:cs typeface="Times New Roman" pitchFamily="16" charset="0"/>
              </a:rPr>
              <a:t>:</a:t>
            </a:r>
            <a:r>
              <a:rPr lang="en-US" sz="2200" b="1" dirty="0">
                <a:latin typeface="Times New Roman" pitchFamily="16" charset="0"/>
                <a:cs typeface="Times New Roman" pitchFamily="16" charset="0"/>
              </a:rPr>
              <a:t>  </a:t>
            </a:r>
            <a:r>
              <a:rPr lang="en-US" sz="2200" dirty="0">
                <a:latin typeface="Times New Roman" pitchFamily="16" charset="0"/>
                <a:cs typeface="Times New Roman" pitchFamily="16" charset="0"/>
              </a:rPr>
              <a:t> Platyhelminthes (Yassı kurtlar</a:t>
            </a:r>
            <a:r>
              <a:rPr lang="en-US" sz="2200" dirty="0">
                <a:latin typeface="Times New Roman" pitchFamily="16" charset="0"/>
                <a:cs typeface="Times New Roman" pitchFamily="16" charset="0"/>
              </a:rPr>
              <a:t>)</a:t>
            </a:r>
            <a:br>
              <a:rPr lang="en-US" sz="2200" dirty="0">
                <a:latin typeface="Times New Roman" pitchFamily="16" charset="0"/>
                <a:cs typeface="Times New Roman" pitchFamily="16" charset="0"/>
              </a:rPr>
            </a:br>
            <a:r>
              <a:rPr lang="en-US" sz="2200" b="1" dirty="0" err="1" smtClean="0">
                <a:latin typeface="Times New Roman" pitchFamily="16" charset="0"/>
                <a:cs typeface="Times New Roman" pitchFamily="16" charset="0"/>
              </a:rPr>
              <a:t>Classi</a:t>
            </a:r>
            <a:r>
              <a:rPr lang="tr-TR" sz="2200" b="1" dirty="0" smtClean="0">
                <a:latin typeface="Times New Roman" pitchFamily="16" charset="0"/>
                <a:cs typeface="Times New Roman" pitchFamily="16" charset="0"/>
              </a:rPr>
              <a:t>s	</a:t>
            </a:r>
            <a:r>
              <a:rPr lang="en-US" sz="2200" dirty="0" smtClean="0">
                <a:latin typeface="Times New Roman" pitchFamily="16" charset="0"/>
                <a:cs typeface="Times New Roman" pitchFamily="16" charset="0"/>
              </a:rPr>
              <a:t>:   </a:t>
            </a:r>
            <a:r>
              <a:rPr lang="en-US" sz="2200" dirty="0">
                <a:latin typeface="Times New Roman" pitchFamily="16" charset="0"/>
                <a:cs typeface="Times New Roman" pitchFamily="16" charset="0"/>
              </a:rPr>
              <a:t>Trematoda</a:t>
            </a:r>
            <a:r>
              <a:rPr lang="en-US" sz="2200" dirty="0">
                <a:latin typeface="Times New Roman" pitchFamily="16" charset="0"/>
                <a:cs typeface="Times New Roman" pitchFamily="16" charset="0"/>
              </a:rPr>
              <a:t/>
            </a:r>
            <a:br>
              <a:rPr lang="en-US" sz="2200" dirty="0">
                <a:latin typeface="Times New Roman" pitchFamily="16" charset="0"/>
                <a:cs typeface="Times New Roman" pitchFamily="16" charset="0"/>
              </a:rPr>
            </a:br>
            <a:r>
              <a:rPr lang="en-US" sz="2200" b="1" dirty="0">
                <a:latin typeface="Times New Roman" pitchFamily="16" charset="0"/>
                <a:cs typeface="Times New Roman" pitchFamily="16" charset="0"/>
              </a:rPr>
              <a:t>Ordo </a:t>
            </a:r>
            <a:r>
              <a:rPr lang="en-US" sz="2200" dirty="0">
                <a:latin typeface="Times New Roman" pitchFamily="16" charset="0"/>
                <a:cs typeface="Times New Roman" pitchFamily="16" charset="0"/>
              </a:rPr>
              <a:t>        </a:t>
            </a:r>
            <a:r>
              <a:rPr lang="tr-TR" sz="2200" dirty="0" smtClean="0">
                <a:latin typeface="Times New Roman" pitchFamily="16" charset="0"/>
                <a:cs typeface="Times New Roman" pitchFamily="16" charset="0"/>
              </a:rPr>
              <a:t>	</a:t>
            </a:r>
            <a:r>
              <a:rPr lang="en-US" sz="2200" dirty="0" smtClean="0">
                <a:latin typeface="Times New Roman" pitchFamily="16" charset="0"/>
                <a:cs typeface="Times New Roman" pitchFamily="16" charset="0"/>
              </a:rPr>
              <a:t>:   </a:t>
            </a:r>
            <a:r>
              <a:rPr lang="en-US" sz="2200" dirty="0">
                <a:latin typeface="Times New Roman" pitchFamily="16" charset="0"/>
                <a:cs typeface="Times New Roman" pitchFamily="16" charset="0"/>
              </a:rPr>
              <a:t>Digenea</a:t>
            </a:r>
            <a:r>
              <a:rPr lang="en-US" sz="2200" b="1" dirty="0">
                <a:latin typeface="Times New Roman" pitchFamily="16" charset="0"/>
                <a:cs typeface="Times New Roman" pitchFamily="16" charset="0"/>
              </a:rPr>
              <a:t/>
            </a:r>
            <a:br>
              <a:rPr lang="en-US" sz="2200" b="1" dirty="0">
                <a:latin typeface="Times New Roman" pitchFamily="16" charset="0"/>
                <a:cs typeface="Times New Roman" pitchFamily="16" charset="0"/>
              </a:rPr>
            </a:br>
            <a:r>
              <a:rPr lang="en-US" sz="2200" b="1" dirty="0">
                <a:latin typeface="Times New Roman" pitchFamily="16" charset="0"/>
                <a:cs typeface="Times New Roman" pitchFamily="16" charset="0"/>
              </a:rPr>
              <a:t>Species      </a:t>
            </a:r>
            <a:r>
              <a:rPr lang="tr-TR" sz="2200" b="1" dirty="0" smtClean="0">
                <a:latin typeface="Times New Roman" pitchFamily="16" charset="0"/>
                <a:cs typeface="Times New Roman" pitchFamily="16" charset="0"/>
              </a:rPr>
              <a:t>	</a:t>
            </a:r>
            <a:r>
              <a:rPr lang="en-US" sz="2200" b="1" dirty="0" smtClean="0">
                <a:latin typeface="Times New Roman" pitchFamily="16" charset="0"/>
                <a:cs typeface="Times New Roman" pitchFamily="16" charset="0"/>
              </a:rPr>
              <a:t>: </a:t>
            </a:r>
            <a:r>
              <a:rPr lang="en-US" sz="2200" dirty="0" smtClean="0">
                <a:latin typeface="Times New Roman" pitchFamily="16" charset="0"/>
                <a:cs typeface="Times New Roman" pitchFamily="16" charset="0"/>
              </a:rPr>
              <a:t> </a:t>
            </a:r>
            <a:r>
              <a:rPr lang="en-US" sz="2200" b="1" i="1" dirty="0">
                <a:latin typeface="Times New Roman" pitchFamily="16" charset="0"/>
                <a:cs typeface="Times New Roman" pitchFamily="16" charset="0"/>
              </a:rPr>
              <a:t>Fasciola hepatica</a:t>
            </a:r>
            <a:r>
              <a:rPr lang="en-US" sz="2200" b="1" dirty="0">
                <a:latin typeface="Times New Roman" pitchFamily="16" charset="0"/>
                <a:cs typeface="Times New Roman" pitchFamily="16" charset="0"/>
              </a:rPr>
              <a:t> </a:t>
            </a:r>
            <a:r>
              <a:rPr lang="en-US" sz="2200" dirty="0">
                <a:latin typeface="Times New Roman" pitchFamily="16" charset="0"/>
                <a:cs typeface="Times New Roman" pitchFamily="16" charset="0"/>
              </a:rPr>
              <a:t>(</a:t>
            </a:r>
            <a:r>
              <a:rPr lang="en-US" sz="2200" dirty="0" err="1">
                <a:latin typeface="Times New Roman" pitchFamily="16" charset="0"/>
                <a:cs typeface="Times New Roman" pitchFamily="16" charset="0"/>
              </a:rPr>
              <a:t>Büyük</a:t>
            </a:r>
            <a:r>
              <a:rPr lang="en-US" sz="2200" dirty="0">
                <a:latin typeface="Times New Roman" pitchFamily="16" charset="0"/>
                <a:cs typeface="Times New Roman" pitchFamily="16" charset="0"/>
              </a:rPr>
              <a:t> </a:t>
            </a:r>
            <a:r>
              <a:rPr lang="tr-TR" sz="2200" dirty="0" err="1">
                <a:latin typeface="Times New Roman" pitchFamily="16" charset="0"/>
                <a:cs typeface="Times New Roman" pitchFamily="16" charset="0"/>
              </a:rPr>
              <a:t>K</a:t>
            </a:r>
            <a:r>
              <a:rPr lang="en-US" sz="2200" dirty="0" err="1" smtClean="0">
                <a:latin typeface="Times New Roman" pitchFamily="16" charset="0"/>
                <a:cs typeface="Times New Roman" pitchFamily="16" charset="0"/>
              </a:rPr>
              <a:t>araciğer</a:t>
            </a:r>
            <a:r>
              <a:rPr lang="tr-TR" sz="2200" dirty="0" smtClean="0">
                <a:latin typeface="Times New Roman" pitchFamily="16" charset="0"/>
                <a:cs typeface="Times New Roman" pitchFamily="16" charset="0"/>
              </a:rPr>
              <a:t> </a:t>
            </a:r>
            <a:r>
              <a:rPr lang="tr-TR" sz="2200" dirty="0">
                <a:latin typeface="Times New Roman" pitchFamily="16" charset="0"/>
                <a:cs typeface="Times New Roman" pitchFamily="16" charset="0"/>
              </a:rPr>
              <a:t>K</a:t>
            </a:r>
            <a:r>
              <a:rPr lang="en-US" sz="2200" dirty="0" err="1" smtClean="0">
                <a:latin typeface="Times New Roman" pitchFamily="16" charset="0"/>
                <a:cs typeface="Times New Roman" pitchFamily="16" charset="0"/>
              </a:rPr>
              <a:t>elebeği</a:t>
            </a:r>
            <a:r>
              <a:rPr lang="en-US" sz="2200" dirty="0">
                <a:latin typeface="Times New Roman" pitchFamily="16" charset="0"/>
                <a:cs typeface="Times New Roman" pitchFamily="16" charset="0"/>
              </a:rPr>
              <a:t>)</a:t>
            </a:r>
            <a:br>
              <a:rPr lang="en-US" sz="2200" dirty="0">
                <a:latin typeface="Times New Roman" pitchFamily="16" charset="0"/>
                <a:cs typeface="Times New Roman" pitchFamily="16" charset="0"/>
              </a:rPr>
            </a:br>
            <a:r>
              <a:rPr lang="tr-TR" sz="2200" dirty="0" smtClean="0">
                <a:latin typeface="Times New Roman" pitchFamily="16" charset="0"/>
                <a:cs typeface="Times New Roman" pitchFamily="16" charset="0"/>
              </a:rPr>
              <a:t/>
            </a:r>
            <a:br>
              <a:rPr lang="tr-TR" sz="2200" dirty="0" smtClean="0">
                <a:latin typeface="Times New Roman" pitchFamily="16" charset="0"/>
                <a:cs typeface="Times New Roman" pitchFamily="16" charset="0"/>
              </a:rPr>
            </a:br>
            <a:r>
              <a:rPr lang="en-US" sz="2200" dirty="0" err="1" smtClean="0">
                <a:latin typeface="Times New Roman" pitchFamily="16" charset="0"/>
                <a:cs typeface="Times New Roman" pitchFamily="16" charset="0"/>
              </a:rPr>
              <a:t>Vücut</a:t>
            </a:r>
            <a:r>
              <a:rPr lang="en-US" sz="2200" dirty="0" smtClean="0">
                <a:latin typeface="Times New Roman" pitchFamily="16" charset="0"/>
                <a:cs typeface="Times New Roman" pitchFamily="16" charset="0"/>
              </a:rPr>
              <a:t> </a:t>
            </a:r>
            <a:r>
              <a:rPr lang="en-US" sz="2200" dirty="0">
                <a:latin typeface="Times New Roman" pitchFamily="16" charset="0"/>
                <a:cs typeface="Times New Roman" pitchFamily="16" charset="0"/>
              </a:rPr>
              <a:t>şekli kabak çekirdeğine benzer. Genellikle </a:t>
            </a:r>
            <a:r>
              <a:rPr lang="en-US" sz="2200" b="1" i="1" dirty="0">
                <a:latin typeface="Times New Roman" pitchFamily="16" charset="0"/>
                <a:cs typeface="Times New Roman" pitchFamily="16" charset="0"/>
              </a:rPr>
              <a:t>D. dendriticum</a:t>
            </a:r>
            <a:r>
              <a:rPr lang="en-US" sz="2200" b="1" dirty="0">
                <a:latin typeface="Times New Roman" pitchFamily="16" charset="0"/>
                <a:cs typeface="Times New Roman" pitchFamily="16" charset="0"/>
              </a:rPr>
              <a:t> </a:t>
            </a:r>
            <a:r>
              <a:rPr lang="en-US" sz="2200" dirty="0">
                <a:latin typeface="Times New Roman" pitchFamily="16" charset="0"/>
                <a:cs typeface="Times New Roman" pitchFamily="16" charset="0"/>
              </a:rPr>
              <a:t>ile birlikte koyun, keçi ve öküz gibi birçok memeli hayvanın karaciğerinde ve safra kanallarında bulunur. </a:t>
            </a:r>
            <a:r>
              <a:rPr lang="en-US" sz="2200" dirty="0" err="1" smtClean="0">
                <a:latin typeface="Times New Roman" pitchFamily="16" charset="0"/>
                <a:cs typeface="Times New Roman" pitchFamily="16" charset="0"/>
              </a:rPr>
              <a:t>Boyla</a:t>
            </a:r>
            <a:r>
              <a:rPr lang="tr-TR" sz="2200" dirty="0" err="1" smtClean="0">
                <a:latin typeface="Times New Roman" pitchFamily="16" charset="0"/>
                <a:cs typeface="Times New Roman" pitchFamily="16" charset="0"/>
              </a:rPr>
              <a:t>rı</a:t>
            </a:r>
            <a:r>
              <a:rPr lang="en-US" sz="2200" dirty="0" smtClean="0">
                <a:latin typeface="Times New Roman" pitchFamily="16" charset="0"/>
                <a:cs typeface="Times New Roman" pitchFamily="16" charset="0"/>
              </a:rPr>
              <a:t> </a:t>
            </a:r>
            <a:r>
              <a:rPr lang="en-US" sz="2200" dirty="0">
                <a:latin typeface="Times New Roman" pitchFamily="16" charset="0"/>
                <a:cs typeface="Times New Roman" pitchFamily="16" charset="0"/>
              </a:rPr>
              <a:t>2-3 cm olup, </a:t>
            </a:r>
            <a:r>
              <a:rPr lang="en-US" sz="2200" b="1" i="1" dirty="0">
                <a:latin typeface="Times New Roman" pitchFamily="16" charset="0"/>
                <a:cs typeface="Times New Roman" pitchFamily="16" charset="0"/>
              </a:rPr>
              <a:t>D.</a:t>
            </a:r>
            <a:r>
              <a:rPr lang="en-US" sz="2200" i="1" dirty="0">
                <a:latin typeface="Times New Roman" pitchFamily="16" charset="0"/>
                <a:cs typeface="Times New Roman" pitchFamily="16" charset="0"/>
              </a:rPr>
              <a:t> </a:t>
            </a:r>
            <a:r>
              <a:rPr lang="en-US" sz="2200" b="1" i="1" dirty="0">
                <a:latin typeface="Times New Roman" pitchFamily="16" charset="0"/>
                <a:cs typeface="Times New Roman" pitchFamily="16" charset="0"/>
              </a:rPr>
              <a:t>dentriticum</a:t>
            </a:r>
            <a:r>
              <a:rPr lang="en-US" sz="2200" i="1" dirty="0">
                <a:latin typeface="Times New Roman" pitchFamily="16" charset="0"/>
                <a:cs typeface="Times New Roman" pitchFamily="16" charset="0"/>
              </a:rPr>
              <a:t>'dan</a:t>
            </a:r>
            <a:r>
              <a:rPr lang="en-US" sz="2200" dirty="0">
                <a:latin typeface="Times New Roman" pitchFamily="16" charset="0"/>
                <a:cs typeface="Times New Roman" pitchFamily="16" charset="0"/>
              </a:rPr>
              <a:t> daha büyük ve daha tehlikelidirler. Çünkü bunların birkaçı bir araya gelerek safra kanallarını kolaylıkla tıkayabilirler.</a:t>
            </a:r>
            <a:br>
              <a:rPr lang="en-US" sz="2200" dirty="0">
                <a:latin typeface="Times New Roman" pitchFamily="16" charset="0"/>
                <a:cs typeface="Times New Roman" pitchFamily="16" charset="0"/>
              </a:rPr>
            </a:br>
            <a:r>
              <a:rPr lang="tr-TR" sz="2200" dirty="0">
                <a:latin typeface="Times New Roman" pitchFamily="16" charset="0"/>
                <a:cs typeface="Times New Roman" pitchFamily="16" charset="0"/>
              </a:rPr>
              <a:t>   </a:t>
            </a:r>
            <a:r>
              <a:rPr lang="tr-TR" sz="2200" dirty="0" smtClean="0">
                <a:latin typeface="Times New Roman" pitchFamily="16" charset="0"/>
                <a:cs typeface="Times New Roman" pitchFamily="16" charset="0"/>
              </a:rPr>
              <a:t/>
            </a:r>
            <a:br>
              <a:rPr lang="tr-TR" sz="2200" dirty="0" smtClean="0">
                <a:latin typeface="Times New Roman" pitchFamily="16" charset="0"/>
                <a:cs typeface="Times New Roman" pitchFamily="16" charset="0"/>
              </a:rPr>
            </a:br>
            <a:r>
              <a:rPr lang="tr-TR" sz="2200" dirty="0" smtClean="0">
                <a:latin typeface="Times New Roman" pitchFamily="16" charset="0"/>
                <a:cs typeface="Times New Roman" pitchFamily="16" charset="0"/>
              </a:rPr>
              <a:t>Vücut </a:t>
            </a:r>
            <a:r>
              <a:rPr lang="tr-TR" sz="2200" dirty="0">
                <a:latin typeface="Times New Roman" pitchFamily="16" charset="0"/>
                <a:cs typeface="Times New Roman" pitchFamily="16" charset="0"/>
              </a:rPr>
              <a:t>yapılan itibariyle </a:t>
            </a:r>
            <a:r>
              <a:rPr lang="tr-TR" sz="2200" b="1" i="1" dirty="0">
                <a:latin typeface="Times New Roman" pitchFamily="16" charset="0"/>
                <a:cs typeface="Times New Roman" pitchFamily="16" charset="0"/>
              </a:rPr>
              <a:t>D. </a:t>
            </a:r>
            <a:r>
              <a:rPr lang="tr-TR" sz="2200" b="1" i="1" dirty="0" err="1" smtClean="0">
                <a:latin typeface="Times New Roman" pitchFamily="16" charset="0"/>
                <a:cs typeface="Times New Roman" pitchFamily="16" charset="0"/>
              </a:rPr>
              <a:t>dentriticum'</a:t>
            </a:r>
            <a:r>
              <a:rPr lang="tr-TR" sz="2200" dirty="0" err="1" smtClean="0">
                <a:latin typeface="Times New Roman" pitchFamily="16" charset="0"/>
                <a:cs typeface="Times New Roman" pitchFamily="16" charset="0"/>
              </a:rPr>
              <a:t>a</a:t>
            </a:r>
            <a:r>
              <a:rPr lang="tr-TR" sz="2200" dirty="0">
                <a:latin typeface="Times New Roman" pitchFamily="16" charset="0"/>
                <a:cs typeface="Times New Roman" pitchFamily="16" charset="0"/>
              </a:rPr>
              <a:t>. çok benzerler. </a:t>
            </a:r>
            <a:r>
              <a:rPr lang="tr-TR" sz="2200" dirty="0">
                <a:latin typeface="Times New Roman" pitchFamily="16" charset="0"/>
                <a:cs typeface="Times New Roman" pitchFamily="16" charset="0"/>
              </a:rPr>
              <a:t>Yalnız vücudun sonuna kadar uzanan iki kollu bağırsakları, yanlara doğru ayrıca birçok kollar meydana getirmiştir.</a:t>
            </a:r>
            <a:br>
              <a:rPr lang="tr-TR" sz="2200" dirty="0">
                <a:latin typeface="Times New Roman" pitchFamily="16" charset="0"/>
                <a:cs typeface="Times New Roman" pitchFamily="16" charset="0"/>
              </a:rPr>
            </a:br>
            <a:r>
              <a:rPr lang="tr-TR" sz="2200" dirty="0" smtClean="0">
                <a:latin typeface="Times New Roman" pitchFamily="16" charset="0"/>
                <a:cs typeface="Times New Roman" pitchFamily="16" charset="0"/>
              </a:rPr>
              <a:t>    </a:t>
            </a:r>
            <a:r>
              <a:rPr lang="tr-TR" sz="2200" dirty="0" smtClean="0">
                <a:latin typeface="Times New Roman" pitchFamily="16" charset="0"/>
                <a:cs typeface="Times New Roman" pitchFamily="16" charset="0"/>
              </a:rPr>
              <a:t/>
            </a:r>
            <a:br>
              <a:rPr lang="tr-TR" sz="2200" dirty="0" smtClean="0">
                <a:latin typeface="Times New Roman" pitchFamily="16" charset="0"/>
                <a:cs typeface="Times New Roman" pitchFamily="16" charset="0"/>
              </a:rPr>
            </a:br>
            <a:r>
              <a:rPr lang="tr-TR" sz="2200" dirty="0" smtClean="0">
                <a:latin typeface="Times New Roman" pitchFamily="16" charset="0"/>
                <a:cs typeface="Times New Roman" pitchFamily="16" charset="0"/>
              </a:rPr>
              <a:t> </a:t>
            </a:r>
            <a:r>
              <a:rPr lang="tr-TR" sz="2200" dirty="0" smtClean="0">
                <a:latin typeface="Times New Roman" pitchFamily="16" charset="0"/>
                <a:cs typeface="Times New Roman" pitchFamily="16" charset="0"/>
              </a:rPr>
              <a:t>Bu </a:t>
            </a:r>
            <a:r>
              <a:rPr lang="tr-TR" sz="2200" dirty="0">
                <a:latin typeface="Times New Roman" pitchFamily="16" charset="0"/>
                <a:cs typeface="Times New Roman" pitchFamily="16" charset="0"/>
              </a:rPr>
              <a:t>türün laboratuvar çalışması, cama sıkıştırılmış maketi üzerinde yapılacaktır. Gözlemlerde vücut büyüklüğü, ağız ve karnı vantuzlarının şekli ve konumu ile barsak sistemi. </a:t>
            </a:r>
            <a:r>
              <a:rPr lang="tr-TR" sz="2200" b="1" i="1" dirty="0">
                <a:latin typeface="Times New Roman" pitchFamily="16" charset="0"/>
                <a:cs typeface="Times New Roman" pitchFamily="16" charset="0"/>
              </a:rPr>
              <a:t>D. </a:t>
            </a:r>
            <a:r>
              <a:rPr lang="tr-TR" sz="2200" b="1" i="1" dirty="0" err="1">
                <a:latin typeface="Times New Roman" pitchFamily="16" charset="0"/>
                <a:cs typeface="Times New Roman" pitchFamily="16" charset="0"/>
              </a:rPr>
              <a:t>dendriticum</a:t>
            </a:r>
            <a:r>
              <a:rPr lang="tr-TR" sz="2200" dirty="0">
                <a:latin typeface="Times New Roman" pitchFamily="16" charset="0"/>
                <a:cs typeface="Times New Roman" pitchFamily="16" charset="0"/>
              </a:rPr>
              <a:t> ile karşılaştırmalı olarak çalışılacak ve çizim halinde gösterilecektir.</a:t>
            </a:r>
            <a:br>
              <a:rPr lang="tr-TR" sz="2200" dirty="0">
                <a:latin typeface="Times New Roman" pitchFamily="16" charset="0"/>
                <a:cs typeface="Times New Roman" pitchFamily="16" charset="0"/>
              </a:rPr>
            </a:br>
            <a:r>
              <a:rPr lang="tr-TR" sz="2200" dirty="0">
                <a:latin typeface="Times New Roman" pitchFamily="16" charset="0"/>
              </a:rPr>
              <a:t/>
            </a:r>
            <a:br>
              <a:rPr lang="tr-TR" sz="2200" dirty="0">
                <a:latin typeface="Times New Roman" pitchFamily="16" charset="0"/>
              </a:rPr>
            </a:br>
            <a:endParaRPr lang="tr-TR" sz="2200" dirty="0">
              <a:latin typeface="Times New Roman" pitchFamily="16"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309639387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1"/>
          <p:cNvSpPr>
            <a:spLocks noGrp="1" noChangeArrowheads="1"/>
          </p:cNvSpPr>
          <p:nvPr>
            <p:ph type="title"/>
          </p:nvPr>
        </p:nvSpPr>
        <p:spPr>
          <a:xfrm>
            <a:off x="179512" y="188640"/>
            <a:ext cx="8565455" cy="6408712"/>
          </a:xfrm>
        </p:spPr>
        <p:txBody>
          <a:bodyPr tIns="13715">
            <a:normAutofit fontScale="90000"/>
          </a:bodyPr>
          <a:lstStyle/>
          <a:p>
            <a:pPr algn="l">
              <a:lnSpc>
                <a:spcPct val="95000"/>
              </a:lnSpc>
              <a:tabLst>
                <a:tab pos="655638" algn="l"/>
                <a:tab pos="1312863" algn="l"/>
                <a:tab pos="1968500" algn="l"/>
                <a:tab pos="2625725" algn="l"/>
                <a:tab pos="3282950" algn="l"/>
                <a:tab pos="3938588" algn="l"/>
                <a:tab pos="4595813" algn="l"/>
                <a:tab pos="5253038" algn="l"/>
                <a:tab pos="5908675" algn="l"/>
                <a:tab pos="6565900" algn="l"/>
                <a:tab pos="7223125" algn="l"/>
                <a:tab pos="7878763" algn="l"/>
                <a:tab pos="8535988" algn="l"/>
              </a:tabLst>
            </a:pPr>
            <a:r>
              <a:rPr lang="tr-TR" altLang="tr-TR" sz="2000" b="1" dirty="0" err="1" smtClean="0">
                <a:latin typeface="Times New Roman" panose="02020603050405020304" pitchFamily="18" charset="0"/>
                <a:cs typeface="Times New Roman" pitchFamily="18" charset="0"/>
              </a:rPr>
              <a:t>Phylum</a:t>
            </a:r>
            <a:r>
              <a:rPr lang="tr-TR" altLang="tr-TR" sz="2000" b="1" dirty="0" smtClean="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	</a:t>
            </a:r>
            <a:r>
              <a:rPr lang="tr-TR" altLang="tr-TR" sz="2000" dirty="0" err="1" smtClean="0">
                <a:latin typeface="Times New Roman" pitchFamily="18" charset="0"/>
                <a:cs typeface="Times New Roman" pitchFamily="18" charset="0"/>
              </a:rPr>
              <a:t>Platyhelminthes</a:t>
            </a:r>
            <a:r>
              <a:rPr lang="tr-TR" altLang="tr-TR" sz="2000" dirty="0" smtClean="0">
                <a:latin typeface="Times New Roman" pitchFamily="18" charset="0"/>
                <a:cs typeface="Times New Roman" pitchFamily="18" charset="0"/>
              </a:rPr>
              <a:t> (Yassı kurtlar) </a:t>
            </a:r>
            <a:br>
              <a:rPr lang="tr-TR" altLang="tr-TR" sz="2000" dirty="0" smtClean="0">
                <a:latin typeface="Times New Roman" pitchFamily="18" charset="0"/>
                <a:cs typeface="Times New Roman" pitchFamily="18" charset="0"/>
              </a:rPr>
            </a:br>
            <a:r>
              <a:rPr lang="tr-TR" altLang="tr-TR" sz="2000" b="1" dirty="0" err="1" smtClean="0">
                <a:latin typeface="Times New Roman" pitchFamily="18" charset="0"/>
                <a:cs typeface="Times New Roman" pitchFamily="18" charset="0"/>
              </a:rPr>
              <a:t>Classis</a:t>
            </a:r>
            <a:r>
              <a:rPr lang="tr-TR" altLang="tr-TR" sz="2000" b="1" dirty="0" smtClean="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	</a:t>
            </a:r>
            <a:r>
              <a:rPr lang="tr-TR" altLang="tr-TR" sz="2000" dirty="0" err="1" smtClean="0">
                <a:latin typeface="Times New Roman" pitchFamily="18" charset="0"/>
                <a:cs typeface="Times New Roman" pitchFamily="18" charset="0"/>
              </a:rPr>
              <a:t>Cestoda</a:t>
            </a:r>
            <a:r>
              <a:rPr lang="tr-TR" altLang="tr-TR" sz="2000" dirty="0" smtClean="0">
                <a:latin typeface="Times New Roman" pitchFamily="18" charset="0"/>
                <a:cs typeface="Times New Roman" pitchFamily="18" charset="0"/>
              </a:rPr>
              <a:t> (Tenyalar-Şeritler)</a:t>
            </a:r>
            <a:br>
              <a:rPr lang="tr-TR" altLang="tr-TR" sz="2000" dirty="0" smtClean="0">
                <a:latin typeface="Times New Roman" pitchFamily="18" charset="0"/>
                <a:cs typeface="Times New Roman" pitchFamily="18" charset="0"/>
              </a:rPr>
            </a:br>
            <a:r>
              <a:rPr lang="tr-TR" altLang="tr-TR" sz="2000" b="1" dirty="0" err="1" smtClean="0">
                <a:latin typeface="Times New Roman" pitchFamily="18" charset="0"/>
                <a:cs typeface="Times New Roman" pitchFamily="18" charset="0"/>
              </a:rPr>
              <a:t>Species</a:t>
            </a:r>
            <a:r>
              <a:rPr lang="tr-TR" altLang="tr-TR" sz="2000" b="1" dirty="0" smtClean="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	</a:t>
            </a:r>
            <a:r>
              <a:rPr lang="tr-TR" altLang="tr-TR" sz="2000" b="1" i="1" dirty="0" err="1" smtClean="0">
                <a:latin typeface="Times New Roman" pitchFamily="18" charset="0"/>
                <a:cs typeface="Times New Roman" pitchFamily="18" charset="0"/>
              </a:rPr>
              <a:t>Taenia</a:t>
            </a:r>
            <a:r>
              <a:rPr lang="tr-TR" altLang="tr-TR" sz="2000" b="1" i="1" dirty="0" smtClean="0">
                <a:latin typeface="Times New Roman" pitchFamily="18" charset="0"/>
                <a:cs typeface="Times New Roman" pitchFamily="18" charset="0"/>
              </a:rPr>
              <a:t> </a:t>
            </a:r>
            <a:r>
              <a:rPr lang="tr-TR" altLang="tr-TR" sz="2000" b="1" i="1" dirty="0" err="1" smtClean="0">
                <a:latin typeface="Times New Roman" pitchFamily="18" charset="0"/>
                <a:cs typeface="Times New Roman" pitchFamily="18" charset="0"/>
              </a:rPr>
              <a:t>solium</a:t>
            </a:r>
            <a:r>
              <a:rPr lang="tr-TR" altLang="tr-TR" sz="2000" b="1" dirty="0" smtClean="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(Domuz tenyası)</a:t>
            </a:r>
            <a:br>
              <a:rPr lang="tr-TR" altLang="tr-TR" sz="2000" dirty="0" smtClean="0">
                <a:latin typeface="Times New Roman" pitchFamily="18" charset="0"/>
                <a:cs typeface="Times New Roman" pitchFamily="18" charset="0"/>
              </a:rPr>
            </a:br>
            <a:r>
              <a:rPr lang="tr-TR" altLang="tr-TR" sz="2000" dirty="0" smtClean="0">
                <a:latin typeface="Times New Roman" pitchFamily="18" charset="0"/>
                <a:cs typeface="Times New Roman" pitchFamily="18" charset="0"/>
              </a:rPr>
              <a:t/>
            </a:r>
            <a:br>
              <a:rPr lang="tr-TR" altLang="tr-TR" sz="2000" dirty="0" smtClean="0">
                <a:latin typeface="Times New Roman" pitchFamily="18" charset="0"/>
                <a:cs typeface="Times New Roman" pitchFamily="18" charset="0"/>
              </a:rPr>
            </a:br>
            <a:r>
              <a:rPr lang="tr-TR" altLang="tr-TR" sz="2000" dirty="0" smtClean="0">
                <a:latin typeface="Times New Roman" pitchFamily="18" charset="0"/>
                <a:cs typeface="Times New Roman" pitchFamily="18" charset="0"/>
              </a:rPr>
              <a:t>Vücutları </a:t>
            </a:r>
            <a:r>
              <a:rPr lang="tr-TR" altLang="tr-TR" sz="2000" dirty="0" smtClean="0">
                <a:latin typeface="Times New Roman" pitchFamily="18" charset="0"/>
                <a:cs typeface="Times New Roman" pitchFamily="18" charset="0"/>
              </a:rPr>
              <a:t>yassı olup, kalın bir </a:t>
            </a:r>
            <a:r>
              <a:rPr lang="tr-TR" altLang="tr-TR" sz="2000" dirty="0" err="1" smtClean="0">
                <a:latin typeface="Times New Roman" pitchFamily="18" charset="0"/>
                <a:cs typeface="Times New Roman" pitchFamily="18" charset="0"/>
              </a:rPr>
              <a:t>kutikula</a:t>
            </a:r>
            <a:r>
              <a:rPr lang="tr-TR" altLang="tr-TR" sz="2000" dirty="0" smtClean="0">
                <a:latin typeface="Times New Roman" pitchFamily="18" charset="0"/>
                <a:cs typeface="Times New Roman" pitchFamily="18" charset="0"/>
              </a:rPr>
              <a:t> tabakası ile kaplıdır. Vücut yüzeylerinde </a:t>
            </a:r>
            <a:r>
              <a:rPr lang="tr-TR" altLang="tr-TR" sz="2000" dirty="0" err="1" smtClean="0">
                <a:latin typeface="Times New Roman" pitchFamily="18" charset="0"/>
                <a:cs typeface="Times New Roman" pitchFamily="18" charset="0"/>
              </a:rPr>
              <a:t>siller</a:t>
            </a:r>
            <a:r>
              <a:rPr lang="tr-TR" altLang="tr-TR" sz="2000" dirty="0" smtClean="0">
                <a:latin typeface="Times New Roman" pitchFamily="18" charset="0"/>
                <a:cs typeface="Times New Roman" pitchFamily="18" charset="0"/>
              </a:rPr>
              <a:t> yoktur. Vücutları </a:t>
            </a:r>
            <a:r>
              <a:rPr lang="tr-TR" altLang="tr-TR" sz="2000" dirty="0" err="1" smtClean="0">
                <a:latin typeface="Times New Roman" pitchFamily="18" charset="0"/>
                <a:cs typeface="Times New Roman" pitchFamily="18" charset="0"/>
              </a:rPr>
              <a:t>Skoleks</a:t>
            </a:r>
            <a:r>
              <a:rPr lang="tr-TR" altLang="tr-TR" sz="2000" dirty="0" smtClean="0">
                <a:latin typeface="Times New Roman" pitchFamily="18" charset="0"/>
                <a:cs typeface="Times New Roman" pitchFamily="18" charset="0"/>
              </a:rPr>
              <a:t> (Baş-boyun) ve </a:t>
            </a:r>
            <a:r>
              <a:rPr lang="tr-TR" altLang="tr-TR" sz="2000" dirty="0" err="1" smtClean="0">
                <a:latin typeface="Times New Roman" pitchFamily="18" charset="0"/>
                <a:cs typeface="Times New Roman" pitchFamily="18" charset="0"/>
              </a:rPr>
              <a:t>Strobila</a:t>
            </a:r>
            <a:r>
              <a:rPr lang="tr-TR" altLang="tr-TR" sz="2000" dirty="0" smtClean="0">
                <a:latin typeface="Times New Roman" pitchFamily="18" charset="0"/>
                <a:cs typeface="Times New Roman" pitchFamily="18" charset="0"/>
              </a:rPr>
              <a:t> (Gövde) olmak üzere 2 kısımdan meydana gelmiştir. </a:t>
            </a:r>
            <a:r>
              <a:rPr lang="en-US" altLang="tr-TR" sz="2000" dirty="0" err="1">
                <a:latin typeface="Times New Roman" pitchFamily="18" charset="0"/>
                <a:cs typeface="Times New Roman" pitchFamily="18" charset="0"/>
              </a:rPr>
              <a:t>Strobila</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proglottid</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adı</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verilen</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halkalardan</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oluşur</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Boyları</a:t>
            </a:r>
            <a:r>
              <a:rPr lang="en-US" altLang="tr-TR" sz="2000" dirty="0">
                <a:latin typeface="Times New Roman" pitchFamily="18" charset="0"/>
                <a:cs typeface="Times New Roman" pitchFamily="18" charset="0"/>
              </a:rPr>
              <a:t> 3-5 </a:t>
            </a:r>
            <a:r>
              <a:rPr lang="en-US" altLang="tr-TR" sz="2000" dirty="0" err="1">
                <a:latin typeface="Times New Roman" pitchFamily="18" charset="0"/>
                <a:cs typeface="Times New Roman" pitchFamily="18" charset="0"/>
              </a:rPr>
              <a:t>metre</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arasında</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değişir</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Skoleks</a:t>
            </a:r>
            <a:r>
              <a:rPr lang="en-US" altLang="tr-TR" sz="2000" dirty="0">
                <a:latin typeface="Times New Roman" pitchFamily="18" charset="0"/>
                <a:cs typeface="Times New Roman" pitchFamily="18" charset="0"/>
              </a:rPr>
              <a:t> de 4 </a:t>
            </a:r>
            <a:r>
              <a:rPr lang="en-US" altLang="tr-TR" sz="2000" dirty="0" err="1">
                <a:latin typeface="Times New Roman" pitchFamily="18" charset="0"/>
                <a:cs typeface="Times New Roman" pitchFamily="18" charset="0"/>
              </a:rPr>
              <a:t>adet</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yuvarlak</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vantuz</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ile</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iki</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sıra</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çengel</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taşıyan</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bir</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rostellum</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çelenk</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vardır</a:t>
            </a:r>
            <a:r>
              <a:rPr lang="en-US" altLang="tr-TR" sz="2000" dirty="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
            </a:r>
            <a:br>
              <a:rPr lang="tr-TR" altLang="tr-TR" sz="2000" dirty="0" smtClean="0">
                <a:latin typeface="Times New Roman" pitchFamily="18" charset="0"/>
                <a:cs typeface="Times New Roman" pitchFamily="18" charset="0"/>
              </a:rPr>
            </a:br>
            <a:r>
              <a:rPr lang="tr-TR" altLang="tr-TR" sz="2000" dirty="0">
                <a:latin typeface="Times New Roman" pitchFamily="18" charset="0"/>
                <a:cs typeface="Times New Roman" pitchFamily="18" charset="0"/>
              </a:rPr>
              <a:t/>
            </a:r>
            <a:br>
              <a:rPr lang="tr-TR" altLang="tr-TR" sz="2000" dirty="0">
                <a:latin typeface="Times New Roman" pitchFamily="18" charset="0"/>
                <a:cs typeface="Times New Roman" pitchFamily="18" charset="0"/>
              </a:rPr>
            </a:br>
            <a:r>
              <a:rPr lang="tr-TR" altLang="tr-TR" sz="2000" dirty="0" err="1" smtClean="0">
                <a:latin typeface="Times New Roman" pitchFamily="18" charset="0"/>
                <a:cs typeface="Times New Roman" pitchFamily="18" charset="0"/>
              </a:rPr>
              <a:t>Skoleks’ten</a:t>
            </a:r>
            <a:r>
              <a:rPr lang="tr-TR" altLang="tr-TR" sz="2000" dirty="0" smtClean="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sonra</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gelen</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boyun</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kısmından</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yeni</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proglottidler</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meydana</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gelir</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Boyuna</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en</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yakın</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olan</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proglottidler</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en</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genç</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olanlarıdır</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Arkadakiler</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ise</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daha</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olgun</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proglottidleri</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oluşturur</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Bunların</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sayısı</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binlerce</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olabilir</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Bunlara</a:t>
            </a:r>
            <a:r>
              <a:rPr lang="en-US" altLang="tr-TR" sz="2000" dirty="0">
                <a:latin typeface="Times New Roman" pitchFamily="18" charset="0"/>
                <a:cs typeface="Times New Roman" pitchFamily="18" charset="0"/>
              </a:rPr>
              <a:t> </a:t>
            </a:r>
            <a:r>
              <a:rPr lang="en-US" altLang="tr-TR" sz="2000" b="1" dirty="0" err="1">
                <a:latin typeface="Times New Roman" pitchFamily="18" charset="0"/>
                <a:cs typeface="Times New Roman" pitchFamily="18" charset="0"/>
              </a:rPr>
              <a:t>silahlı</a:t>
            </a:r>
            <a:r>
              <a:rPr lang="en-US" altLang="tr-TR" sz="2000" b="1" dirty="0">
                <a:latin typeface="Times New Roman" pitchFamily="18" charset="0"/>
                <a:cs typeface="Times New Roman" pitchFamily="18" charset="0"/>
              </a:rPr>
              <a:t> </a:t>
            </a:r>
            <a:r>
              <a:rPr lang="en-US" altLang="tr-TR" sz="2000" b="1" dirty="0" err="1">
                <a:latin typeface="Times New Roman" pitchFamily="18" charset="0"/>
                <a:cs typeface="Times New Roman" pitchFamily="18" charset="0"/>
              </a:rPr>
              <a:t>şeritler</a:t>
            </a:r>
            <a:r>
              <a:rPr lang="en-US" altLang="tr-TR" sz="2000" dirty="0">
                <a:latin typeface="Times New Roman" pitchFamily="18" charset="0"/>
                <a:cs typeface="Times New Roman" pitchFamily="18" charset="0"/>
              </a:rPr>
              <a:t> </a:t>
            </a:r>
            <a:r>
              <a:rPr lang="en-US" altLang="tr-TR" sz="2000" dirty="0" err="1">
                <a:latin typeface="Times New Roman" pitchFamily="18" charset="0"/>
                <a:cs typeface="Times New Roman" pitchFamily="18" charset="0"/>
              </a:rPr>
              <a:t>adı</a:t>
            </a:r>
            <a:r>
              <a:rPr lang="en-US" altLang="tr-TR" sz="2000" dirty="0">
                <a:latin typeface="Times New Roman" pitchFamily="18" charset="0"/>
                <a:cs typeface="Times New Roman" pitchFamily="18" charset="0"/>
              </a:rPr>
              <a:t> da </a:t>
            </a:r>
            <a:r>
              <a:rPr lang="en-US" altLang="tr-TR" sz="2000" dirty="0" err="1">
                <a:latin typeface="Times New Roman" pitchFamily="18" charset="0"/>
                <a:cs typeface="Times New Roman" pitchFamily="18" charset="0"/>
              </a:rPr>
              <a:t>verilir</a:t>
            </a:r>
            <a:r>
              <a:rPr lang="en-US" altLang="tr-TR" sz="2000" dirty="0">
                <a:latin typeface="Times New Roman" pitchFamily="18" charset="0"/>
                <a:cs typeface="Times New Roman" pitchFamily="18" charset="0"/>
              </a:rPr>
              <a:t>. </a:t>
            </a:r>
            <a:r>
              <a:rPr lang="tr-TR" altLang="tr-TR" sz="2000" dirty="0" smtClean="0">
                <a:latin typeface="Times New Roman" pitchFamily="18" charset="0"/>
                <a:cs typeface="Times New Roman" pitchFamily="18" charset="0"/>
              </a:rPr>
              <a:t/>
            </a:r>
            <a:br>
              <a:rPr lang="tr-TR" altLang="tr-TR" sz="2000" dirty="0" smtClean="0">
                <a:latin typeface="Times New Roman" pitchFamily="18" charset="0"/>
                <a:cs typeface="Times New Roman" pitchFamily="18" charset="0"/>
              </a:rPr>
            </a:br>
            <a:r>
              <a:rPr lang="tr-TR" altLang="tr-TR" sz="2000" dirty="0">
                <a:latin typeface="Times New Roman" pitchFamily="18" charset="0"/>
                <a:cs typeface="Times New Roman" pitchFamily="18" charset="0"/>
              </a:rPr>
              <a:t/>
            </a:r>
            <a:br>
              <a:rPr lang="tr-TR" altLang="tr-TR" sz="2000" dirty="0">
                <a:latin typeface="Times New Roman" pitchFamily="18" charset="0"/>
                <a:cs typeface="Times New Roman" pitchFamily="18" charset="0"/>
              </a:rPr>
            </a:br>
            <a:r>
              <a:rPr lang="tr-TR" altLang="tr-TR" sz="2000" dirty="0" smtClean="0">
                <a:latin typeface="Times New Roman" pitchFamily="18" charset="0"/>
                <a:cs typeface="Times New Roman" pitchFamily="18" charset="0"/>
              </a:rPr>
              <a:t/>
            </a:r>
            <a:br>
              <a:rPr lang="tr-TR" altLang="tr-TR" sz="2000" dirty="0" smtClean="0">
                <a:latin typeface="Times New Roman" pitchFamily="18" charset="0"/>
                <a:cs typeface="Times New Roman" pitchFamily="18" charset="0"/>
              </a:rPr>
            </a:br>
            <a:r>
              <a:rPr lang="tr-TR" altLang="tr-TR" sz="2000" dirty="0" smtClean="0">
                <a:latin typeface="Times New Roman" pitchFamily="18" charset="0"/>
                <a:cs typeface="Times New Roman" pitchFamily="18" charset="0"/>
              </a:rPr>
              <a:t>Yeni </a:t>
            </a:r>
            <a:r>
              <a:rPr lang="tr-TR" altLang="tr-TR" sz="2000" dirty="0">
                <a:latin typeface="Times New Roman" pitchFamily="18" charset="0"/>
                <a:cs typeface="Times New Roman" pitchFamily="18" charset="0"/>
              </a:rPr>
              <a:t>oluşan </a:t>
            </a:r>
            <a:r>
              <a:rPr lang="tr-TR" altLang="tr-TR" sz="2000" dirty="0" err="1">
                <a:latin typeface="Times New Roman" pitchFamily="18" charset="0"/>
                <a:cs typeface="Times New Roman" pitchFamily="18" charset="0"/>
              </a:rPr>
              <a:t>proglottidlerin</a:t>
            </a:r>
            <a:r>
              <a:rPr lang="tr-TR" altLang="tr-TR" sz="2000" dirty="0">
                <a:latin typeface="Times New Roman" pitchFamily="18" charset="0"/>
                <a:cs typeface="Times New Roman" pitchFamily="18" charset="0"/>
              </a:rPr>
              <a:t> eni boyundan fazla iken, olgunlaşmış halkalar dikdörtgenimsi, gebe halkalar ise kare şeklindedir. Testisler </a:t>
            </a:r>
            <a:r>
              <a:rPr lang="tr-TR" altLang="tr-TR" sz="2000" b="1" i="1" dirty="0" err="1">
                <a:latin typeface="Times New Roman" pitchFamily="18" charset="0"/>
                <a:cs typeface="Times New Roman" pitchFamily="18" charset="0"/>
              </a:rPr>
              <a:t>Taenia</a:t>
            </a:r>
            <a:r>
              <a:rPr lang="tr-TR" altLang="tr-TR" sz="2000" b="1" i="1" dirty="0">
                <a:latin typeface="Times New Roman" pitchFamily="18" charset="0"/>
                <a:cs typeface="Times New Roman" pitchFamily="18" charset="0"/>
              </a:rPr>
              <a:t> </a:t>
            </a:r>
            <a:r>
              <a:rPr lang="tr-TR" altLang="tr-TR" sz="2000" b="1" i="1" dirty="0" err="1">
                <a:latin typeface="Times New Roman" pitchFamily="18" charset="0"/>
                <a:cs typeface="Times New Roman" pitchFamily="18" charset="0"/>
              </a:rPr>
              <a:t>saginata</a:t>
            </a:r>
            <a:r>
              <a:rPr lang="tr-TR" altLang="tr-TR" sz="2000" i="1" dirty="0" err="1">
                <a:latin typeface="Times New Roman" pitchFamily="18" charset="0"/>
                <a:cs typeface="Times New Roman" pitchFamily="18" charset="0"/>
              </a:rPr>
              <a:t>'</a:t>
            </a:r>
            <a:r>
              <a:rPr lang="tr-TR" altLang="tr-TR" sz="2000" dirty="0" err="1">
                <a:latin typeface="Times New Roman" pitchFamily="18" charset="0"/>
                <a:cs typeface="Times New Roman" pitchFamily="18" charset="0"/>
              </a:rPr>
              <a:t>ya</a:t>
            </a:r>
            <a:r>
              <a:rPr lang="tr-TR" altLang="tr-TR" sz="2000" dirty="0">
                <a:latin typeface="Times New Roman" pitchFamily="18" charset="0"/>
                <a:cs typeface="Times New Roman" pitchFamily="18" charset="0"/>
              </a:rPr>
              <a:t> oranla daha az sayıdadır. </a:t>
            </a:r>
            <a:r>
              <a:rPr lang="tr-TR" altLang="tr-TR" sz="2000" dirty="0" err="1">
                <a:latin typeface="Times New Roman" pitchFamily="18" charset="0"/>
                <a:cs typeface="Times New Roman" pitchFamily="18" charset="0"/>
              </a:rPr>
              <a:t>Uterusta</a:t>
            </a:r>
            <a:r>
              <a:rPr lang="tr-TR" altLang="tr-TR" sz="2000" dirty="0">
                <a:latin typeface="Times New Roman" pitchFamily="18" charset="0"/>
                <a:cs typeface="Times New Roman" pitchFamily="18" charset="0"/>
              </a:rPr>
              <a:t> yan dalların sayısı iki yanda 8 ilâ 13 tanedir. </a:t>
            </a:r>
            <a:r>
              <a:rPr lang="tr-TR" altLang="tr-TR" sz="2000" dirty="0" err="1">
                <a:latin typeface="Times New Roman" pitchFamily="18" charset="0"/>
                <a:cs typeface="Times New Roman" pitchFamily="18" charset="0"/>
              </a:rPr>
              <a:t>Genital</a:t>
            </a:r>
            <a:r>
              <a:rPr lang="tr-TR" altLang="tr-TR" sz="2000" dirty="0">
                <a:latin typeface="Times New Roman" pitchFamily="18" charset="0"/>
                <a:cs typeface="Times New Roman" pitchFamily="18" charset="0"/>
              </a:rPr>
              <a:t> delikler, halkaların yanlarında düzensiz, sağ bazen de solda bulunur .</a:t>
            </a:r>
            <a:r>
              <a:rPr lang="tr-TR" altLang="tr-TR" sz="2000" dirty="0" smtClean="0">
                <a:latin typeface="Times New Roman" pitchFamily="18" charset="0"/>
                <a:cs typeface="Times New Roman" pitchFamily="18" charset="0"/>
              </a:rPr>
              <a:t/>
            </a:r>
            <a:br>
              <a:rPr lang="tr-TR" altLang="tr-TR" sz="2000" dirty="0" smtClean="0">
                <a:latin typeface="Times New Roman" pitchFamily="18" charset="0"/>
                <a:cs typeface="Times New Roman" pitchFamily="18" charset="0"/>
              </a:rPr>
            </a:br>
            <a:r>
              <a:rPr lang="tr-TR" altLang="tr-TR" dirty="0" smtClean="0">
                <a:latin typeface="Times New Roman" panose="02020603050405020304" pitchFamily="18" charset="0"/>
                <a:cs typeface="Times New Roman" panose="02020603050405020304" pitchFamily="18" charset="0"/>
              </a:rPr>
              <a:t/>
            </a:r>
            <a:br>
              <a:rPr lang="tr-TR" altLang="tr-TR" dirty="0" smtClean="0">
                <a:latin typeface="Times New Roman" panose="02020603050405020304" pitchFamily="18" charset="0"/>
                <a:cs typeface="Times New Roman" panose="02020603050405020304" pitchFamily="18" charset="0"/>
              </a:rPr>
            </a:br>
            <a:r>
              <a:rPr lang="tr-TR" altLang="tr-TR" dirty="0" smtClean="0">
                <a:cs typeface="Times New Roman" pitchFamily="18" charset="0"/>
              </a:rPr>
              <a:t>    </a:t>
            </a: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40641485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ext Box 1"/>
          <p:cNvSpPr txBox="1">
            <a:spLocks noChangeArrowheads="1"/>
          </p:cNvSpPr>
          <p:nvPr/>
        </p:nvSpPr>
        <p:spPr bwMode="auto">
          <a:xfrm>
            <a:off x="261938" y="476250"/>
            <a:ext cx="8228012" cy="6193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13715" rIns="0" bIns="0" anchor="ctr"/>
          <a:lstStyle>
            <a:lvl1pPr>
              <a:spcBef>
                <a:spcPct val="20000"/>
              </a:spcBef>
              <a:buFont typeface="Arial" charset="0"/>
              <a:buChar char="•"/>
              <a:tabLst>
                <a:tab pos="681038" algn="l"/>
                <a:tab pos="830263" algn="l"/>
                <a:tab pos="1312863" algn="l"/>
                <a:tab pos="1968500" algn="l"/>
                <a:tab pos="2625725" algn="l"/>
                <a:tab pos="3282950" algn="l"/>
                <a:tab pos="3938588" algn="l"/>
                <a:tab pos="4595813" algn="l"/>
                <a:tab pos="5253038" algn="l"/>
                <a:tab pos="5908675" algn="l"/>
                <a:tab pos="6565900" algn="l"/>
                <a:tab pos="7223125" algn="l"/>
                <a:tab pos="7878763" algn="l"/>
              </a:tabLst>
              <a:defRPr sz="3200">
                <a:solidFill>
                  <a:schemeClr val="tx1"/>
                </a:solidFill>
                <a:latin typeface="Calibri" pitchFamily="34" charset="0"/>
              </a:defRPr>
            </a:lvl1pPr>
            <a:lvl2pPr marL="742950" indent="-285750">
              <a:spcBef>
                <a:spcPct val="20000"/>
              </a:spcBef>
              <a:buFont typeface="Arial" charset="0"/>
              <a:buChar char="–"/>
              <a:tabLst>
                <a:tab pos="681038" algn="l"/>
                <a:tab pos="830263" algn="l"/>
                <a:tab pos="1312863" algn="l"/>
                <a:tab pos="1968500" algn="l"/>
                <a:tab pos="2625725" algn="l"/>
                <a:tab pos="3282950" algn="l"/>
                <a:tab pos="3938588" algn="l"/>
                <a:tab pos="4595813" algn="l"/>
                <a:tab pos="5253038" algn="l"/>
                <a:tab pos="5908675" algn="l"/>
                <a:tab pos="6565900" algn="l"/>
                <a:tab pos="7223125" algn="l"/>
                <a:tab pos="7878763" algn="l"/>
              </a:tabLst>
              <a:defRPr sz="2800">
                <a:solidFill>
                  <a:schemeClr val="tx1"/>
                </a:solidFill>
                <a:latin typeface="Calibri" pitchFamily="34" charset="0"/>
              </a:defRPr>
            </a:lvl2pPr>
            <a:lvl3pPr marL="1143000" indent="-228600">
              <a:spcBef>
                <a:spcPct val="20000"/>
              </a:spcBef>
              <a:buFont typeface="Arial" charset="0"/>
              <a:buChar char="•"/>
              <a:tabLst>
                <a:tab pos="681038" algn="l"/>
                <a:tab pos="830263" algn="l"/>
                <a:tab pos="1312863" algn="l"/>
                <a:tab pos="1968500" algn="l"/>
                <a:tab pos="2625725" algn="l"/>
                <a:tab pos="3282950" algn="l"/>
                <a:tab pos="3938588" algn="l"/>
                <a:tab pos="4595813" algn="l"/>
                <a:tab pos="5253038" algn="l"/>
                <a:tab pos="5908675" algn="l"/>
                <a:tab pos="6565900" algn="l"/>
                <a:tab pos="7223125" algn="l"/>
                <a:tab pos="7878763" algn="l"/>
              </a:tabLst>
              <a:defRPr sz="2400">
                <a:solidFill>
                  <a:schemeClr val="tx1"/>
                </a:solidFill>
                <a:latin typeface="Calibri" pitchFamily="34" charset="0"/>
              </a:defRPr>
            </a:lvl3pPr>
            <a:lvl4pPr marL="1600200" indent="-228600">
              <a:spcBef>
                <a:spcPct val="20000"/>
              </a:spcBef>
              <a:buFont typeface="Arial" charset="0"/>
              <a:buChar char="–"/>
              <a:tabLst>
                <a:tab pos="681038" algn="l"/>
                <a:tab pos="830263"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4pPr>
            <a:lvl5pPr marL="2057400" indent="-228600">
              <a:spcBef>
                <a:spcPct val="20000"/>
              </a:spcBef>
              <a:buFont typeface="Arial" charset="0"/>
              <a:buChar char="»"/>
              <a:tabLst>
                <a:tab pos="681038" algn="l"/>
                <a:tab pos="830263"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681038" algn="l"/>
                <a:tab pos="830263"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681038" algn="l"/>
                <a:tab pos="830263"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681038" algn="l"/>
                <a:tab pos="830263"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681038" algn="l"/>
                <a:tab pos="830263" algn="l"/>
                <a:tab pos="1312863" algn="l"/>
                <a:tab pos="1968500" algn="l"/>
                <a:tab pos="2625725" algn="l"/>
                <a:tab pos="3282950" algn="l"/>
                <a:tab pos="3938588" algn="l"/>
                <a:tab pos="4595813" algn="l"/>
                <a:tab pos="5253038" algn="l"/>
                <a:tab pos="5908675" algn="l"/>
                <a:tab pos="6565900" algn="l"/>
                <a:tab pos="7223125" algn="l"/>
                <a:tab pos="7878763" algn="l"/>
              </a:tabLst>
              <a:defRPr sz="2000">
                <a:solidFill>
                  <a:schemeClr val="tx1"/>
                </a:solidFill>
                <a:latin typeface="Calibri" pitchFamily="34" charset="0"/>
              </a:defRPr>
            </a:lvl9pPr>
          </a:lstStyle>
          <a:p>
            <a:pPr eaLnBrk="1" hangingPunct="1">
              <a:lnSpc>
                <a:spcPct val="95000"/>
              </a:lnSpc>
              <a:spcBef>
                <a:spcPct val="0"/>
              </a:spcBef>
              <a:buFontTx/>
              <a:buNone/>
            </a:pPr>
            <a:r>
              <a:rPr lang="en-US" altLang="tr-TR" sz="2000" b="1" dirty="0" smtClean="0">
                <a:solidFill>
                  <a:srgbClr val="000000"/>
                </a:solidFill>
                <a:latin typeface="Times New Roman" pitchFamily="18" charset="0"/>
              </a:rPr>
              <a:t>Phylum</a:t>
            </a:r>
            <a:r>
              <a:rPr lang="tr-TR" altLang="tr-TR" sz="2000" dirty="0" smtClean="0">
                <a:solidFill>
                  <a:srgbClr val="000000"/>
                </a:solidFill>
                <a:latin typeface="Times New Roman" pitchFamily="18" charset="0"/>
              </a:rPr>
              <a:t>:  </a:t>
            </a:r>
            <a:r>
              <a:rPr lang="tr-TR" altLang="tr-TR" sz="2000" dirty="0" err="1">
                <a:solidFill>
                  <a:srgbClr val="000000"/>
                </a:solidFill>
                <a:latin typeface="Times New Roman" pitchFamily="18" charset="0"/>
              </a:rPr>
              <a:t>Platyhelminthes</a:t>
            </a:r>
            <a:r>
              <a:rPr lang="tr-TR" altLang="tr-TR" sz="2000" dirty="0">
                <a:solidFill>
                  <a:srgbClr val="000000"/>
                </a:solidFill>
                <a:latin typeface="Times New Roman" pitchFamily="18" charset="0"/>
              </a:rPr>
              <a:t/>
            </a:r>
            <a:br>
              <a:rPr lang="tr-TR" altLang="tr-TR" sz="2000" dirty="0">
                <a:solidFill>
                  <a:srgbClr val="000000"/>
                </a:solidFill>
                <a:latin typeface="Times New Roman" pitchFamily="18" charset="0"/>
              </a:rPr>
            </a:br>
            <a:r>
              <a:rPr lang="tr-TR" altLang="tr-TR" sz="2000" b="1" dirty="0" err="1">
                <a:solidFill>
                  <a:srgbClr val="000000"/>
                </a:solidFill>
                <a:latin typeface="Times New Roman" pitchFamily="18" charset="0"/>
              </a:rPr>
              <a:t>Classis</a:t>
            </a:r>
            <a:r>
              <a:rPr lang="tr-TR" altLang="tr-TR" sz="2000" dirty="0">
                <a:solidFill>
                  <a:srgbClr val="000000"/>
                </a:solidFill>
                <a:latin typeface="Times New Roman" pitchFamily="18" charset="0"/>
              </a:rPr>
              <a:t>	:  </a:t>
            </a:r>
            <a:r>
              <a:rPr lang="tr-TR" altLang="tr-TR" sz="2000" dirty="0" err="1">
                <a:solidFill>
                  <a:srgbClr val="000000"/>
                </a:solidFill>
                <a:latin typeface="Times New Roman" pitchFamily="18" charset="0"/>
              </a:rPr>
              <a:t>Cestoda</a:t>
            </a:r>
            <a:r>
              <a:rPr lang="tr-TR" altLang="tr-TR" sz="2000" i="1" dirty="0">
                <a:solidFill>
                  <a:srgbClr val="000000"/>
                </a:solidFill>
                <a:latin typeface="Times New Roman" pitchFamily="18" charset="0"/>
              </a:rPr>
              <a:t/>
            </a:r>
            <a:br>
              <a:rPr lang="tr-TR" altLang="tr-TR" sz="2000" i="1" dirty="0">
                <a:solidFill>
                  <a:srgbClr val="000000"/>
                </a:solidFill>
                <a:latin typeface="Times New Roman" pitchFamily="18" charset="0"/>
              </a:rPr>
            </a:br>
            <a:r>
              <a:rPr lang="en-US" altLang="tr-TR" sz="2000" b="1" dirty="0">
                <a:solidFill>
                  <a:srgbClr val="000000"/>
                </a:solidFill>
                <a:latin typeface="Times New Roman" pitchFamily="18" charset="0"/>
              </a:rPr>
              <a:t>Species</a:t>
            </a:r>
            <a:r>
              <a:rPr lang="en-US" altLang="tr-TR" sz="2000" dirty="0">
                <a:solidFill>
                  <a:srgbClr val="000000"/>
                </a:solidFill>
                <a:latin typeface="Times New Roman" pitchFamily="18" charset="0"/>
              </a:rPr>
              <a:t>	</a:t>
            </a:r>
            <a:r>
              <a:rPr lang="tr-TR" altLang="tr-TR" sz="2000" dirty="0">
                <a:solidFill>
                  <a:srgbClr val="000000"/>
                </a:solidFill>
                <a:latin typeface="Times New Roman" pitchFamily="18" charset="0"/>
              </a:rPr>
              <a:t>:  </a:t>
            </a:r>
            <a:r>
              <a:rPr lang="tr-TR" altLang="tr-TR" sz="2000" b="1" i="1" dirty="0" err="1">
                <a:solidFill>
                  <a:srgbClr val="000000"/>
                </a:solidFill>
                <a:latin typeface="Times New Roman" pitchFamily="18" charset="0"/>
              </a:rPr>
              <a:t>Taenia</a:t>
            </a:r>
            <a:r>
              <a:rPr lang="tr-TR" altLang="tr-TR" sz="2000" b="1" i="1" dirty="0">
                <a:solidFill>
                  <a:srgbClr val="000000"/>
                </a:solidFill>
                <a:latin typeface="Times New Roman" pitchFamily="18" charset="0"/>
              </a:rPr>
              <a:t> </a:t>
            </a:r>
            <a:r>
              <a:rPr lang="tr-TR" altLang="tr-TR" sz="2000" b="1" i="1" dirty="0" err="1">
                <a:solidFill>
                  <a:srgbClr val="000000"/>
                </a:solidFill>
                <a:latin typeface="Times New Roman" pitchFamily="18" charset="0"/>
              </a:rPr>
              <a:t>saginata</a:t>
            </a:r>
            <a:r>
              <a:rPr lang="tr-TR" altLang="tr-TR" sz="2000" b="1" dirty="0">
                <a:solidFill>
                  <a:srgbClr val="000000"/>
                </a:solidFill>
                <a:latin typeface="Times New Roman" pitchFamily="18" charset="0"/>
              </a:rPr>
              <a:t> </a:t>
            </a:r>
            <a:r>
              <a:rPr lang="tr-TR" altLang="tr-TR" sz="2000" dirty="0">
                <a:solidFill>
                  <a:srgbClr val="000000"/>
                </a:solidFill>
                <a:latin typeface="Times New Roman" pitchFamily="18" charset="0"/>
              </a:rPr>
              <a:t>(Sığır tenyası)</a:t>
            </a:r>
            <a:br>
              <a:rPr lang="tr-TR" altLang="tr-TR" sz="2000" dirty="0">
                <a:solidFill>
                  <a:srgbClr val="000000"/>
                </a:solidFill>
                <a:latin typeface="Times New Roman" pitchFamily="18" charset="0"/>
              </a:rPr>
            </a:br>
            <a:endParaRPr lang="tr-TR" altLang="tr-TR" sz="2000" dirty="0" smtClean="0">
              <a:solidFill>
                <a:srgbClr val="000000"/>
              </a:solidFill>
              <a:latin typeface="Times New Roman" pitchFamily="18" charset="0"/>
            </a:endParaRPr>
          </a:p>
          <a:p>
            <a:pPr>
              <a:lnSpc>
                <a:spcPct val="95000"/>
              </a:lnSpc>
              <a:spcBef>
                <a:spcPct val="0"/>
              </a:spcBef>
              <a:buNone/>
            </a:pPr>
            <a:r>
              <a:rPr lang="tr-TR" altLang="tr-TR" sz="2000" i="1" dirty="0" smtClean="0">
                <a:solidFill>
                  <a:srgbClr val="000000"/>
                </a:solidFill>
                <a:latin typeface="Times New Roman" pitchFamily="18" charset="0"/>
              </a:rPr>
              <a:t>T</a:t>
            </a:r>
            <a:r>
              <a:rPr lang="tr-TR" altLang="tr-TR" sz="2000" i="1" dirty="0">
                <a:solidFill>
                  <a:srgbClr val="000000"/>
                </a:solidFill>
                <a:latin typeface="Times New Roman" pitchFamily="18" charset="0"/>
              </a:rPr>
              <a:t>. </a:t>
            </a:r>
            <a:r>
              <a:rPr lang="en-US" altLang="tr-TR" sz="2000" i="1" dirty="0" err="1">
                <a:solidFill>
                  <a:srgbClr val="000000"/>
                </a:solidFill>
                <a:latin typeface="Times New Roman" pitchFamily="18" charset="0"/>
              </a:rPr>
              <a:t>solium</a:t>
            </a:r>
            <a:r>
              <a:rPr lang="en-US" altLang="tr-TR" sz="2000" i="1" dirty="0">
                <a:solidFill>
                  <a:srgbClr val="000000"/>
                </a:solidFill>
                <a:latin typeface="Times New Roman" pitchFamily="18" charset="0"/>
              </a:rPr>
              <a:t>'</a:t>
            </a:r>
            <a:r>
              <a:rPr lang="tr-TR" altLang="tr-TR" sz="2000" i="1" dirty="0">
                <a:solidFill>
                  <a:srgbClr val="000000"/>
                </a:solidFill>
                <a:latin typeface="Times New Roman" pitchFamily="18" charset="0"/>
              </a:rPr>
              <a:t>a</a:t>
            </a:r>
            <a:r>
              <a:rPr lang="tr-TR" altLang="tr-TR" sz="2000" dirty="0">
                <a:solidFill>
                  <a:srgbClr val="000000"/>
                </a:solidFill>
                <a:latin typeface="Times New Roman" pitchFamily="18" charset="0"/>
              </a:rPr>
              <a:t> ait tüm vücut parçalarına sahiptirler. Baş kısmı armut</a:t>
            </a:r>
            <a:br>
              <a:rPr lang="tr-TR" altLang="tr-TR" sz="2000" dirty="0">
                <a:solidFill>
                  <a:srgbClr val="000000"/>
                </a:solidFill>
                <a:latin typeface="Times New Roman" pitchFamily="18" charset="0"/>
              </a:rPr>
            </a:br>
            <a:r>
              <a:rPr lang="tr-TR" altLang="tr-TR" sz="2000" dirty="0">
                <a:solidFill>
                  <a:srgbClr val="000000"/>
                </a:solidFill>
                <a:latin typeface="Times New Roman" pitchFamily="18" charset="0"/>
              </a:rPr>
              <a:t>şeklindedir, sadece 4 tane tutunmaya yarayan vantuz gelişmiştir. </a:t>
            </a:r>
            <a:endParaRPr lang="tr-TR" altLang="tr-TR" sz="2000" dirty="0" smtClean="0">
              <a:solidFill>
                <a:srgbClr val="000000"/>
              </a:solidFill>
              <a:latin typeface="Times New Roman" pitchFamily="18" charset="0"/>
            </a:endParaRPr>
          </a:p>
          <a:p>
            <a:pPr>
              <a:lnSpc>
                <a:spcPct val="95000"/>
              </a:lnSpc>
              <a:spcBef>
                <a:spcPct val="0"/>
              </a:spcBef>
              <a:buNone/>
            </a:pPr>
            <a:endParaRPr lang="tr-TR" altLang="tr-TR" sz="2000" dirty="0">
              <a:solidFill>
                <a:srgbClr val="000000"/>
              </a:solidFill>
              <a:latin typeface="Times New Roman" pitchFamily="18" charset="0"/>
            </a:endParaRPr>
          </a:p>
          <a:p>
            <a:pPr>
              <a:lnSpc>
                <a:spcPct val="95000"/>
              </a:lnSpc>
              <a:spcBef>
                <a:spcPct val="0"/>
              </a:spcBef>
              <a:buNone/>
            </a:pPr>
            <a:r>
              <a:rPr lang="tr-TR" altLang="tr-TR" sz="2000" dirty="0" err="1" smtClean="0">
                <a:solidFill>
                  <a:srgbClr val="000000"/>
                </a:solidFill>
                <a:latin typeface="Times New Roman" pitchFamily="18" charset="0"/>
              </a:rPr>
              <a:t>Rostellum</a:t>
            </a:r>
            <a:r>
              <a:rPr lang="tr-TR" altLang="tr-TR" sz="2000" dirty="0" smtClean="0">
                <a:solidFill>
                  <a:srgbClr val="000000"/>
                </a:solidFill>
                <a:latin typeface="Times New Roman" pitchFamily="18" charset="0"/>
              </a:rPr>
              <a:t> </a:t>
            </a:r>
            <a:r>
              <a:rPr lang="en-US" altLang="tr-TR" sz="2000" dirty="0" err="1">
                <a:solidFill>
                  <a:srgbClr val="000000"/>
                </a:solidFill>
                <a:latin typeface="Times New Roman" pitchFamily="18" charset="0"/>
                <a:cs typeface="Times New Roman" pitchFamily="18" charset="0"/>
              </a:rPr>
              <a:t>ya</a:t>
            </a:r>
            <a:r>
              <a:rPr lang="en-US" altLang="tr-TR" sz="2000" dirty="0">
                <a:solidFill>
                  <a:srgbClr val="000000"/>
                </a:solidFill>
                <a:latin typeface="Times New Roman" pitchFamily="18" charset="0"/>
                <a:cs typeface="Times New Roman" pitchFamily="18" charset="0"/>
              </a:rPr>
              <a:t> da </a:t>
            </a:r>
            <a:r>
              <a:rPr lang="en-US" altLang="tr-TR" sz="2000" dirty="0" err="1">
                <a:solidFill>
                  <a:srgbClr val="000000"/>
                </a:solidFill>
                <a:latin typeface="Times New Roman" pitchFamily="18" charset="0"/>
                <a:cs typeface="Times New Roman" pitchFamily="18" charset="0"/>
              </a:rPr>
              <a:t>çengel</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yapısı</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bulunmaz</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Boyun</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baştan</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daha</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dardır</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Boyundan</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sonra</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gelen</a:t>
            </a:r>
            <a:r>
              <a:rPr lang="en-US" altLang="tr-TR" sz="2000" dirty="0">
                <a:solidFill>
                  <a:srgbClr val="000000"/>
                </a:solidFill>
                <a:latin typeface="Times New Roman" pitchFamily="18" charset="0"/>
                <a:cs typeface="Times New Roman" pitchFamily="18" charset="0"/>
              </a:rPr>
              <a:t> ilk </a:t>
            </a:r>
            <a:r>
              <a:rPr lang="en-US" altLang="tr-TR" sz="2000" dirty="0" err="1">
                <a:solidFill>
                  <a:srgbClr val="000000"/>
                </a:solidFill>
                <a:latin typeface="Times New Roman" pitchFamily="18" charset="0"/>
                <a:cs typeface="Times New Roman" pitchFamily="18" charset="0"/>
              </a:rPr>
              <a:t>halkalar</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kısadır</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Boyundan</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uzaklaştıkça</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uzar</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ve</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olgunlaşır</a:t>
            </a:r>
            <a:r>
              <a:rPr lang="en-US" altLang="tr-TR" sz="2000" dirty="0">
                <a:solidFill>
                  <a:srgbClr val="000000"/>
                </a:solidFill>
                <a:latin typeface="Times New Roman" pitchFamily="18" charset="0"/>
                <a:cs typeface="Times New Roman" pitchFamily="18" charset="0"/>
              </a:rPr>
              <a:t>. Eni </a:t>
            </a:r>
            <a:r>
              <a:rPr lang="en-US" altLang="tr-TR" sz="2000" dirty="0" err="1">
                <a:solidFill>
                  <a:srgbClr val="000000"/>
                </a:solidFill>
                <a:latin typeface="Times New Roman" pitchFamily="18" charset="0"/>
                <a:cs typeface="Times New Roman" pitchFamily="18" charset="0"/>
              </a:rPr>
              <a:t>boyundan</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daha</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dar</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olan</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olgun</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bir</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halkada</a:t>
            </a:r>
            <a:r>
              <a:rPr lang="en-US" altLang="tr-TR" sz="2000" dirty="0">
                <a:solidFill>
                  <a:srgbClr val="000000"/>
                </a:solidFill>
                <a:latin typeface="Times New Roman" pitchFamily="18" charset="0"/>
                <a:cs typeface="Times New Roman" pitchFamily="18" charset="0"/>
              </a:rPr>
              <a:t> uterus </a:t>
            </a:r>
            <a:r>
              <a:rPr lang="en-US" altLang="tr-TR" sz="2000" dirty="0" err="1">
                <a:solidFill>
                  <a:srgbClr val="000000"/>
                </a:solidFill>
                <a:latin typeface="Times New Roman" pitchFamily="18" charset="0"/>
                <a:cs typeface="Times New Roman" pitchFamily="18" charset="0"/>
              </a:rPr>
              <a:t>fazlaca</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dallanmış</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ve</a:t>
            </a:r>
            <a:r>
              <a:rPr lang="en-US" altLang="tr-TR" sz="2000" dirty="0">
                <a:solidFill>
                  <a:srgbClr val="000000"/>
                </a:solidFill>
                <a:latin typeface="Times New Roman" pitchFamily="18" charset="0"/>
                <a:cs typeface="Times New Roman" pitchFamily="18" charset="0"/>
              </a:rPr>
              <a:t> genital </a:t>
            </a:r>
            <a:r>
              <a:rPr lang="en-US" altLang="tr-TR" sz="2000" dirty="0" err="1">
                <a:solidFill>
                  <a:srgbClr val="000000"/>
                </a:solidFill>
                <a:latin typeface="Times New Roman" pitchFamily="18" charset="0"/>
                <a:cs typeface="Times New Roman" pitchFamily="18" charset="0"/>
              </a:rPr>
              <a:t>delik</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düzensiz</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olarak</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sağlı</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sollu</a:t>
            </a:r>
            <a:r>
              <a:rPr lang="en-US" altLang="tr-TR" sz="2000" dirty="0">
                <a:solidFill>
                  <a:srgbClr val="000000"/>
                </a:solidFill>
                <a:latin typeface="Times New Roman" pitchFamily="18" charset="0"/>
                <a:cs typeface="Times New Roman" pitchFamily="18" charset="0"/>
              </a:rPr>
              <a:t> </a:t>
            </a:r>
            <a:r>
              <a:rPr lang="en-US" altLang="tr-TR" sz="2000" dirty="0" err="1">
                <a:solidFill>
                  <a:srgbClr val="000000"/>
                </a:solidFill>
                <a:latin typeface="Times New Roman" pitchFamily="18" charset="0"/>
                <a:cs typeface="Times New Roman" pitchFamily="18" charset="0"/>
              </a:rPr>
              <a:t>sıralanmıştır</a:t>
            </a:r>
            <a:r>
              <a:rPr lang="en-US" altLang="tr-TR" sz="2000" dirty="0">
                <a:solidFill>
                  <a:srgbClr val="000000"/>
                </a:solidFill>
                <a:latin typeface="Times New Roman" pitchFamily="18" charset="0"/>
                <a:cs typeface="Times New Roman" pitchFamily="18" charset="0"/>
              </a:rPr>
              <a:t>. </a:t>
            </a:r>
            <a:br>
              <a:rPr lang="en-US" altLang="tr-TR" sz="2000" dirty="0">
                <a:solidFill>
                  <a:srgbClr val="000000"/>
                </a:solidFill>
                <a:latin typeface="Times New Roman" pitchFamily="18" charset="0"/>
                <a:cs typeface="Times New Roman" pitchFamily="18" charset="0"/>
              </a:rPr>
            </a:br>
            <a:r>
              <a:rPr lang="tr-TR" sz="2400" dirty="0">
                <a:latin typeface="Times New Roman" pitchFamily="16" charset="0"/>
                <a:cs typeface="Times New Roman" pitchFamily="16" charset="0"/>
              </a:rPr>
              <a:t> </a:t>
            </a:r>
            <a:endParaRPr lang="tr-TR" sz="2400" dirty="0" smtClean="0">
              <a:latin typeface="Times New Roman" pitchFamily="16" charset="0"/>
              <a:cs typeface="Times New Roman" pitchFamily="16" charset="0"/>
            </a:endParaRPr>
          </a:p>
          <a:p>
            <a:pPr>
              <a:lnSpc>
                <a:spcPct val="95000"/>
              </a:lnSpc>
              <a:spcBef>
                <a:spcPct val="0"/>
              </a:spcBef>
              <a:buNone/>
            </a:pPr>
            <a:r>
              <a:rPr lang="tr-TR" sz="2000" dirty="0" smtClean="0">
                <a:latin typeface="Times New Roman" pitchFamily="16" charset="0"/>
                <a:cs typeface="Times New Roman" pitchFamily="16" charset="0"/>
              </a:rPr>
              <a:t>Laboratuvar </a:t>
            </a:r>
            <a:r>
              <a:rPr lang="tr-TR" sz="2000" dirty="0">
                <a:latin typeface="Times New Roman" pitchFamily="16" charset="0"/>
                <a:cs typeface="Times New Roman" pitchFamily="16" charset="0"/>
              </a:rPr>
              <a:t>çalışmasında, bu tür koruma şikesi içinde incelenecektir. Çalışmada vücut yapısına, </a:t>
            </a:r>
            <a:r>
              <a:rPr lang="tr-TR" sz="2000" dirty="0" err="1">
                <a:latin typeface="Times New Roman" pitchFamily="16" charset="0"/>
                <a:cs typeface="Times New Roman" pitchFamily="16" charset="0"/>
              </a:rPr>
              <a:t>proglotidlerin</a:t>
            </a:r>
            <a:r>
              <a:rPr lang="tr-TR" sz="2000" dirty="0">
                <a:latin typeface="Times New Roman" pitchFamily="16" charset="0"/>
                <a:cs typeface="Times New Roman" pitchFamily="16" charset="0"/>
              </a:rPr>
              <a:t> büyüklüğü ve boyutlarına dikkat edile­cektir. </a:t>
            </a:r>
            <a:r>
              <a:rPr lang="tr-TR" sz="2000" i="1" dirty="0">
                <a:latin typeface="Times New Roman" pitchFamily="16" charset="0"/>
                <a:cs typeface="Times New Roman" pitchFamily="16" charset="0"/>
              </a:rPr>
              <a:t>T. </a:t>
            </a:r>
            <a:r>
              <a:rPr lang="tr-TR" sz="2000" i="1" dirty="0" err="1">
                <a:latin typeface="Times New Roman" pitchFamily="16" charset="0"/>
                <a:cs typeface="Times New Roman" pitchFamily="16" charset="0"/>
              </a:rPr>
              <a:t>solium</a:t>
            </a:r>
            <a:r>
              <a:rPr lang="tr-TR" sz="2000" dirty="0">
                <a:latin typeface="Times New Roman" pitchFamily="16" charset="0"/>
                <a:cs typeface="Times New Roman" pitchFamily="16" charset="0"/>
              </a:rPr>
              <a:t> ile arasındaki </a:t>
            </a:r>
            <a:r>
              <a:rPr lang="tr-TR" sz="2000" dirty="0" err="1">
                <a:latin typeface="Times New Roman" pitchFamily="16" charset="0"/>
                <a:cs typeface="Times New Roman" pitchFamily="16" charset="0"/>
              </a:rPr>
              <a:t>skoleks</a:t>
            </a:r>
            <a:r>
              <a:rPr lang="tr-TR" sz="2000" dirty="0">
                <a:latin typeface="Times New Roman" pitchFamily="16" charset="0"/>
                <a:cs typeface="Times New Roman" pitchFamily="16" charset="0"/>
              </a:rPr>
              <a:t> ve </a:t>
            </a:r>
            <a:r>
              <a:rPr lang="tr-TR" sz="2000" dirty="0" err="1">
                <a:latin typeface="Times New Roman" pitchFamily="16" charset="0"/>
                <a:cs typeface="Times New Roman" pitchFamily="16" charset="0"/>
              </a:rPr>
              <a:t>proglottid</a:t>
            </a:r>
            <a:r>
              <a:rPr lang="tr-TR" sz="2000" dirty="0">
                <a:latin typeface="Times New Roman" pitchFamily="16" charset="0"/>
                <a:cs typeface="Times New Roman" pitchFamily="16" charset="0"/>
              </a:rPr>
              <a:t> farkları karşılaştırmalı olarak çizim halinde gösterilecektir.</a:t>
            </a:r>
            <a:r>
              <a:rPr lang="en-US" altLang="tr-TR" sz="2000" dirty="0">
                <a:solidFill>
                  <a:srgbClr val="000000"/>
                </a:solidFill>
                <a:latin typeface="Times New Roman" pitchFamily="18" charset="0"/>
                <a:cs typeface="Times New Roman" pitchFamily="18" charset="0"/>
              </a:rPr>
              <a:t/>
            </a:r>
            <a:br>
              <a:rPr lang="en-US" altLang="tr-TR" sz="2000" dirty="0">
                <a:solidFill>
                  <a:srgbClr val="000000"/>
                </a:solidFill>
                <a:latin typeface="Times New Roman" pitchFamily="18" charset="0"/>
                <a:cs typeface="Times New Roman" pitchFamily="18" charset="0"/>
              </a:rPr>
            </a:br>
            <a:endParaRPr lang="en-US" altLang="tr-TR" sz="2000" dirty="0">
              <a:solidFill>
                <a:srgbClr val="000000"/>
              </a:solidFill>
              <a:latin typeface="Times New Roman" pitchFamily="18" charset="0"/>
              <a:cs typeface="Times New Roman" pitchFamily="18" charset="0"/>
            </a:endParaRPr>
          </a:p>
        </p:txBody>
      </p:sp>
      <p:sp>
        <p:nvSpPr>
          <p:cNvPr id="2" name="Altbilgi Yer Tutucusu 1"/>
          <p:cNvSpPr>
            <a:spLocks noGrp="1"/>
          </p:cNvSpPr>
          <p:nvPr>
            <p:ph type="ftr" sz="quarter" idx="11"/>
          </p:nvPr>
        </p:nvSpPr>
        <p:spPr/>
        <p:txBody>
          <a:bodyPr/>
          <a:lstStyle/>
          <a:p>
            <a:r>
              <a:rPr lang="tr-TR" smtClean="0"/>
              <a:t>Prof. Dr. Ayla TÜZÜN</a:t>
            </a:r>
            <a:endParaRPr lang="tr-TR"/>
          </a:p>
        </p:txBody>
      </p:sp>
    </p:spTree>
    <p:extLst>
      <p:ext uri="{BB962C8B-B14F-4D97-AF65-F5344CB8AC3E}">
        <p14:creationId xmlns:p14="http://schemas.microsoft.com/office/powerpoint/2010/main" val="10734267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329</Words>
  <Application>Microsoft Office PowerPoint</Application>
  <PresentationFormat>Ekran Gösterisi (4:3)</PresentationFormat>
  <Paragraphs>32</Paragraphs>
  <Slides>8</Slides>
  <Notes>7</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Phylum : Platyhelminthes (Yassı kurtlar) Classis  : Turbellaria Ordo     : Rhabdocoela Species  : Planaria gonocephala</vt:lpstr>
      <vt:lpstr>Enine bölünmek suretiyle eşeysiz olarak çoğalabilir. Ayrıca bunlarda rejenerasyon yeteneği çok yüksek olduğundan, kopan her parça eksik kısımlarını tamamlayarak, bir fert meydana getirebilir. Planaria hermafrodittir. Karşılıklı döllenerek eşeyli olarak  da çoğalır. Her fertte bir çift testis ve bir çift ovaryum bulunur. Genital açıklık, ventralde ağızın biraz, gerisindedir.   Planaria akarsularda taşların altlarında yaşar. Küçük hayvansal ve bitkisel canlılarla beslenir.  Bu türün laboratuvar çalışması, cama sıkıştırılmış olan  maket üzerinde yapılacaktır. Çalışmada baş ve kuyruk yapısına ve gözlerin konumuna dikkat ediniz. Gözler ve iç yapı hakkında biraz daha detay görülmek, istenirse maket, mikroskobun en küçük büyültmesinde incelemeye alınabilir. Gördüğünüz kısımları şekil çizerek gösteriniz.   </vt:lpstr>
      <vt:lpstr> Phylum :  Platyhelminthes  (Yassı kurtlar) Classis   :  Trematoda Ordo :  Digenea Species  :  Dicrocoelium  dendriticum  (Küçük Karaciğer Kelebeği) </vt:lpstr>
      <vt:lpstr>Karın vantuzu ağız vantuzuna oranla daha büyüktür. Ağız ve karın vantuzunun yapısı, kaslı bir özelliğe sahiptir. Bu kasların kontraksiyonu ile vantuzların açılıp kapanması sağlanır. Bu sayede canlı, kendini parazit olarak yaşadığı hayvanın, karaciğer ve safra kanallarına yerleştirir. Sinir sistemi ağız vantuzunun arkasında ve birbirleriyle birleşmiş bir çift serebral gangliondan oluşur. Serebral gangliondan öne ve arkaya doğru sinir şeritleri uzanır.   Sindirim sistemi ağızla başlar. Ağız, ağız vantuzunun ortasında ve biraz ventraldedir. Ağzı yutak ve kısa bir özofagus takip eder. Özofagustan sonra ikiye ayrılan bağırsak, uçları kapalı iki kol halinde hayvanın arkasına doğru uzanır. Anüsleri yoktur. Ağız aynı zamanda anüs ödevini görür.   Vücudun yan taraflarında birer vitellüs bezi vardır. Vitellüs bezleri yumurtaya besin ödevini gören vitellüs hücrelerini meydana getirirler.   Boşaltım organları protonefridium’dur. Bu sistem, hayvanın iki tarafında uzanan iki kanaldan ibarettir. Bu kanallar vücudun arka tarafında birleştikten sonra kontraktil bir kese ile dışarı açılırlar.  </vt:lpstr>
      <vt:lpstr>Üreme organları iyi gelişmiştir. Hermafrodit canlılardır. Erkek üreme organında bir çift yassı testis vardır. Testislerden çıkan kanallar karın vantuzunun hemen ön tarafında birleşerek Vas defferensi meydana getirdikten sonra penis kesesi içinde bulunan ve döllenmeyi sağlayan penise açılırlar. Penis bağırsağın ikiye ayrıldığı yere kadar uzanır.  Dişi üreme organında, testislerin gerisinde ve testislerden daha ufak bir ovaryum vardır. Ovaryumdan kısa bir ovidukt ile birleşmiş uterus ayrılır. Uzun bir boru olan uterus birçok kıvrımlar yaptıktan sonra penisin yanından dışarıya açılır.   Laborutuvar çalışmasında bu tür, hazır boyalı preparatlarda incelenecektir. Mikroskobun en küçük, büyültmesinde, önce hayvanın doğru konumda olup olmadığı kontrol edilecektir. Bu  sağlandıktan sonra preparat orta büyültmede çalışılacaktır. Çalışma sırasında ağız ve ağız çevresindeki yuvarlağımsı ağız vantuzunu, vücudun orta bölgesine yakın ovalimsi karın vantuzunu, ağzını devamı olan yutak ve özofagusu, vücudun iki yanına ayrılan barsak kollarını, karın vantuzunun hemen altında bir çift testisi, onun altındaki ovaryumu ve ovaryumun da altında bulunan reseptakulum seminis kesesini vücudun iki yanında pembemsi vitellüs bezlerini vücudun orta  ve alt bölgelerini kıvrımlar halinde kaplamış olan uterus kanalını ve içindeki olgunlaşmış kahverengi yumurtalar ile olgunlaşmamış sarı yumurtaları ve son olarak da karın vantuzunun hemen üzerindeki penis kesesini görüp, bir çizim halinde gösteriniz ve kısımlarını yazınız.</vt:lpstr>
      <vt:lpstr> Phylum :   Platyhelminthes (Yassı kurtlar) Classis :   Trematoda Ordo          :   Digenea Species       :  Fasciola hepatica (Büyük Karaciğer Kelebeği)  Vücut şekli kabak çekirdeğine benzer. Genellikle D. dendriticum ile birlikte koyun, keçi ve öküz gibi birçok memeli hayvanın karaciğerinde ve safra kanallarında bulunur. Boyları 2-3 cm olup, D. dentriticum'dan daha büyük ve daha tehlikelidirler. Çünkü bunların birkaçı bir araya gelerek safra kanallarını kolaylıkla tıkayabilirler.     Vücut yapılan itibariyle D. dentriticum'a. çok benzerler. Yalnız vücudun sonuna kadar uzanan iki kollu bağırsakları, yanlara doğru ayrıca birçok kollar meydana getirmiştir.       Bu türün laboratuvar çalışması, cama sıkıştırılmış maketi üzerinde yapılacaktır. Gözlemlerde vücut büyüklüğü, ağız ve karnı vantuzlarının şekli ve konumu ile barsak sistemi. D. dendriticum ile karşılaştırmalı olarak çalışılacak ve çizim halinde gösterilecektir.  </vt:lpstr>
      <vt:lpstr>Phylum : Platyhelminthes (Yassı kurtlar)  Classis   : Cestoda (Tenyalar-Şeritler) Species : Taenia solium (Domuz tenyası)  Vücutları yassı olup, kalın bir kutikula tabakası ile kaplıdır. Vücut yüzeylerinde siller yoktur. Vücutları Skoleks (Baş-boyun) ve Strobila (Gövde) olmak üzere 2 kısımdan meydana gelmiştir. Strobila, proglottid adı verilen halkalardan oluşur. Boyları 3-5 metre arasında değişir. Skoleks de 4 adet yuvarlak vantuz, ile iki sıra çengel taşıyan bir rostellum (çelenk) vardır.   Skoleks’ten sonra gelen boyun kısmından yeni proglottidler meydana gelir. Boyuna en yakın olan proglottidler en genç olanlarıdır. Arkadakiler ise daha olgun proglottidleri oluşturur. Bunların sayısı binlerce olabilir. Bunlara silahlı şeritler adı da verilir.    Yeni oluşan proglottidlerin eni boyundan fazla iken, olgunlaşmış halkalar dikdörtgenimsi, gebe halkalar ise kare şeklindedir. Testisler Taenia saginata'ya oranla daha az sayıdadır. Uterusta yan dalların sayısı iki yanda 8 ilâ 13 tanedir. Genital delikler, halkaların yanlarında düzensiz, sağ bazen de solda bulunur .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Phylum : Platyhelminthes (Yassı kurtlar) Classis  : Turbellaria Ordo     : Rhabdocoela Species  : Planaria gonocephala</dc:title>
  <dc:creator>Eray</dc:creator>
  <cp:lastModifiedBy>Eray</cp:lastModifiedBy>
  <cp:revision>2</cp:revision>
  <dcterms:created xsi:type="dcterms:W3CDTF">2019-12-18T09:14:09Z</dcterms:created>
  <dcterms:modified xsi:type="dcterms:W3CDTF">2019-12-18T09:23:28Z</dcterms:modified>
</cp:coreProperties>
</file>