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84"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11" r:id="rId25"/>
    <p:sldId id="304" r:id="rId26"/>
    <p:sldId id="305" r:id="rId27"/>
    <p:sldId id="307" r:id="rId28"/>
    <p:sldId id="308" r:id="rId29"/>
    <p:sldId id="309" r:id="rId30"/>
    <p:sldId id="310" r:id="rId31"/>
    <p:sldId id="306" r:id="rId32"/>
    <p:sldId id="280" r:id="rId33"/>
    <p:sldId id="301" r:id="rId34"/>
    <p:sldId id="302" r:id="rId35"/>
    <p:sldId id="303" r:id="rId36"/>
    <p:sldId id="281" r:id="rId37"/>
    <p:sldId id="312" r:id="rId38"/>
    <p:sldId id="313" r:id="rId39"/>
    <p:sldId id="314" r:id="rId40"/>
    <p:sldId id="315" r:id="rId41"/>
    <p:sldId id="316" r:id="rId42"/>
    <p:sldId id="317" r:id="rId43"/>
    <p:sldId id="318" r:id="rId44"/>
    <p:sldId id="282"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343302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71253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8564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653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64173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111647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4076449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42547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0508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316317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19471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31734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479CF9F-634A-4843-9CC3-1AA4A50DED2B}" type="datetimeFigureOut">
              <a:rPr lang="tr-TR" smtClean="0"/>
              <a:t>16.03.2020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6774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71285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9CF9F-634A-4843-9CC3-1AA4A50DED2B}" type="datetimeFigureOut">
              <a:rPr lang="tr-TR" smtClean="0"/>
              <a:t>16.03.2020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53472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95382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605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479CF9F-634A-4843-9CC3-1AA4A50DED2B}" type="datetimeFigureOut">
              <a:rPr lang="tr-TR" smtClean="0"/>
              <a:t>16.03.2020</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90D281-02CC-4089-8AF0-6A4C1579367A}" type="slidenum">
              <a:rPr lang="tr-TR" smtClean="0"/>
              <a:t>‹#›</a:t>
            </a:fld>
            <a:endParaRPr lang="tr-TR"/>
          </a:p>
        </p:txBody>
      </p:sp>
    </p:spTree>
    <p:extLst>
      <p:ext uri="{BB962C8B-B14F-4D97-AF65-F5344CB8AC3E}">
        <p14:creationId xmlns:p14="http://schemas.microsoft.com/office/powerpoint/2010/main" val="197835539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tr.wikipedia.org/w/index.php?title=%C4%B0zostasi&amp;action=edit&amp;redlink=1" TargetMode="External"/><Relationship Id="rId2" Type="http://schemas.openxmlformats.org/officeDocument/2006/relationships/hyperlink" Target="http://tr.wikipedia.org/wiki/Konveksiyon" TargetMode="External"/><Relationship Id="rId1" Type="http://schemas.openxmlformats.org/officeDocument/2006/relationships/slideLayout" Target="../slideLayouts/slideLayout2.xml"/><Relationship Id="rId6" Type="http://schemas.openxmlformats.org/officeDocument/2006/relationships/hyperlink" Target="http://tr.wikipedia.org/wiki/Asteroit" TargetMode="External"/><Relationship Id="rId5" Type="http://schemas.openxmlformats.org/officeDocument/2006/relationships/hyperlink" Target="http://tr.wikipedia.org/wiki/Erozyon" TargetMode="External"/><Relationship Id="rId4" Type="http://schemas.openxmlformats.org/officeDocument/2006/relationships/hyperlink" Target="http://tr.wikipedia.org/wiki/Plaka_tektoni%C4%9Fi"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tr.wikipedia.org/wiki/Pasifik" TargetMode="External"/><Relationship Id="rId3" Type="http://schemas.openxmlformats.org/officeDocument/2006/relationships/hyperlink" Target="http://tr.wikipedia.org/wiki/Washington_(eyalet)" TargetMode="External"/><Relationship Id="rId7" Type="http://schemas.openxmlformats.org/officeDocument/2006/relationships/hyperlink" Target="http://tr.wikipedia.org/w/index.php?title=Cascade_S%C4%B1rada%C4%9Flar%C4%B1&amp;action=edit&amp;redlink=1" TargetMode="External"/><Relationship Id="rId2" Type="http://schemas.openxmlformats.org/officeDocument/2006/relationships/hyperlink" Target="http://tr.wikipedia.org/wiki/Amerika_Birle%C5%9Fik_Devletleri" TargetMode="External"/><Relationship Id="rId1" Type="http://schemas.openxmlformats.org/officeDocument/2006/relationships/slideLayout" Target="../slideLayouts/slideLayout2.xml"/><Relationship Id="rId6" Type="http://schemas.openxmlformats.org/officeDocument/2006/relationships/hyperlink" Target="http://tr.wikipedia.org/w/index.php?title=Pasifik_Ate%C5%9F_%C3%87emberi&amp;action=edit&amp;redlink=1" TargetMode="External"/><Relationship Id="rId5" Type="http://schemas.openxmlformats.org/officeDocument/2006/relationships/hyperlink" Target="http://tr.wikipedia.org/wiki/Kuzey_Amerika" TargetMode="External"/><Relationship Id="rId4" Type="http://schemas.openxmlformats.org/officeDocument/2006/relationships/hyperlink" Target="http://tr.wikipedia.org/wiki/Volkan" TargetMode="External"/><Relationship Id="rId9"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5400" dirty="0"/>
              <a:t>VOLKANİZMA </a:t>
            </a:r>
          </a:p>
        </p:txBody>
      </p:sp>
      <p:pic>
        <p:nvPicPr>
          <p:cNvPr id="4" name="Resim 3"/>
          <p:cNvPicPr>
            <a:picLocks noChangeAspect="1"/>
          </p:cNvPicPr>
          <p:nvPr/>
        </p:nvPicPr>
        <p:blipFill>
          <a:blip r:embed="rId2"/>
          <a:stretch>
            <a:fillRect/>
          </a:stretch>
        </p:blipFill>
        <p:spPr>
          <a:xfrm>
            <a:off x="6728177" y="2588831"/>
            <a:ext cx="4306533" cy="2575307"/>
          </a:xfrm>
          <a:prstGeom prst="rect">
            <a:avLst/>
          </a:prstGeom>
        </p:spPr>
      </p:pic>
    </p:spTree>
    <p:extLst>
      <p:ext uri="{BB962C8B-B14F-4D97-AF65-F5344CB8AC3E}">
        <p14:creationId xmlns:p14="http://schemas.microsoft.com/office/powerpoint/2010/main" val="32723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volkanik daÄlar ile ilgili gÃ¶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5747" y="3183378"/>
            <a:ext cx="4267200" cy="2847975"/>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1524000" y="666044"/>
            <a:ext cx="9019822" cy="2246769"/>
          </a:xfrm>
          <a:prstGeom prst="rect">
            <a:avLst/>
          </a:prstGeom>
          <a:noFill/>
        </p:spPr>
        <p:txBody>
          <a:bodyPr wrap="square" rtlCol="0">
            <a:spAutoFit/>
          </a:bodyPr>
          <a:lstStyle/>
          <a:p>
            <a:r>
              <a:rPr lang="tr-TR" sz="2800" b="1" dirty="0"/>
              <a:t>VOLKAN ŞEKİLLERİ</a:t>
            </a:r>
            <a:r>
              <a:rPr lang="tr-TR" sz="2800" dirty="0"/>
              <a:t/>
            </a:r>
            <a:br>
              <a:rPr lang="tr-TR" sz="2800" dirty="0"/>
            </a:br>
            <a:r>
              <a:rPr lang="tr-TR" sz="2800" dirty="0"/>
              <a:t>Yeryüzüne kırık hatları boyunca çıkan magma, üzerindeki basınç etkisi ortadan kalktığında akışkan bir hâl alır. Volkanların püskürttüğü malzemeler ile yeryüzüne çıkan lavların özelliğine göre farklı şekillerde volkan konileri oluşur.</a:t>
            </a:r>
          </a:p>
        </p:txBody>
      </p:sp>
    </p:spTree>
    <p:extLst>
      <p:ext uri="{BB962C8B-B14F-4D97-AF65-F5344CB8AC3E}">
        <p14:creationId xmlns:p14="http://schemas.microsoft.com/office/powerpoint/2010/main" val="3596207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654756"/>
            <a:ext cx="9905999" cy="5136445"/>
          </a:xfrm>
        </p:spPr>
        <p:txBody>
          <a:bodyPr>
            <a:normAutofit/>
          </a:bodyPr>
          <a:lstStyle/>
          <a:p>
            <a:pPr fontAlgn="base"/>
            <a:r>
              <a:rPr lang="tr-TR" sz="2800" b="1" dirty="0"/>
              <a:t>1-Kül Konileri</a:t>
            </a:r>
            <a:r>
              <a:rPr lang="tr-TR" sz="2800" dirty="0"/>
              <a:t/>
            </a:r>
            <a:br>
              <a:rPr lang="tr-TR" sz="2800" dirty="0"/>
            </a:br>
            <a:r>
              <a:rPr lang="tr-TR" sz="2800" dirty="0"/>
              <a:t>Volkanlardan çıkan kül, kum ve çakıl gibi katı maddelerin volkan bacasının çevresinde üst üste birikmesiyle oluşan koni biçimindeki volkanlardır.</a:t>
            </a:r>
          </a:p>
        </p:txBody>
      </p:sp>
      <p:pic>
        <p:nvPicPr>
          <p:cNvPr id="5122" name="Picture 2" descr="kÃ¼l-kon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87" y="3129491"/>
            <a:ext cx="5715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451556"/>
            <a:ext cx="9905999" cy="5339645"/>
          </a:xfrm>
        </p:spPr>
        <p:txBody>
          <a:bodyPr/>
          <a:lstStyle/>
          <a:p>
            <a:r>
              <a:rPr lang="tr-TR" b="1" dirty="0"/>
              <a:t>2-Kalkan Biçimindeki Volkanlar</a:t>
            </a:r>
            <a:r>
              <a:rPr lang="tr-TR" dirty="0"/>
              <a:t/>
            </a:r>
            <a:br>
              <a:rPr lang="tr-TR" dirty="0"/>
            </a:br>
            <a:r>
              <a:rPr lang="tr-TR" dirty="0"/>
              <a:t>Magmadan gelen malzemenin bazik karakterli ve akışkan lavlar şeklinde yüzeye çıktığı arazilerde kalkana benzer, basık ve yayvan volkan konileri oluşur. Diyarbakır yakınlarındaki Karacadağ volkanı bu tür bir volkandır.</a:t>
            </a:r>
          </a:p>
        </p:txBody>
      </p:sp>
      <p:pic>
        <p:nvPicPr>
          <p:cNvPr id="6146" name="Picture 2" descr="kalkan-volk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686" y="2743200"/>
            <a:ext cx="5715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14489"/>
            <a:ext cx="9905999" cy="6016978"/>
          </a:xfrm>
        </p:spPr>
        <p:txBody>
          <a:bodyPr/>
          <a:lstStyle/>
          <a:p>
            <a:r>
              <a:rPr lang="tr-TR" b="1" dirty="0"/>
              <a:t>3-Tabakalı Volkanlar</a:t>
            </a:r>
            <a:r>
              <a:rPr lang="tr-TR" dirty="0"/>
              <a:t/>
            </a:r>
            <a:br>
              <a:rPr lang="tr-TR" dirty="0"/>
            </a:br>
            <a:r>
              <a:rPr lang="tr-TR" dirty="0"/>
              <a:t>Magmadan gelen malzemenin asit karakterli ve yoğun lavlar şeklinde yüzeye çıktığı arazilerde dik volkan konileri oluşur. Lavların fazla akışkan olmaması nedeniyle tabakalar hâlinde biriktiği bu konilerde, ana koninin etrafında daha küçük parazit koniler de yer alır. Japonya’daki </a:t>
            </a:r>
            <a:r>
              <a:rPr lang="tr-TR" dirty="0" err="1"/>
              <a:t>Fuji</a:t>
            </a:r>
            <a:r>
              <a:rPr lang="tr-TR" dirty="0"/>
              <a:t>, Filipinler’deki Mayon ve Türkiye’deki Büyük Ağrı bu tür dağlara birer örnektir.</a:t>
            </a:r>
          </a:p>
        </p:txBody>
      </p:sp>
      <p:pic>
        <p:nvPicPr>
          <p:cNvPr id="4" name="Resim 3"/>
          <p:cNvPicPr>
            <a:picLocks noChangeAspect="1"/>
          </p:cNvPicPr>
          <p:nvPr/>
        </p:nvPicPr>
        <p:blipFill>
          <a:blip r:embed="rId2"/>
          <a:stretch>
            <a:fillRect/>
          </a:stretch>
        </p:blipFill>
        <p:spPr>
          <a:xfrm>
            <a:off x="3035300" y="3173942"/>
            <a:ext cx="5715000" cy="3057525"/>
          </a:xfrm>
          <a:prstGeom prst="rect">
            <a:avLst/>
          </a:prstGeom>
        </p:spPr>
      </p:pic>
    </p:spTree>
    <p:extLst>
      <p:ext uri="{BB962C8B-B14F-4D97-AF65-F5344CB8AC3E}">
        <p14:creationId xmlns:p14="http://schemas.microsoft.com/office/powerpoint/2010/main" val="4153351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2097088"/>
          </a:xfrm>
        </p:spPr>
        <p:txBody>
          <a:bodyPr/>
          <a:lstStyle/>
          <a:p>
            <a:r>
              <a:rPr lang="tr-TR" dirty="0"/>
              <a:t>VOLKANIZMA SONUCU OLUSAN YER SEKILLERI</a:t>
            </a:r>
            <a:br>
              <a:rPr lang="tr-TR" dirty="0"/>
            </a:br>
            <a:endParaRPr lang="tr-TR" dirty="0"/>
          </a:p>
        </p:txBody>
      </p:sp>
      <p:sp>
        <p:nvSpPr>
          <p:cNvPr id="3" name="İçerik Yer Tutucusu 2"/>
          <p:cNvSpPr>
            <a:spLocks noGrp="1"/>
          </p:cNvSpPr>
          <p:nvPr>
            <p:ph idx="1"/>
          </p:nvPr>
        </p:nvSpPr>
        <p:spPr>
          <a:xfrm>
            <a:off x="1141412" y="1253067"/>
            <a:ext cx="9905999" cy="5350935"/>
          </a:xfrm>
        </p:spPr>
        <p:txBody>
          <a:bodyPr/>
          <a:lstStyle/>
          <a:p>
            <a:r>
              <a:rPr lang="tr-TR" b="1" dirty="0"/>
              <a:t>Gayzerler:</a:t>
            </a:r>
            <a:r>
              <a:rPr lang="tr-TR" dirty="0"/>
              <a:t/>
            </a:r>
            <a:br>
              <a:rPr lang="tr-TR" dirty="0"/>
            </a:br>
            <a:r>
              <a:rPr lang="tr-TR" dirty="0"/>
              <a:t>Kaynaç (veya gayzer), düzenli veya düzensiz aralıklarla, suları yukarı doğru fışkırarak patlama yapan sıcak su kaynağıdır. Yerin derinliklerinde bulunan suların sıcaklığı yıl içinde fazla bir değişme göstermez. Gayzerler milyonlarca yıl önce erimiş volkanik kayalarda bulunan ısıdan faydalanırlar. </a:t>
            </a:r>
          </a:p>
        </p:txBody>
      </p:sp>
      <p:pic>
        <p:nvPicPr>
          <p:cNvPr id="4" name="Resim 3"/>
          <p:cNvPicPr>
            <a:picLocks noChangeAspect="1"/>
          </p:cNvPicPr>
          <p:nvPr/>
        </p:nvPicPr>
        <p:blipFill>
          <a:blip r:embed="rId2"/>
          <a:stretch>
            <a:fillRect/>
          </a:stretch>
        </p:blipFill>
        <p:spPr>
          <a:xfrm>
            <a:off x="3608741" y="3546885"/>
            <a:ext cx="4620860" cy="3057117"/>
          </a:xfrm>
          <a:prstGeom prst="rect">
            <a:avLst/>
          </a:prstGeom>
        </p:spPr>
      </p:pic>
    </p:spTree>
    <p:extLst>
      <p:ext uri="{BB962C8B-B14F-4D97-AF65-F5344CB8AC3E}">
        <p14:creationId xmlns:p14="http://schemas.microsoft.com/office/powerpoint/2010/main" val="4114715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83822"/>
            <a:ext cx="9905999" cy="6039556"/>
          </a:xfrm>
        </p:spPr>
        <p:txBody>
          <a:bodyPr/>
          <a:lstStyle/>
          <a:p>
            <a:r>
              <a:rPr lang="tr-TR" b="1" dirty="0" err="1"/>
              <a:t>Kalderalar</a:t>
            </a:r>
            <a:r>
              <a:rPr lang="tr-TR" b="1" dirty="0"/>
              <a:t>:</a:t>
            </a:r>
            <a:r>
              <a:rPr lang="tr-TR" dirty="0"/>
              <a:t/>
            </a:r>
            <a:br>
              <a:rPr lang="tr-TR" dirty="0"/>
            </a:br>
            <a:r>
              <a:rPr lang="tr-TR" dirty="0" err="1"/>
              <a:t>Kaldera</a:t>
            </a:r>
            <a:r>
              <a:rPr lang="tr-TR" dirty="0"/>
              <a:t>, volkanik kökenli, kazan şeklinde çok büyük çöküntüdür. Bu çöküntülerin içi su dolduğunda </a:t>
            </a:r>
            <a:r>
              <a:rPr lang="tr-TR" dirty="0" err="1"/>
              <a:t>kaldera</a:t>
            </a:r>
            <a:r>
              <a:rPr lang="tr-TR" dirty="0"/>
              <a:t> gölü oluşur. </a:t>
            </a:r>
            <a:r>
              <a:rPr lang="tr-TR" dirty="0" err="1"/>
              <a:t>Kaldera</a:t>
            </a:r>
            <a:r>
              <a:rPr lang="tr-TR" dirty="0"/>
              <a:t> ve krater birbirinden farklı jeomorfolojik birimlerdir. Bir </a:t>
            </a:r>
            <a:r>
              <a:rPr lang="tr-TR" dirty="0" err="1"/>
              <a:t>kalderanın</a:t>
            </a:r>
            <a:r>
              <a:rPr lang="tr-TR" dirty="0"/>
              <a:t> zemininde yeniden bir volkan konisi oluşabilir.</a:t>
            </a:r>
          </a:p>
        </p:txBody>
      </p:sp>
      <p:pic>
        <p:nvPicPr>
          <p:cNvPr id="4" name="Resim 3"/>
          <p:cNvPicPr>
            <a:picLocks noChangeAspect="1"/>
          </p:cNvPicPr>
          <p:nvPr/>
        </p:nvPicPr>
        <p:blipFill>
          <a:blip r:embed="rId2"/>
          <a:stretch>
            <a:fillRect/>
          </a:stretch>
        </p:blipFill>
        <p:spPr>
          <a:xfrm>
            <a:off x="2783946" y="2841801"/>
            <a:ext cx="5743575" cy="3228975"/>
          </a:xfrm>
          <a:prstGeom prst="rect">
            <a:avLst/>
          </a:prstGeom>
        </p:spPr>
      </p:pic>
    </p:spTree>
    <p:extLst>
      <p:ext uri="{BB962C8B-B14F-4D97-AF65-F5344CB8AC3E}">
        <p14:creationId xmlns:p14="http://schemas.microsoft.com/office/powerpoint/2010/main" val="422439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101600"/>
            <a:ext cx="9905999" cy="6378222"/>
          </a:xfrm>
        </p:spPr>
        <p:txBody>
          <a:bodyPr/>
          <a:lstStyle/>
          <a:p>
            <a:r>
              <a:rPr lang="tr-TR" b="1" dirty="0" err="1"/>
              <a:t>Maarlar</a:t>
            </a:r>
            <a:r>
              <a:rPr lang="tr-TR" b="1" dirty="0"/>
              <a:t>:</a:t>
            </a:r>
            <a:r>
              <a:rPr lang="tr-TR" dirty="0"/>
              <a:t/>
            </a:r>
            <a:br>
              <a:rPr lang="tr-TR" dirty="0"/>
            </a:br>
            <a:r>
              <a:rPr lang="tr-TR" dirty="0" err="1"/>
              <a:t>Maar</a:t>
            </a:r>
            <a:r>
              <a:rPr lang="tr-TR" dirty="0"/>
              <a:t>, püskürme veya patlamayla birlikte lav ve magmanın oluşturduğu, geniş, hafif kabarmış bir kraterdir. </a:t>
            </a:r>
            <a:r>
              <a:rPr lang="tr-TR" dirty="0" err="1"/>
              <a:t>Maar</a:t>
            </a:r>
            <a:r>
              <a:rPr lang="tr-TR" dirty="0"/>
              <a:t> tipik olarak suyla dolu ve sığ krater gölü görünümündedir. </a:t>
            </a:r>
            <a:r>
              <a:rPr lang="tr-TR" dirty="0" err="1"/>
              <a:t>Maarlar</a:t>
            </a:r>
            <a:r>
              <a:rPr lang="tr-TR" dirty="0"/>
              <a:t> 60 metreden 2000 metre çapa ve 10 metreden 200 metreye kadar derinliğe sahip olabilirler ve çoğunlukla doğal göldeki gibi suyla doludurlar. Çoğu </a:t>
            </a:r>
            <a:r>
              <a:rPr lang="tr-TR" dirty="0" err="1"/>
              <a:t>maar</a:t>
            </a:r>
            <a:r>
              <a:rPr lang="tr-TR" dirty="0"/>
              <a:t> volkanik kayaların alçak kenarında oluşmuştur.</a:t>
            </a:r>
          </a:p>
        </p:txBody>
      </p:sp>
      <p:pic>
        <p:nvPicPr>
          <p:cNvPr id="4" name="Resim 3"/>
          <p:cNvPicPr>
            <a:picLocks noChangeAspect="1"/>
          </p:cNvPicPr>
          <p:nvPr/>
        </p:nvPicPr>
        <p:blipFill>
          <a:blip r:embed="rId2"/>
          <a:stretch>
            <a:fillRect/>
          </a:stretch>
        </p:blipFill>
        <p:spPr>
          <a:xfrm>
            <a:off x="3341511" y="3130278"/>
            <a:ext cx="5204177" cy="3471962"/>
          </a:xfrm>
          <a:prstGeom prst="rect">
            <a:avLst/>
          </a:prstGeom>
        </p:spPr>
      </p:pic>
    </p:spTree>
    <p:extLst>
      <p:ext uri="{BB962C8B-B14F-4D97-AF65-F5344CB8AC3E}">
        <p14:creationId xmlns:p14="http://schemas.microsoft.com/office/powerpoint/2010/main" val="111654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61244"/>
            <a:ext cx="9905999" cy="6107289"/>
          </a:xfrm>
        </p:spPr>
        <p:txBody>
          <a:bodyPr/>
          <a:lstStyle/>
          <a:p>
            <a:r>
              <a:rPr lang="tr-TR" b="1" dirty="0"/>
              <a:t>Krater Gölleri:</a:t>
            </a:r>
            <a:r>
              <a:rPr lang="tr-TR" dirty="0"/>
              <a:t/>
            </a:r>
            <a:br>
              <a:rPr lang="tr-TR" dirty="0"/>
            </a:br>
            <a:r>
              <a:rPr lang="tr-TR" dirty="0"/>
              <a:t>Krater gölü, yanardağların kraterinde suların toplanmasıyla oluşan göllere denir. Kraterin dibinde yer alan yanardağ bacası, taşlaşan lav tarafından tıkandığında, yağışlar ve eriyen karlar krater içinde birikir. Türkiye’deki en büyük krater gölü, Nemrut Dağı üzerindeki 12 km²yüz ölçümlü Nemrut Krater Gölü'dür.</a:t>
            </a:r>
          </a:p>
        </p:txBody>
      </p:sp>
      <p:pic>
        <p:nvPicPr>
          <p:cNvPr id="4" name="Resim 3"/>
          <p:cNvPicPr>
            <a:picLocks noChangeAspect="1"/>
          </p:cNvPicPr>
          <p:nvPr/>
        </p:nvPicPr>
        <p:blipFill>
          <a:blip r:embed="rId2"/>
          <a:stretch>
            <a:fillRect/>
          </a:stretch>
        </p:blipFill>
        <p:spPr>
          <a:xfrm>
            <a:off x="3288594" y="3073222"/>
            <a:ext cx="4670073" cy="3502555"/>
          </a:xfrm>
          <a:prstGeom prst="rect">
            <a:avLst/>
          </a:prstGeom>
        </p:spPr>
      </p:pic>
    </p:spTree>
    <p:extLst>
      <p:ext uri="{BB962C8B-B14F-4D97-AF65-F5344CB8AC3E}">
        <p14:creationId xmlns:p14="http://schemas.microsoft.com/office/powerpoint/2010/main" val="15881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38667"/>
            <a:ext cx="9905999" cy="5452534"/>
          </a:xfrm>
        </p:spPr>
        <p:txBody>
          <a:bodyPr>
            <a:normAutofit/>
          </a:bodyPr>
          <a:lstStyle/>
          <a:p>
            <a:r>
              <a:rPr lang="tr-TR" b="1" dirty="0" err="1"/>
              <a:t>Stratovolkanlar</a:t>
            </a:r>
            <a:r>
              <a:rPr lang="tr-TR" b="1" dirty="0"/>
              <a:t>:</a:t>
            </a:r>
            <a:r>
              <a:rPr lang="tr-TR" dirty="0"/>
              <a:t/>
            </a:r>
            <a:br>
              <a:rPr lang="tr-TR" dirty="0"/>
            </a:br>
            <a:r>
              <a:rPr lang="tr-TR" dirty="0" err="1"/>
              <a:t>Stratovolkan</a:t>
            </a:r>
            <a:r>
              <a:rPr lang="tr-TR" dirty="0"/>
              <a:t>, pek çok sertleşmiş lav, tüf ve kül tabakasından oluşmuş, yüksek, konik biçimli bir volkandır. Bu volkanlar dik yamaçlarıyla ve periyodik patlamalarıyla tanınırlar. Bunlardan fışkıran lavın akışkanlığı azdır ve çok uzağa yayılmadan önce soğur ve sertleşir.</a:t>
            </a:r>
          </a:p>
          <a:p>
            <a:r>
              <a:rPr lang="tr-TR" b="1" dirty="0"/>
              <a:t>Yanardağlar:</a:t>
            </a:r>
            <a:r>
              <a:rPr lang="tr-TR" dirty="0"/>
              <a:t/>
            </a:r>
            <a:br>
              <a:rPr lang="tr-TR" dirty="0"/>
            </a:br>
            <a:r>
              <a:rPr lang="tr-TR" dirty="0"/>
              <a:t>Yanardağ ya da Volkan, magmanın yer yuvarlağının yüzeyinden dışarı püskürerek çıktığı coğrafi yer şekilleridir. Güneş sisteminde bulunan kayalık gezegen ve aylarda (bazıları çok aktif olan) birçok yanardağ olmasına rağmen, bu olgu, en azından dünyada, genellikle tektonik plaka sınırlarında görülür. </a:t>
            </a:r>
          </a:p>
        </p:txBody>
      </p:sp>
    </p:spTree>
    <p:extLst>
      <p:ext uri="{BB962C8B-B14F-4D97-AF65-F5344CB8AC3E}">
        <p14:creationId xmlns:p14="http://schemas.microsoft.com/office/powerpoint/2010/main" val="777013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49956"/>
            <a:ext cx="9905999" cy="6107288"/>
          </a:xfrm>
        </p:spPr>
        <p:txBody>
          <a:bodyPr/>
          <a:lstStyle/>
          <a:p>
            <a:r>
              <a:rPr lang="tr-TR" dirty="0"/>
              <a:t>Yanardağ etkinlikleri genellikle depremler, sıcak su kaynakları, çamur kazanları ve gayzerler gibi yer etkinlikleriyle beraber görülürler. Püskürmelerden önce genellikle düşük şiddette depremler görülür.</a:t>
            </a:r>
          </a:p>
        </p:txBody>
      </p:sp>
      <p:pic>
        <p:nvPicPr>
          <p:cNvPr id="4" name="Resim 3"/>
          <p:cNvPicPr>
            <a:picLocks noChangeAspect="1"/>
          </p:cNvPicPr>
          <p:nvPr/>
        </p:nvPicPr>
        <p:blipFill>
          <a:blip r:embed="rId2"/>
          <a:stretch>
            <a:fillRect/>
          </a:stretch>
        </p:blipFill>
        <p:spPr>
          <a:xfrm>
            <a:off x="3138488" y="2295348"/>
            <a:ext cx="5169898" cy="3868385"/>
          </a:xfrm>
          <a:prstGeom prst="rect">
            <a:avLst/>
          </a:prstGeom>
        </p:spPr>
      </p:pic>
    </p:spTree>
    <p:extLst>
      <p:ext uri="{BB962C8B-B14F-4D97-AF65-F5344CB8AC3E}">
        <p14:creationId xmlns:p14="http://schemas.microsoft.com/office/powerpoint/2010/main" val="56420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VOLKANİZMA NEDİR ?</a:t>
            </a:r>
          </a:p>
        </p:txBody>
      </p:sp>
      <p:sp>
        <p:nvSpPr>
          <p:cNvPr id="3" name="İçerik Yer Tutucusu 2"/>
          <p:cNvSpPr>
            <a:spLocks noGrp="1"/>
          </p:cNvSpPr>
          <p:nvPr>
            <p:ph idx="1"/>
          </p:nvPr>
        </p:nvSpPr>
        <p:spPr>
          <a:xfrm>
            <a:off x="1141412" y="2249486"/>
            <a:ext cx="9905999" cy="4275491"/>
          </a:xfrm>
        </p:spPr>
        <p:txBody>
          <a:bodyPr>
            <a:normAutofit/>
          </a:bodyPr>
          <a:lstStyle/>
          <a:p>
            <a:r>
              <a:rPr lang="tr-TR" dirty="0"/>
              <a:t>Magmanın yeryüzüne çıkmasına </a:t>
            </a:r>
            <a:r>
              <a:rPr lang="tr-TR" dirty="0" err="1"/>
              <a:t>volkanizma</a:t>
            </a:r>
            <a:r>
              <a:rPr lang="tr-TR" dirty="0"/>
              <a:t> adı verilir. Magma, </a:t>
            </a:r>
            <a:r>
              <a:rPr lang="tr-TR" dirty="0" err="1"/>
              <a:t>yerkabugunun</a:t>
            </a:r>
            <a:r>
              <a:rPr lang="tr-TR" dirty="0"/>
              <a:t> altında konveksiyon hareketi yapmaktadır. Bu hareket levhaların hareketine sebep olur. Magma, oluşan </a:t>
            </a:r>
            <a:r>
              <a:rPr lang="tr-TR" dirty="0" err="1"/>
              <a:t>bosluklardan</a:t>
            </a:r>
            <a:r>
              <a:rPr lang="tr-TR" dirty="0"/>
              <a:t> yeryüzüne çıkar.</a:t>
            </a:r>
            <a:br>
              <a:rPr lang="tr-TR" dirty="0"/>
            </a:br>
            <a:r>
              <a:rPr lang="tr-TR" dirty="0"/>
              <a:t/>
            </a:r>
            <a:br>
              <a:rPr lang="tr-TR" dirty="0"/>
            </a:br>
            <a:r>
              <a:rPr lang="tr-TR" dirty="0"/>
              <a:t>Isısal </a:t>
            </a:r>
            <a:r>
              <a:rPr lang="tr-TR" dirty="0">
                <a:hlinkClick r:id="rId2"/>
              </a:rPr>
              <a:t>çevirim</a:t>
            </a:r>
            <a:r>
              <a:rPr lang="tr-TR" dirty="0"/>
              <a:t> akımları ve </a:t>
            </a:r>
            <a:r>
              <a:rPr lang="tr-TR" dirty="0" err="1">
                <a:hlinkClick r:id="rId3"/>
              </a:rPr>
              <a:t>çekimsel</a:t>
            </a:r>
            <a:r>
              <a:rPr lang="tr-TR" dirty="0">
                <a:hlinkClick r:id="rId3"/>
              </a:rPr>
              <a:t> etkilerle</a:t>
            </a:r>
            <a:r>
              <a:rPr lang="tr-TR" dirty="0"/>
              <a:t> Dünya'nın yüzeyinde oluşan değişikliklerle mantoda harekete geçen erimiş kayalar, </a:t>
            </a:r>
            <a:r>
              <a:rPr lang="tr-TR" dirty="0">
                <a:hlinkClick r:id="rId4"/>
              </a:rPr>
              <a:t>plaka tektoniğini</a:t>
            </a:r>
            <a:r>
              <a:rPr lang="tr-TR" dirty="0"/>
              <a:t> ve sonunda </a:t>
            </a:r>
            <a:r>
              <a:rPr lang="tr-TR" dirty="0" err="1"/>
              <a:t>volkanizmayı</a:t>
            </a:r>
            <a:r>
              <a:rPr lang="tr-TR" dirty="0"/>
              <a:t> tetikler. Bu </a:t>
            </a:r>
            <a:r>
              <a:rPr lang="tr-TR" dirty="0" err="1"/>
              <a:t>çekimsel</a:t>
            </a:r>
            <a:r>
              <a:rPr lang="tr-TR" dirty="0"/>
              <a:t> etkiler </a:t>
            </a:r>
            <a:r>
              <a:rPr lang="tr-TR" dirty="0">
                <a:hlinkClick r:id="rId5"/>
              </a:rPr>
              <a:t>erozyon</a:t>
            </a:r>
            <a:r>
              <a:rPr lang="tr-TR" dirty="0"/>
              <a:t>, tortu (</a:t>
            </a:r>
            <a:r>
              <a:rPr lang="tr-TR" dirty="0" err="1"/>
              <a:t>deposition</a:t>
            </a:r>
            <a:r>
              <a:rPr lang="tr-TR" dirty="0"/>
              <a:t>), </a:t>
            </a:r>
            <a:r>
              <a:rPr lang="tr-TR" dirty="0" err="1"/>
              <a:t>hattâ</a:t>
            </a:r>
            <a:r>
              <a:rPr lang="tr-TR" dirty="0"/>
              <a:t> </a:t>
            </a:r>
            <a:r>
              <a:rPr lang="tr-TR" dirty="0">
                <a:hlinkClick r:id="rId6"/>
              </a:rPr>
              <a:t>asteroit</a:t>
            </a:r>
            <a:r>
              <a:rPr lang="tr-TR" dirty="0"/>
              <a:t> çarpmaları ve buzul devri sonrası kar yağışları ve erimelerdir.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06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112889"/>
            <a:ext cx="9905999" cy="5678312"/>
          </a:xfrm>
        </p:spPr>
        <p:txBody>
          <a:bodyPr/>
          <a:lstStyle/>
          <a:p>
            <a:r>
              <a:rPr lang="tr-TR" b="1" dirty="0"/>
              <a:t>Tüf Sonucunda Ortaya Çıkan Yer </a:t>
            </a:r>
            <a:r>
              <a:rPr lang="tr-TR" b="1" dirty="0" err="1"/>
              <a:t>Şekileri</a:t>
            </a:r>
            <a:r>
              <a:rPr lang="tr-TR" b="1" dirty="0"/>
              <a:t>:</a:t>
            </a:r>
            <a:r>
              <a:rPr lang="tr-TR" dirty="0"/>
              <a:t/>
            </a:r>
            <a:br>
              <a:rPr lang="tr-TR" dirty="0"/>
            </a:br>
            <a:r>
              <a:rPr lang="tr-TR" dirty="0"/>
              <a:t>Yanardağlardan çıkan lâvlar, plâtoda, göller ve akarsular üzerinde 100-150 m kalınlığında farklı sertlikte tüf tabakasını oluşturmuştur. Bu tabakanın bünyesinde tüften başka </a:t>
            </a:r>
            <a:r>
              <a:rPr lang="tr-TR" dirty="0" err="1"/>
              <a:t>tüffit</a:t>
            </a:r>
            <a:r>
              <a:rPr lang="tr-TR" dirty="0"/>
              <a:t>, </a:t>
            </a:r>
            <a:r>
              <a:rPr lang="tr-TR" dirty="0" err="1"/>
              <a:t>ignimbirit</a:t>
            </a:r>
            <a:r>
              <a:rPr lang="tr-TR" dirty="0"/>
              <a:t> tüf, </a:t>
            </a:r>
            <a:r>
              <a:rPr lang="tr-TR" dirty="0" err="1"/>
              <a:t>lahar</a:t>
            </a:r>
            <a:r>
              <a:rPr lang="tr-TR" dirty="0"/>
              <a:t>, volkan külü, kil, kumtaşı, marn </a:t>
            </a:r>
            <a:r>
              <a:rPr lang="tr-TR" dirty="0" err="1"/>
              <a:t>aglomera</a:t>
            </a:r>
            <a:r>
              <a:rPr lang="tr-TR" dirty="0"/>
              <a:t> ve bazalt gibi jeolojik kayaçlar bulunmaktadır.</a:t>
            </a:r>
          </a:p>
          <a:p>
            <a:r>
              <a:rPr lang="tr-TR" dirty="0"/>
              <a:t>Peri bacalarının oluşumunda da tüf tabakası yer alır. </a:t>
            </a:r>
          </a:p>
        </p:txBody>
      </p:sp>
      <p:pic>
        <p:nvPicPr>
          <p:cNvPr id="4" name="Resim 3"/>
          <p:cNvPicPr>
            <a:picLocks noChangeAspect="1"/>
          </p:cNvPicPr>
          <p:nvPr/>
        </p:nvPicPr>
        <p:blipFill>
          <a:blip r:embed="rId2"/>
          <a:stretch>
            <a:fillRect/>
          </a:stretch>
        </p:blipFill>
        <p:spPr>
          <a:xfrm>
            <a:off x="3352799" y="3254023"/>
            <a:ext cx="4148667" cy="3111500"/>
          </a:xfrm>
          <a:prstGeom prst="rect">
            <a:avLst/>
          </a:prstGeom>
        </p:spPr>
      </p:pic>
    </p:spTree>
    <p:extLst>
      <p:ext uri="{BB962C8B-B14F-4D97-AF65-F5344CB8AC3E}">
        <p14:creationId xmlns:p14="http://schemas.microsoft.com/office/powerpoint/2010/main" val="386227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82222"/>
            <a:ext cx="9905999" cy="6434667"/>
          </a:xfrm>
        </p:spPr>
        <p:txBody>
          <a:bodyPr/>
          <a:lstStyle/>
          <a:p>
            <a:r>
              <a:rPr lang="tr-TR" b="1" dirty="0"/>
              <a:t>Lav Platoları:</a:t>
            </a:r>
            <a:r>
              <a:rPr lang="tr-TR" dirty="0"/>
              <a:t/>
            </a:r>
            <a:br>
              <a:rPr lang="tr-TR" dirty="0"/>
            </a:br>
            <a:r>
              <a:rPr lang="tr-TR" dirty="0"/>
              <a:t>Ülkemiz yerkabuğu hareketlerinin en fazla görüldüğü sahalardan biri üzerinde bulunur. III. zaman ve IV. zamanda şiddetli bir </a:t>
            </a:r>
            <a:r>
              <a:rPr lang="tr-TR" dirty="0" err="1"/>
              <a:t>volkanizmaya</a:t>
            </a:r>
            <a:r>
              <a:rPr lang="tr-TR" dirty="0"/>
              <a:t> sahne olmuştur. Bu bakımdan genç volkanlar yanında lavların yığılma alanları da ülkemizde çok yaygındır.</a:t>
            </a:r>
            <a:br>
              <a:rPr lang="tr-TR" dirty="0"/>
            </a:br>
            <a:r>
              <a:rPr lang="tr-TR" dirty="0"/>
              <a:t>Ülkemizde volkanik platoların en fazla geliştiği bölge </a:t>
            </a:r>
            <a:r>
              <a:rPr lang="tr-TR" dirty="0" err="1"/>
              <a:t>volkanizmanın</a:t>
            </a:r>
            <a:r>
              <a:rPr lang="tr-TR" dirty="0"/>
              <a:t> en çok görüldüğü Doğu Anadolu Bölgesidir</a:t>
            </a:r>
          </a:p>
        </p:txBody>
      </p:sp>
      <p:pic>
        <p:nvPicPr>
          <p:cNvPr id="4" name="Resim 3"/>
          <p:cNvPicPr>
            <a:picLocks noChangeAspect="1"/>
          </p:cNvPicPr>
          <p:nvPr/>
        </p:nvPicPr>
        <p:blipFill>
          <a:blip r:embed="rId2"/>
          <a:stretch>
            <a:fillRect/>
          </a:stretch>
        </p:blipFill>
        <p:spPr>
          <a:xfrm>
            <a:off x="3725332" y="3680178"/>
            <a:ext cx="3826933" cy="2870200"/>
          </a:xfrm>
          <a:prstGeom prst="rect">
            <a:avLst/>
          </a:prstGeom>
        </p:spPr>
      </p:pic>
    </p:spTree>
    <p:extLst>
      <p:ext uri="{BB962C8B-B14F-4D97-AF65-F5344CB8AC3E}">
        <p14:creationId xmlns:p14="http://schemas.microsoft.com/office/powerpoint/2010/main" val="7374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959556"/>
            <a:ext cx="9905999" cy="5621866"/>
          </a:xfrm>
        </p:spPr>
        <p:txBody>
          <a:bodyPr>
            <a:normAutofit fontScale="85000" lnSpcReduction="20000"/>
          </a:bodyPr>
          <a:lstStyle/>
          <a:p>
            <a:r>
              <a:rPr lang="tr-TR" sz="3300" b="1" dirty="0" err="1"/>
              <a:t>Volkanizmaların</a:t>
            </a:r>
            <a:r>
              <a:rPr lang="tr-TR" sz="3300" b="1" dirty="0"/>
              <a:t> Yararları</a:t>
            </a:r>
            <a:r>
              <a:rPr lang="tr-TR" sz="3300" dirty="0"/>
              <a:t/>
            </a:r>
            <a:br>
              <a:rPr lang="tr-TR" sz="3300" dirty="0"/>
            </a:br>
            <a:r>
              <a:rPr lang="tr-TR" sz="3300" dirty="0"/>
              <a:t/>
            </a:r>
            <a:br>
              <a:rPr lang="tr-TR" sz="3300" dirty="0"/>
            </a:br>
            <a:r>
              <a:rPr lang="tr-TR" sz="3300" dirty="0"/>
              <a:t>-Yeni adalar ve kara parçaları oluşturur.</a:t>
            </a:r>
            <a:br>
              <a:rPr lang="tr-TR" sz="3300" dirty="0"/>
            </a:br>
            <a:r>
              <a:rPr lang="tr-TR" sz="3300" dirty="0"/>
              <a:t/>
            </a:r>
            <a:br>
              <a:rPr lang="tr-TR" sz="3300" dirty="0"/>
            </a:br>
            <a:r>
              <a:rPr lang="tr-TR" sz="3300" dirty="0"/>
              <a:t>-Yeni oluşan canlı türlerine yaşam alanı sağlar.</a:t>
            </a:r>
            <a:br>
              <a:rPr lang="tr-TR" sz="3300" dirty="0"/>
            </a:br>
            <a:r>
              <a:rPr lang="tr-TR" sz="3300" dirty="0"/>
              <a:t/>
            </a:r>
            <a:br>
              <a:rPr lang="tr-TR" sz="3300" dirty="0"/>
            </a:br>
            <a:r>
              <a:rPr lang="tr-TR" sz="3300" dirty="0"/>
              <a:t>-Ekonomik anlamda zengin olan mineral kaynaklarını yeryüzüne çıkarır.</a:t>
            </a:r>
            <a:br>
              <a:rPr lang="tr-TR" sz="3300" dirty="0"/>
            </a:br>
            <a:r>
              <a:rPr lang="tr-TR" sz="3300" dirty="0"/>
              <a:t/>
            </a:r>
            <a:br>
              <a:rPr lang="tr-TR" sz="3300" dirty="0"/>
            </a:br>
            <a:r>
              <a:rPr lang="tr-TR" sz="3300" dirty="0"/>
              <a:t>-Güzel yer şekilleri oluşturur ve turizmi geliştirir.</a:t>
            </a:r>
            <a:br>
              <a:rPr lang="tr-TR" sz="3300" dirty="0"/>
            </a:br>
            <a:r>
              <a:rPr lang="tr-TR" dirty="0"/>
              <a:t/>
            </a:r>
            <a:br>
              <a:rPr lang="tr-TR" dirty="0"/>
            </a:br>
            <a:r>
              <a:rPr lang="tr-TR" dirty="0"/>
              <a:t> </a:t>
            </a:r>
            <a:br>
              <a:rPr lang="tr-TR" dirty="0"/>
            </a:br>
            <a:r>
              <a:rPr lang="tr-TR" dirty="0"/>
              <a:t/>
            </a:r>
            <a:br>
              <a:rPr lang="tr-TR" dirty="0"/>
            </a:br>
            <a:endParaRPr lang="tr-TR" dirty="0"/>
          </a:p>
        </p:txBody>
      </p:sp>
    </p:spTree>
    <p:extLst>
      <p:ext uri="{BB962C8B-B14F-4D97-AF65-F5344CB8AC3E}">
        <p14:creationId xmlns:p14="http://schemas.microsoft.com/office/powerpoint/2010/main" val="229409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440267"/>
            <a:ext cx="9905999" cy="5779910"/>
          </a:xfrm>
        </p:spPr>
        <p:txBody>
          <a:bodyPr/>
          <a:lstStyle/>
          <a:p>
            <a:r>
              <a:rPr lang="tr-TR" b="1" dirty="0" err="1"/>
              <a:t>Volkanizmaların</a:t>
            </a:r>
            <a:r>
              <a:rPr lang="tr-TR" b="1" dirty="0"/>
              <a:t> Zararları </a:t>
            </a:r>
            <a:r>
              <a:rPr lang="tr-TR" dirty="0"/>
              <a:t/>
            </a:r>
            <a:br>
              <a:rPr lang="tr-TR" dirty="0"/>
            </a:br>
            <a:r>
              <a:rPr lang="tr-TR" dirty="0"/>
              <a:t/>
            </a:r>
            <a:br>
              <a:rPr lang="tr-TR" dirty="0"/>
            </a:br>
            <a:r>
              <a:rPr lang="tr-TR" dirty="0"/>
              <a:t>-Patladığı bölgenin doğal yaşamını yok eder.</a:t>
            </a:r>
            <a:br>
              <a:rPr lang="tr-TR" dirty="0"/>
            </a:br>
            <a:r>
              <a:rPr lang="tr-TR" dirty="0"/>
              <a:t/>
            </a:r>
            <a:br>
              <a:rPr lang="tr-TR" dirty="0"/>
            </a:br>
            <a:r>
              <a:rPr lang="tr-TR" dirty="0"/>
              <a:t>-</a:t>
            </a:r>
            <a:r>
              <a:rPr lang="tr-TR" dirty="0" err="1"/>
              <a:t>Volkanizma</a:t>
            </a:r>
            <a:r>
              <a:rPr lang="tr-TR" dirty="0"/>
              <a:t> yakınında kurulan şehirleri, toplumları yok eder.</a:t>
            </a:r>
            <a:br>
              <a:rPr lang="tr-TR" dirty="0"/>
            </a:br>
            <a:r>
              <a:rPr lang="tr-TR" dirty="0"/>
              <a:t/>
            </a:r>
            <a:br>
              <a:rPr lang="tr-TR" dirty="0"/>
            </a:br>
            <a:r>
              <a:rPr lang="tr-TR" dirty="0"/>
              <a:t>-Bölgedeki insanları ve hayvanları yok eder.</a:t>
            </a:r>
            <a:br>
              <a:rPr lang="tr-TR" dirty="0"/>
            </a:br>
            <a:r>
              <a:rPr lang="tr-TR" dirty="0"/>
              <a:t/>
            </a:r>
            <a:br>
              <a:rPr lang="tr-TR" dirty="0"/>
            </a:br>
            <a:r>
              <a:rPr lang="tr-TR" dirty="0"/>
              <a:t>-Bölgenin ticaretini kötü etkiler.</a:t>
            </a:r>
            <a:br>
              <a:rPr lang="tr-TR" dirty="0"/>
            </a:br>
            <a:r>
              <a:rPr lang="tr-TR" dirty="0"/>
              <a:t/>
            </a:r>
            <a:br>
              <a:rPr lang="tr-TR" dirty="0"/>
            </a:br>
            <a:r>
              <a:rPr lang="tr-TR" dirty="0"/>
              <a:t>-Volkanik patlamalar sonucu </a:t>
            </a:r>
            <a:r>
              <a:rPr lang="tr-TR" dirty="0" err="1"/>
              <a:t>tsunamiler</a:t>
            </a:r>
            <a:r>
              <a:rPr lang="tr-TR" dirty="0"/>
              <a:t> oluşur.</a:t>
            </a:r>
          </a:p>
        </p:txBody>
      </p:sp>
    </p:spTree>
    <p:extLst>
      <p:ext uri="{BB962C8B-B14F-4D97-AF65-F5344CB8AC3E}">
        <p14:creationId xmlns:p14="http://schemas.microsoft.com/office/powerpoint/2010/main" val="2098010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idx="4294967295"/>
          </p:nvPr>
        </p:nvSpPr>
        <p:spPr>
          <a:xfrm>
            <a:off x="1537508" y="459855"/>
            <a:ext cx="7704138" cy="1384300"/>
          </a:xfrm>
        </p:spPr>
        <p:txBody>
          <a:bodyPr>
            <a:normAutofit fontScale="90000"/>
          </a:bodyPr>
          <a:lstStyle/>
          <a:p>
            <a:pPr algn="ctr" eaLnBrk="1" hangingPunct="1">
              <a:defRPr/>
            </a:pPr>
            <a:r>
              <a:rPr lang="tr-TR" altLang="tr-TR" sz="3600" b="1" dirty="0" smtClean="0">
                <a:solidFill>
                  <a:schemeClr val="bg1"/>
                </a:solidFill>
                <a:latin typeface="Arial" pitchFamily="34" charset="0"/>
                <a:cs typeface="Arial" pitchFamily="34" charset="0"/>
              </a:rPr>
              <a:t>Volkanlar Civarında Kentleşmenin </a:t>
            </a:r>
            <a:br>
              <a:rPr lang="tr-TR" altLang="tr-TR" sz="3600" b="1" dirty="0" smtClean="0">
                <a:solidFill>
                  <a:schemeClr val="bg1"/>
                </a:solidFill>
                <a:latin typeface="Arial" pitchFamily="34" charset="0"/>
                <a:cs typeface="Arial" pitchFamily="34" charset="0"/>
              </a:rPr>
            </a:br>
            <a:r>
              <a:rPr lang="tr-TR" altLang="tr-TR" sz="3600" b="1" dirty="0" smtClean="0">
                <a:solidFill>
                  <a:schemeClr val="bg1"/>
                </a:solidFill>
                <a:latin typeface="Arial" pitchFamily="34" charset="0"/>
                <a:cs typeface="Arial" pitchFamily="34" charset="0"/>
              </a:rPr>
              <a:t>Avantaj ve Dezavantajları</a:t>
            </a:r>
          </a:p>
        </p:txBody>
      </p:sp>
      <p:sp>
        <p:nvSpPr>
          <p:cNvPr id="5" name="4 İçerik Yer Tutucusu"/>
          <p:cNvSpPr>
            <a:spLocks noGrp="1"/>
          </p:cNvSpPr>
          <p:nvPr>
            <p:ph sz="half" idx="4294967295"/>
          </p:nvPr>
        </p:nvSpPr>
        <p:spPr>
          <a:xfrm>
            <a:off x="1670858" y="2104505"/>
            <a:ext cx="4038600" cy="4114800"/>
          </a:xfrm>
        </p:spPr>
        <p:txBody>
          <a:bodyPr/>
          <a:lstStyle/>
          <a:p>
            <a:pPr eaLnBrk="1" hangingPunct="1">
              <a:buFontTx/>
              <a:buNone/>
              <a:defRPr/>
            </a:pPr>
            <a:r>
              <a:rPr lang="tr-TR" altLang="tr-TR" sz="2800" dirty="0" smtClean="0">
                <a:solidFill>
                  <a:srgbClr val="FFC000"/>
                </a:solidFill>
                <a:latin typeface="Arial" pitchFamily="34" charset="0"/>
                <a:cs typeface="Arial" pitchFamily="34" charset="0"/>
              </a:rPr>
              <a:t>	Avantajları</a:t>
            </a:r>
          </a:p>
          <a:p>
            <a:pPr eaLnBrk="1" hangingPunct="1">
              <a:defRPr/>
            </a:pPr>
            <a:r>
              <a:rPr lang="tr-TR" altLang="tr-TR" sz="2400" dirty="0" smtClean="0">
                <a:latin typeface="Arial" pitchFamily="34" charset="0"/>
                <a:cs typeface="Arial" pitchFamily="34" charset="0"/>
              </a:rPr>
              <a:t>Maden</a:t>
            </a:r>
          </a:p>
          <a:p>
            <a:pPr eaLnBrk="1" hangingPunct="1">
              <a:defRPr/>
            </a:pPr>
            <a:r>
              <a:rPr lang="tr-TR" altLang="tr-TR" sz="2400" dirty="0" smtClean="0">
                <a:latin typeface="Arial" pitchFamily="34" charset="0"/>
                <a:cs typeface="Arial" pitchFamily="34" charset="0"/>
              </a:rPr>
              <a:t>Jeotermal Enerji</a:t>
            </a:r>
          </a:p>
          <a:p>
            <a:pPr eaLnBrk="1" hangingPunct="1">
              <a:defRPr/>
            </a:pPr>
            <a:r>
              <a:rPr lang="tr-TR" altLang="tr-TR" sz="2400" dirty="0" smtClean="0">
                <a:latin typeface="Arial" pitchFamily="34" charset="0"/>
                <a:cs typeface="Arial" pitchFamily="34" charset="0"/>
              </a:rPr>
              <a:t>Tarıma elverişli toprak</a:t>
            </a:r>
          </a:p>
          <a:p>
            <a:pPr eaLnBrk="1" hangingPunct="1">
              <a:defRPr/>
            </a:pPr>
            <a:r>
              <a:rPr lang="tr-TR" altLang="tr-TR" sz="2400" dirty="0" smtClean="0">
                <a:latin typeface="Arial" pitchFamily="34" charset="0"/>
                <a:cs typeface="Arial" pitchFamily="34" charset="0"/>
              </a:rPr>
              <a:t>Turizm</a:t>
            </a:r>
          </a:p>
          <a:p>
            <a:pPr eaLnBrk="1" hangingPunct="1">
              <a:defRPr/>
            </a:pPr>
            <a:endParaRPr lang="tr-TR" altLang="tr-TR" sz="2400" dirty="0" smtClean="0"/>
          </a:p>
        </p:txBody>
      </p:sp>
      <p:sp>
        <p:nvSpPr>
          <p:cNvPr id="6" name="5 İçerik Yer Tutucusu"/>
          <p:cNvSpPr>
            <a:spLocks noGrp="1"/>
          </p:cNvSpPr>
          <p:nvPr>
            <p:ph sz="half" idx="4294967295"/>
          </p:nvPr>
        </p:nvSpPr>
        <p:spPr>
          <a:xfrm>
            <a:off x="5861858" y="2104505"/>
            <a:ext cx="4316413" cy="4114800"/>
          </a:xfrm>
        </p:spPr>
        <p:txBody>
          <a:bodyPr/>
          <a:lstStyle/>
          <a:p>
            <a:pPr eaLnBrk="1" hangingPunct="1">
              <a:buFontTx/>
              <a:buNone/>
              <a:defRPr/>
            </a:pPr>
            <a:r>
              <a:rPr lang="tr-TR" altLang="tr-TR" sz="2800" dirty="0" smtClean="0">
                <a:solidFill>
                  <a:srgbClr val="FFC000"/>
                </a:solidFill>
              </a:rPr>
              <a:t>	</a:t>
            </a:r>
            <a:r>
              <a:rPr lang="tr-TR" altLang="tr-TR" sz="2800" dirty="0" smtClean="0">
                <a:solidFill>
                  <a:srgbClr val="FFC000"/>
                </a:solidFill>
                <a:latin typeface="Arial" pitchFamily="34" charset="0"/>
                <a:cs typeface="Arial" pitchFamily="34" charset="0"/>
              </a:rPr>
              <a:t>Dezavantajları</a:t>
            </a:r>
          </a:p>
          <a:p>
            <a:pPr eaLnBrk="1" hangingPunct="1">
              <a:defRPr/>
            </a:pPr>
            <a:r>
              <a:rPr lang="tr-TR" altLang="tr-TR" sz="2400" dirty="0" smtClean="0">
                <a:latin typeface="Arial" pitchFamily="34" charset="0"/>
                <a:cs typeface="Arial" pitchFamily="34" charset="0"/>
              </a:rPr>
              <a:t>Lav akıntısı</a:t>
            </a:r>
          </a:p>
          <a:p>
            <a:pPr eaLnBrk="1" hangingPunct="1">
              <a:defRPr/>
            </a:pPr>
            <a:r>
              <a:rPr lang="tr-TR" altLang="tr-TR" sz="2400" dirty="0" err="1" smtClean="0">
                <a:latin typeface="Arial" pitchFamily="34" charset="0"/>
                <a:cs typeface="Arial" pitchFamily="34" charset="0"/>
              </a:rPr>
              <a:t>Piroklastik</a:t>
            </a:r>
            <a:r>
              <a:rPr lang="tr-TR" altLang="tr-TR" sz="2400" dirty="0" smtClean="0">
                <a:latin typeface="Arial" pitchFamily="34" charset="0"/>
                <a:cs typeface="Arial" pitchFamily="34" charset="0"/>
              </a:rPr>
              <a:t> akıntı</a:t>
            </a:r>
          </a:p>
          <a:p>
            <a:pPr eaLnBrk="1" hangingPunct="1">
              <a:defRPr/>
            </a:pPr>
            <a:r>
              <a:rPr lang="tr-TR" altLang="tr-TR" sz="2400" dirty="0" smtClean="0">
                <a:latin typeface="Arial" pitchFamily="34" charset="0"/>
                <a:cs typeface="Arial" pitchFamily="34" charset="0"/>
              </a:rPr>
              <a:t>Sıcak çamur akıntısı (</a:t>
            </a:r>
            <a:r>
              <a:rPr lang="tr-TR" altLang="tr-TR" sz="2400" dirty="0" err="1" smtClean="0">
                <a:latin typeface="Arial" pitchFamily="34" charset="0"/>
                <a:cs typeface="Arial" pitchFamily="34" charset="0"/>
              </a:rPr>
              <a:t>Lahar</a:t>
            </a:r>
            <a:r>
              <a:rPr lang="tr-TR" altLang="tr-TR" sz="2400" dirty="0" smtClean="0">
                <a:latin typeface="Arial" pitchFamily="34" charset="0"/>
                <a:cs typeface="Arial" pitchFamily="34" charset="0"/>
              </a:rPr>
              <a:t>)</a:t>
            </a:r>
          </a:p>
          <a:p>
            <a:pPr eaLnBrk="1" hangingPunct="1">
              <a:defRPr/>
            </a:pPr>
            <a:r>
              <a:rPr lang="tr-TR" altLang="tr-TR" sz="2400" dirty="0" smtClean="0">
                <a:latin typeface="Arial" pitchFamily="34" charset="0"/>
                <a:cs typeface="Arial" pitchFamily="34" charset="0"/>
              </a:rPr>
              <a:t>Deprem </a:t>
            </a:r>
          </a:p>
          <a:p>
            <a:pPr eaLnBrk="1" hangingPunct="1">
              <a:defRPr/>
            </a:pPr>
            <a:r>
              <a:rPr lang="tr-TR" altLang="tr-TR" sz="2400" dirty="0" err="1" smtClean="0">
                <a:latin typeface="Arial" pitchFamily="34" charset="0"/>
                <a:cs typeface="Arial" pitchFamily="34" charset="0"/>
              </a:rPr>
              <a:t>Tsunami</a:t>
            </a:r>
            <a:endParaRPr lang="tr-TR" altLang="tr-TR" sz="2400" dirty="0" smtClean="0">
              <a:latin typeface="Arial" pitchFamily="34" charset="0"/>
              <a:cs typeface="Arial" pitchFamily="34" charset="0"/>
            </a:endParaRPr>
          </a:p>
        </p:txBody>
      </p:sp>
    </p:spTree>
    <p:extLst>
      <p:ext uri="{BB962C8B-B14F-4D97-AF65-F5344CB8AC3E}">
        <p14:creationId xmlns:p14="http://schemas.microsoft.com/office/powerpoint/2010/main" val="394198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txBox="1">
            <a:spLocks/>
          </p:cNvSpPr>
          <p:nvPr/>
        </p:nvSpPr>
        <p:spPr bwMode="auto">
          <a:xfrm>
            <a:off x="1217556" y="2221894"/>
            <a:ext cx="7489825" cy="42481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ahoma"/>
                <a:ea typeface="+mn-ea"/>
                <a:cs typeface="+mn-cs"/>
              </a:rPr>
              <a:t> </a:t>
            </a:r>
            <a:r>
              <a:rPr kumimoji="0" lang="tr-TR" altLang="tr-TR" sz="2400" b="1" i="0" u="none" strike="noStrike" kern="0" cap="none" spc="0" normalizeH="0" baseline="0" noProof="0" dirty="0" err="1"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rPr>
              <a:t>Sismisite</a:t>
            </a:r>
            <a:r>
              <a:rPr kumimoji="0" lang="tr-TR" altLang="tr-TR" sz="24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rPr>
              <a:t>;</a:t>
            </a:r>
            <a:endParaRPr kumimoji="0" lang="tr-TR" altLang="tr-TR"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endParaRPr>
          </a:p>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Yanardağlar uyanırlarken ve püskürmeye hazırlanırlarken her zaman sismik hareket (küçük depremler ve sarsıntılar) gösterirler. </a:t>
            </a:r>
          </a:p>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Bazı yanardağlar sürekli düşük düzeyde sismik faaliyet gösterirler ama bu faaliyetteki bir artış, patlamaya işaret edebilir. Ortaya çıkan depremlerin türleri, nerede başlayıp bittikleri de önemli siny</a:t>
            </a: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ahoma"/>
                <a:ea typeface="+mn-ea"/>
                <a:cs typeface="+mn-cs"/>
              </a:rPr>
              <a:t>allerdir. </a:t>
            </a:r>
          </a:p>
        </p:txBody>
      </p:sp>
      <p:pic>
        <p:nvPicPr>
          <p:cNvPr id="5" name="Resim 4"/>
          <p:cNvPicPr>
            <a:picLocks noChangeAspect="1"/>
          </p:cNvPicPr>
          <p:nvPr/>
        </p:nvPicPr>
        <p:blipFill>
          <a:blip r:embed="rId2"/>
          <a:stretch>
            <a:fillRect/>
          </a:stretch>
        </p:blipFill>
        <p:spPr>
          <a:xfrm>
            <a:off x="1217556" y="837982"/>
            <a:ext cx="7669433" cy="1383912"/>
          </a:xfrm>
          <a:prstGeom prst="rect">
            <a:avLst/>
          </a:prstGeom>
        </p:spPr>
      </p:pic>
    </p:spTree>
    <p:extLst>
      <p:ext uri="{BB962C8B-B14F-4D97-AF65-F5344CB8AC3E}">
        <p14:creationId xmlns:p14="http://schemas.microsoft.com/office/powerpoint/2010/main" val="348263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Dikdörtgen"/>
          <p:cNvSpPr>
            <a:spLocks noChangeArrowheads="1"/>
          </p:cNvSpPr>
          <p:nvPr/>
        </p:nvSpPr>
        <p:spPr bwMode="auto">
          <a:xfrm>
            <a:off x="1736321" y="844926"/>
            <a:ext cx="79200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altLang="tr-TR" sz="2400" b="0" i="0" u="none" strike="noStrike" kern="0" cap="none" spc="0" normalizeH="0" baseline="0" noProof="0" smtClean="0">
                <a:ln>
                  <a:noFill/>
                </a:ln>
                <a:solidFill>
                  <a:srgbClr val="00FF00"/>
                </a:solidFill>
                <a:effectLst/>
                <a:uLnTx/>
                <a:uFillTx/>
                <a:latin typeface="Arial" panose="020B0604020202020204" pitchFamily="34" charset="0"/>
                <a:cs typeface="Arial" panose="020B0604020202020204" pitchFamily="34" charset="0"/>
              </a:rPr>
              <a:t>Volkanik sismisite üç ana biçimde görülür: </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Kısa dönemli depremler,</a:t>
            </a: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uzun dönemli depremler ve </a:t>
            </a: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dalgalı sarsıntılar.</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tr-TR" altLang="tr-TR" sz="2400" b="1" i="0" u="none" strike="noStrike" kern="0" cap="none" spc="0" normalizeH="0" baseline="0" noProof="0" smtClean="0">
                <a:ln>
                  <a:noFill/>
                </a:ln>
                <a:solidFill>
                  <a:srgbClr val="FF6600"/>
                </a:solidFill>
                <a:effectLst/>
                <a:uLnTx/>
                <a:uFillTx/>
                <a:latin typeface="Arial" panose="020B0604020202020204" pitchFamily="34" charset="0"/>
                <a:cs typeface="Arial" panose="020B0604020202020204" pitchFamily="34" charset="0"/>
              </a:rPr>
              <a:t>Kısa dönemli depremler </a:t>
            </a:r>
            <a:r>
              <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fay depremleri gibidirler. Magma yukarı doğru çıkarken gevrek kayanın kırılmasından ortaya çıkarlar. Magmanın yüzeye yakın bir yerde büyüdüğünü işaret ederler.</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tr-TR" altLang="tr-TR" sz="2400" b="1" i="0" u="none" strike="noStrike" kern="0" cap="none" spc="0" normalizeH="0" baseline="0" noProof="0" smtClean="0">
                <a:ln>
                  <a:noFill/>
                </a:ln>
                <a:solidFill>
                  <a:srgbClr val="FF6600"/>
                </a:solidFill>
                <a:effectLst/>
                <a:uLnTx/>
                <a:uFillTx/>
                <a:latin typeface="Arial" panose="020B0604020202020204" pitchFamily="34" charset="0"/>
                <a:cs typeface="Arial" panose="020B0604020202020204" pitchFamily="34" charset="0"/>
              </a:rPr>
              <a:t>Uzun dönemli depremlerde</a:t>
            </a:r>
            <a:r>
              <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 aktivite periyodu uzundur. Kısa dönemlilere göre daha seyrektirler.</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Tahoma" panose="020B0604030504040204" pitchFamily="34" charset="0"/>
            </a:endParaRPr>
          </a:p>
        </p:txBody>
      </p:sp>
    </p:spTree>
    <p:extLst>
      <p:ext uri="{BB962C8B-B14F-4D97-AF65-F5344CB8AC3E}">
        <p14:creationId xmlns:p14="http://schemas.microsoft.com/office/powerpoint/2010/main" val="233974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idx="4294967295"/>
          </p:nvPr>
        </p:nvSpPr>
        <p:spPr>
          <a:xfrm>
            <a:off x="1567152" y="516024"/>
            <a:ext cx="9347459" cy="5903913"/>
          </a:xfrm>
        </p:spPr>
        <p:txBody>
          <a:bodyPr>
            <a:normAutofit/>
          </a:bodyPr>
          <a:lstStyle/>
          <a:p>
            <a:pPr eaLnBrk="1" hangingPunct="1">
              <a:defRPr/>
            </a:pPr>
            <a:r>
              <a:rPr lang="tr-TR" altLang="tr-TR" sz="2400" dirty="0" smtClean="0">
                <a:latin typeface="Arial" pitchFamily="34" charset="0"/>
                <a:cs typeface="Arial" pitchFamily="34" charset="0"/>
              </a:rPr>
              <a:t>Aralık 2000'de, Meksika'daki Ulusal Felaket Önleme Merkezi'ndeki bilim insanları, Meksika Kenti dışındaki </a:t>
            </a:r>
            <a:r>
              <a:rPr lang="tr-TR" altLang="tr-TR" sz="2400" dirty="0" err="1" smtClean="0">
                <a:latin typeface="Arial" pitchFamily="34" charset="0"/>
                <a:cs typeface="Arial" pitchFamily="34" charset="0"/>
              </a:rPr>
              <a:t>Popocatépetl</a:t>
            </a:r>
            <a:r>
              <a:rPr lang="tr-TR" altLang="tr-TR" sz="2400" dirty="0" smtClean="0">
                <a:latin typeface="Arial" pitchFamily="34" charset="0"/>
                <a:cs typeface="Arial" pitchFamily="34" charset="0"/>
              </a:rPr>
              <a:t> Yanardağı'nın püskürmesini </a:t>
            </a:r>
            <a:r>
              <a:rPr lang="tr-TR" altLang="tr-TR" sz="2400" b="1" dirty="0" smtClean="0">
                <a:solidFill>
                  <a:srgbClr val="FFC000"/>
                </a:solidFill>
                <a:latin typeface="Arial" pitchFamily="34" charset="0"/>
                <a:cs typeface="Arial" pitchFamily="34" charset="0"/>
              </a:rPr>
              <a:t>iki</a:t>
            </a:r>
            <a:r>
              <a:rPr lang="tr-TR" altLang="tr-TR" sz="2400" dirty="0" smtClean="0">
                <a:latin typeface="Arial" pitchFamily="34" charset="0"/>
                <a:cs typeface="Arial" pitchFamily="34" charset="0"/>
              </a:rPr>
              <a:t> </a:t>
            </a:r>
            <a:r>
              <a:rPr lang="tr-TR" altLang="tr-TR" sz="2400" b="1" dirty="0" smtClean="0">
                <a:solidFill>
                  <a:srgbClr val="FFC000"/>
                </a:solidFill>
                <a:latin typeface="Arial" pitchFamily="34" charset="0"/>
                <a:cs typeface="Arial" pitchFamily="34" charset="0"/>
              </a:rPr>
              <a:t>gün</a:t>
            </a:r>
            <a:r>
              <a:rPr lang="tr-TR" altLang="tr-TR" sz="2400" dirty="0" smtClean="0">
                <a:latin typeface="Arial" pitchFamily="34" charset="0"/>
                <a:cs typeface="Arial" pitchFamily="34" charset="0"/>
              </a:rPr>
              <a:t> öncesinden tahmin ettiler.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Tahmin, İsviçreli bir volkan bilimci olan M. </a:t>
            </a:r>
            <a:r>
              <a:rPr lang="tr-TR" altLang="tr-TR" sz="2400" dirty="0" err="1" smtClean="0">
                <a:latin typeface="Arial" pitchFamily="34" charset="0"/>
                <a:cs typeface="Arial" pitchFamily="34" charset="0"/>
              </a:rPr>
              <a:t>Chouet</a:t>
            </a:r>
            <a:r>
              <a:rPr lang="tr-TR" altLang="tr-TR" sz="2400" dirty="0" smtClean="0">
                <a:latin typeface="Arial" pitchFamily="34" charset="0"/>
                <a:cs typeface="Arial" pitchFamily="34" charset="0"/>
              </a:rPr>
              <a:t> tarafından uzun dönemli </a:t>
            </a:r>
            <a:r>
              <a:rPr lang="tr-TR" altLang="tr-TR" sz="2400" dirty="0" err="1" smtClean="0">
                <a:latin typeface="Arial" pitchFamily="34" charset="0"/>
                <a:cs typeface="Arial" pitchFamily="34" charset="0"/>
              </a:rPr>
              <a:t>salınımların</a:t>
            </a:r>
            <a:r>
              <a:rPr lang="tr-TR" altLang="tr-TR" sz="2400" dirty="0" smtClean="0">
                <a:latin typeface="Arial" pitchFamily="34" charset="0"/>
                <a:cs typeface="Arial" pitchFamily="34" charset="0"/>
              </a:rPr>
              <a:t> artışı üzerine sürdürülen araştırmalar sonucunda yapıldı.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Hükümet </a:t>
            </a:r>
            <a:r>
              <a:rPr lang="tr-TR" altLang="tr-TR" sz="2400" dirty="0" err="1" smtClean="0">
                <a:latin typeface="Arial" pitchFamily="34" charset="0"/>
                <a:cs typeface="Arial" pitchFamily="34" charset="0"/>
              </a:rPr>
              <a:t>onbinlerce</a:t>
            </a:r>
            <a:r>
              <a:rPr lang="tr-TR" altLang="tr-TR" sz="2400" dirty="0" smtClean="0">
                <a:latin typeface="Arial" pitchFamily="34" charset="0"/>
                <a:cs typeface="Arial" pitchFamily="34" charset="0"/>
              </a:rPr>
              <a:t> kişiyi şehirden uzaklaştırdı. 48 saat sonra, yanardağ püskürdü.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Bu püskürme, </a:t>
            </a:r>
            <a:r>
              <a:rPr lang="tr-TR" altLang="tr-TR" sz="2400" dirty="0" err="1" smtClean="0">
                <a:latin typeface="Arial" pitchFamily="34" charset="0"/>
                <a:cs typeface="Arial" pitchFamily="34" charset="0"/>
              </a:rPr>
              <a:t>Popocatépetl</a:t>
            </a:r>
            <a:r>
              <a:rPr lang="tr-TR" altLang="tr-TR" sz="2400" dirty="0" smtClean="0">
                <a:latin typeface="Arial" pitchFamily="34" charset="0"/>
                <a:cs typeface="Arial" pitchFamily="34" charset="0"/>
              </a:rPr>
              <a:t> Yanardağı'nın bin yıl boyunca karşılaşılan en büyük püskürmesiydi.</a:t>
            </a:r>
          </a:p>
        </p:txBody>
      </p:sp>
    </p:spTree>
    <p:extLst>
      <p:ext uri="{BB962C8B-B14F-4D97-AF65-F5344CB8AC3E}">
        <p14:creationId xmlns:p14="http://schemas.microsoft.com/office/powerpoint/2010/main" val="4052501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4294967295"/>
          </p:nvPr>
        </p:nvSpPr>
        <p:spPr>
          <a:xfrm>
            <a:off x="214312" y="214314"/>
            <a:ext cx="6602123" cy="5878916"/>
          </a:xfrm>
        </p:spPr>
        <p:txBody>
          <a:bodyPr>
            <a:normAutofit/>
          </a:bodyPr>
          <a:lstStyle/>
          <a:p>
            <a:pPr marL="0" indent="0" algn="just">
              <a:lnSpc>
                <a:spcPct val="90000"/>
              </a:lnSpc>
              <a:buNone/>
              <a:defRPr/>
            </a:pPr>
            <a:r>
              <a:rPr lang="tr-TR" altLang="tr-TR" sz="2400" dirty="0" smtClean="0"/>
              <a:t>	</a:t>
            </a:r>
            <a:r>
              <a:rPr lang="tr-TR" altLang="tr-TR" sz="2400" b="1" dirty="0" smtClean="0">
                <a:solidFill>
                  <a:srgbClr val="FFC000"/>
                </a:solidFill>
              </a:rPr>
              <a:t>Yer Şeklinin Bozulması</a:t>
            </a:r>
            <a:endParaRPr lang="tr-TR" altLang="tr-TR" sz="2400" b="1" dirty="0" smtClean="0"/>
          </a:p>
          <a:p>
            <a:pPr marL="0" indent="0" algn="just">
              <a:lnSpc>
                <a:spcPct val="90000"/>
              </a:lnSpc>
              <a:buNone/>
              <a:defRPr/>
            </a:pPr>
            <a:endParaRPr lang="tr-TR" altLang="tr-TR" sz="2400" dirty="0" smtClean="0"/>
          </a:p>
          <a:p>
            <a:pPr marL="0" indent="0" algn="just" eaLnBrk="1" hangingPunct="1">
              <a:lnSpc>
                <a:spcPct val="90000"/>
              </a:lnSpc>
              <a:buNone/>
              <a:defRPr/>
            </a:pPr>
            <a:r>
              <a:rPr lang="tr-TR" altLang="tr-TR" sz="2400" dirty="0" smtClean="0">
                <a:latin typeface="Arial" pitchFamily="34" charset="0"/>
                <a:cs typeface="Arial" pitchFamily="34" charset="0"/>
              </a:rPr>
              <a:t>Yanardağlar aktivite öncesi birtakım belirtiler gösterirler.</a:t>
            </a:r>
          </a:p>
          <a:p>
            <a:pPr marL="0" indent="0" algn="just" eaLnBrk="1" hangingPunct="1">
              <a:lnSpc>
                <a:spcPct val="90000"/>
              </a:lnSpc>
              <a:buNone/>
              <a:defRPr/>
            </a:pPr>
            <a:r>
              <a:rPr lang="tr-TR" altLang="tr-TR" sz="2400" dirty="0" smtClean="0">
                <a:latin typeface="Arial" pitchFamily="34" charset="0"/>
                <a:cs typeface="Arial" pitchFamily="34" charset="0"/>
              </a:rPr>
              <a:t>Yanardağın şişmesi, yüzeye yakın bir yerde magma biriktiğini gösterir. Etkin bir yanardağı gözlemleyen bilim adamları genellikle dağın eteklerindeki eğimi ölçer ve şişmedeki değişim oranını gözlerler. </a:t>
            </a:r>
          </a:p>
          <a:p>
            <a:pPr marL="0" indent="0" algn="just" eaLnBrk="1" hangingPunct="1">
              <a:lnSpc>
                <a:spcPct val="90000"/>
              </a:lnSpc>
              <a:buNone/>
              <a:defRPr/>
            </a:pPr>
            <a:r>
              <a:rPr lang="tr-TR" altLang="tr-TR" sz="2400" dirty="0" smtClean="0">
                <a:latin typeface="Arial" pitchFamily="34" charset="0"/>
                <a:cs typeface="Arial" pitchFamily="34" charset="0"/>
              </a:rPr>
              <a:t>Artan bir şişme oranı, özellikle de kükürt dioksit çıkışlarında ve dalgalı sarsıntılarda bir artış varsa, kısa süre içinde gerçekleşebilecek bir püskürme ya da patlamayı işaret eder.</a:t>
            </a:r>
          </a:p>
        </p:txBody>
      </p:sp>
      <p:pic>
        <p:nvPicPr>
          <p:cNvPr id="5" name="Resim 4"/>
          <p:cNvPicPr>
            <a:picLocks noChangeAspect="1"/>
          </p:cNvPicPr>
          <p:nvPr/>
        </p:nvPicPr>
        <p:blipFill>
          <a:blip r:embed="rId2"/>
          <a:stretch>
            <a:fillRect/>
          </a:stretch>
        </p:blipFill>
        <p:spPr>
          <a:xfrm>
            <a:off x="6974182" y="835302"/>
            <a:ext cx="4511431" cy="2926334"/>
          </a:xfrm>
          <a:prstGeom prst="rect">
            <a:avLst/>
          </a:prstGeom>
        </p:spPr>
      </p:pic>
    </p:spTree>
    <p:extLst>
      <p:ext uri="{BB962C8B-B14F-4D97-AF65-F5344CB8AC3E}">
        <p14:creationId xmlns:p14="http://schemas.microsoft.com/office/powerpoint/2010/main" val="126619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9 İçerik Yer Tutucusu"/>
          <p:cNvSpPr>
            <a:spLocks noGrp="1"/>
          </p:cNvSpPr>
          <p:nvPr>
            <p:ph idx="4294967295"/>
          </p:nvPr>
        </p:nvSpPr>
        <p:spPr>
          <a:xfrm>
            <a:off x="798022" y="214313"/>
            <a:ext cx="5286894" cy="5662785"/>
          </a:xfrm>
        </p:spPr>
        <p:txBody>
          <a:bodyPr>
            <a:normAutofit lnSpcReduction="10000"/>
          </a:bodyPr>
          <a:lstStyle/>
          <a:p>
            <a:pPr marL="0" indent="0" algn="just" eaLnBrk="1" hangingPunct="1">
              <a:buNone/>
              <a:defRPr/>
            </a:pPr>
            <a:r>
              <a:rPr lang="tr-TR" altLang="tr-TR" sz="2200" b="1" dirty="0" smtClean="0">
                <a:solidFill>
                  <a:srgbClr val="FFC000"/>
                </a:solidFill>
                <a:latin typeface="Arial" pitchFamily="34" charset="0"/>
                <a:cs typeface="Arial" pitchFamily="34" charset="0"/>
              </a:rPr>
              <a:t>Gaz Çıkışı;</a:t>
            </a:r>
          </a:p>
          <a:p>
            <a:pPr marL="0" indent="0" algn="just">
              <a:buNone/>
              <a:defRPr/>
            </a:pPr>
            <a:endParaRPr lang="tr-TR" altLang="tr-TR" sz="2200" b="1" dirty="0" smtClean="0">
              <a:latin typeface="Arial" pitchFamily="34" charset="0"/>
              <a:cs typeface="Arial" pitchFamily="34" charset="0"/>
            </a:endParaRPr>
          </a:p>
          <a:p>
            <a:pPr marL="0" indent="0" algn="just" eaLnBrk="1" hangingPunct="1">
              <a:buNone/>
              <a:defRPr/>
            </a:pPr>
            <a:r>
              <a:rPr lang="tr-TR" altLang="tr-TR" sz="2200" dirty="0" smtClean="0">
                <a:effectLst/>
                <a:latin typeface="Arial" pitchFamily="34" charset="0"/>
                <a:cs typeface="Arial" pitchFamily="34" charset="0"/>
              </a:rPr>
              <a:t>Magma yüzeye yaklaştıkça ve basıncı düştükçe gaz çıkışı olur. Bu süreç, bir gazlı içecek şişesinin kapağının açılmasıyla karbondioksit gazının çıkışını andırır. Volkanik gazların temel bileşenlerinden biri kükürt dioksittir ve bu bileşiğin artan miktarları daha çok magmanın yüzeye yaklaştığını belirtir. </a:t>
            </a:r>
          </a:p>
          <a:p>
            <a:pPr marL="0" indent="0" algn="just" eaLnBrk="1" hangingPunct="1">
              <a:buNone/>
              <a:defRPr/>
            </a:pPr>
            <a:endParaRPr lang="tr-TR" altLang="tr-TR" sz="2200" dirty="0" smtClean="0">
              <a:effectLst/>
              <a:latin typeface="Arial" pitchFamily="34" charset="0"/>
              <a:cs typeface="Arial" pitchFamily="34" charset="0"/>
            </a:endParaRPr>
          </a:p>
          <a:p>
            <a:pPr marL="0" indent="0" algn="just" eaLnBrk="1" hangingPunct="1">
              <a:buNone/>
              <a:defRPr/>
            </a:pPr>
            <a:r>
              <a:rPr lang="tr-TR" altLang="tr-TR" sz="2200" dirty="0" smtClean="0">
                <a:effectLst/>
                <a:latin typeface="Arial" pitchFamily="34" charset="0"/>
                <a:cs typeface="Arial" pitchFamily="34" charset="0"/>
              </a:rPr>
              <a:t>Yanardağların gaz çıkışları, asit yağmuru olgusuna doğal bir katkıdır.</a:t>
            </a:r>
          </a:p>
          <a:p>
            <a:pPr marL="0" indent="0" algn="just" eaLnBrk="1" hangingPunct="1">
              <a:buNone/>
              <a:defRPr/>
            </a:pPr>
            <a:endParaRPr lang="tr-TR" altLang="tr-TR" sz="2200" dirty="0" smtClean="0"/>
          </a:p>
        </p:txBody>
      </p:sp>
      <p:pic>
        <p:nvPicPr>
          <p:cNvPr id="6" name="Resim 5"/>
          <p:cNvPicPr>
            <a:picLocks noChangeAspect="1"/>
          </p:cNvPicPr>
          <p:nvPr/>
        </p:nvPicPr>
        <p:blipFill>
          <a:blip r:embed="rId2"/>
          <a:stretch>
            <a:fillRect/>
          </a:stretch>
        </p:blipFill>
        <p:spPr>
          <a:xfrm>
            <a:off x="6966065" y="887253"/>
            <a:ext cx="3661946" cy="5234278"/>
          </a:xfrm>
          <a:prstGeom prst="rect">
            <a:avLst/>
          </a:prstGeom>
        </p:spPr>
      </p:pic>
    </p:spTree>
    <p:extLst>
      <p:ext uri="{BB962C8B-B14F-4D97-AF65-F5344CB8AC3E}">
        <p14:creationId xmlns:p14="http://schemas.microsoft.com/office/powerpoint/2010/main" val="190678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VolkaniZma</a:t>
            </a:r>
            <a:r>
              <a:rPr lang="tr-TR" b="1" dirty="0">
                <a:latin typeface="Times New Roman" panose="02020603050405020304" pitchFamily="18" charset="0"/>
                <a:cs typeface="Times New Roman" panose="02020603050405020304" pitchFamily="18" charset="0"/>
              </a:rPr>
              <a:t> Nasıl Oluşur?</a:t>
            </a:r>
          </a:p>
        </p:txBody>
      </p:sp>
      <p:sp>
        <p:nvSpPr>
          <p:cNvPr id="3" name="İçerik Yer Tutucusu 2"/>
          <p:cNvSpPr>
            <a:spLocks noGrp="1"/>
          </p:cNvSpPr>
          <p:nvPr>
            <p:ph idx="1"/>
          </p:nvPr>
        </p:nvSpPr>
        <p:spPr>
          <a:xfrm>
            <a:off x="1141412" y="1772356"/>
            <a:ext cx="9905999" cy="4899377"/>
          </a:xfrm>
        </p:spPr>
        <p:txBody>
          <a:bodyPr>
            <a:normAutofit fontScale="92500" lnSpcReduction="20000"/>
          </a:bodyPr>
          <a:lstStyle/>
          <a:p>
            <a:r>
              <a:rPr lang="tr-TR" dirty="0"/>
              <a:t>Magmada  sıcaklık  ve  basınca  bağlı  olarak  </a:t>
            </a:r>
            <a:r>
              <a:rPr lang="tr-TR" dirty="0" err="1"/>
              <a:t>konveksiyonel</a:t>
            </a:r>
            <a:r>
              <a:rPr lang="tr-TR" dirty="0"/>
              <a:t>  akıntılar oluşur. Alt  mantoda  çekirdeğin  etkisiyle  ısınan  magma , yerkabuğuna  dikey olarak yükselir. Yerkabuğuna  değen  magma , bir  süre  yerkabuğuna  sürtünerek  yerkabuğunu hareket  ettirdikten  sonra  soğuyup  yoğunlaşarak  tekrar  dikey  yönde  mantoya  doğru hareket  eder. Manto  ile  yerkabuğu arasında  çok  yavaş  ve  sürekli  olan  bu  dönüşüm hareketine  KONVEKSİYONEL  AKINTILAR  adı  verilmektedir. Bu  akıntılara  bağlı  olarak levhalar , üzerindeki  kıtalarla  birlikte  magmanın  akıcı  olan  üst  kısmında  hareket  eder. Bu  hareketin  hızı  yaklaşık  olarak  yılda 1 – 10  cm  arasında  değişir. Hareket  her  ne  kadar  yavaş  olsa da  on  milyonlarca  yıl devam  ettiği  için  etkisi  büyük  olmuştur.</a:t>
            </a:r>
            <a:br>
              <a:rPr lang="tr-TR" dirty="0"/>
            </a:br>
            <a:endParaRPr lang="tr-TR" dirty="0"/>
          </a:p>
        </p:txBody>
      </p:sp>
    </p:spTree>
    <p:extLst>
      <p:ext uri="{BB962C8B-B14F-4D97-AF65-F5344CB8AC3E}">
        <p14:creationId xmlns:p14="http://schemas.microsoft.com/office/powerpoint/2010/main" val="2758025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İçerik Yer Tutucusu"/>
          <p:cNvSpPr>
            <a:spLocks noGrp="1"/>
          </p:cNvSpPr>
          <p:nvPr>
            <p:ph idx="4294967295"/>
          </p:nvPr>
        </p:nvSpPr>
        <p:spPr>
          <a:xfrm>
            <a:off x="1249247" y="457605"/>
            <a:ext cx="9898120" cy="5616575"/>
          </a:xfrm>
        </p:spPr>
        <p:txBody>
          <a:bodyPr>
            <a:normAutofit/>
          </a:bodyPr>
          <a:lstStyle/>
          <a:p>
            <a:pPr marL="0" indent="0" algn="just">
              <a:lnSpc>
                <a:spcPct val="80000"/>
              </a:lnSpc>
              <a:buNone/>
              <a:defRPr/>
            </a:pPr>
            <a:r>
              <a:rPr lang="tr-TR" altLang="tr-TR" sz="2400" dirty="0" smtClean="0">
                <a:latin typeface="Arial" pitchFamily="34" charset="0"/>
                <a:cs typeface="Arial" pitchFamily="34" charset="0"/>
              </a:rPr>
              <a:t>	</a:t>
            </a:r>
          </a:p>
          <a:p>
            <a:pPr marL="0" indent="0" algn="just">
              <a:lnSpc>
                <a:spcPct val="80000"/>
              </a:lnSpc>
              <a:buNone/>
              <a:defRPr/>
            </a:pPr>
            <a:r>
              <a:rPr lang="tr-TR" altLang="tr-TR" sz="2400" dirty="0" smtClean="0">
                <a:latin typeface="Arial" pitchFamily="34" charset="0"/>
                <a:cs typeface="Arial" pitchFamily="34" charset="0"/>
              </a:rPr>
              <a:t>3 Mayıs 1991'de, Filipinlerdeki </a:t>
            </a:r>
            <a:r>
              <a:rPr lang="tr-TR" altLang="tr-TR" sz="2400" dirty="0" err="1" smtClean="0">
                <a:latin typeface="Arial" pitchFamily="34" charset="0"/>
                <a:cs typeface="Arial" pitchFamily="34" charset="0"/>
              </a:rPr>
              <a:t>Pinatubo</a:t>
            </a:r>
            <a:r>
              <a:rPr lang="tr-TR" altLang="tr-TR" sz="2400" dirty="0" smtClean="0">
                <a:latin typeface="Arial" pitchFamily="34" charset="0"/>
                <a:cs typeface="Arial" pitchFamily="34" charset="0"/>
              </a:rPr>
              <a:t> Yanardağı'ndan 500 ton kükürt dioksit çıkışı oldu. İki hafta sonra, 28 Mayıs'ta, kükürt dioksit çıkışları yaklaşık on kat artarak 5.000 tona erişti. </a:t>
            </a:r>
            <a:r>
              <a:rPr lang="tr-TR" altLang="tr-TR" sz="2400" dirty="0" err="1" smtClean="0">
                <a:latin typeface="Arial" pitchFamily="34" charset="0"/>
                <a:cs typeface="Arial" pitchFamily="34" charset="0"/>
              </a:rPr>
              <a:t>Pinatubo</a:t>
            </a:r>
            <a:r>
              <a:rPr lang="tr-TR" altLang="tr-TR" sz="2400" dirty="0" smtClean="0">
                <a:latin typeface="Arial" pitchFamily="34" charset="0"/>
                <a:cs typeface="Arial" pitchFamily="34" charset="0"/>
              </a:rPr>
              <a:t> Yanardağı, 12 Haziran 1991'de püskürdü. </a:t>
            </a:r>
          </a:p>
          <a:p>
            <a:pPr marL="0" indent="0" algn="just">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Püskürmeden önce birkaç kez, kükürt dioksit çıkışlarında düşüş olduğu gözlendi. </a:t>
            </a:r>
          </a:p>
          <a:p>
            <a:pPr marL="0" indent="0" algn="just">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Çoğu bilim insanı, gaz düzeylerindeki düşüşün nedeni olarak sertleşen magmanın gaz geçişlerini tıkamasını görür. Bu olay, yanardağın iç yapısında basınç artışına neden olur ve bu da patlamalı bir püskürmeye yol açabilir.</a:t>
            </a:r>
          </a:p>
          <a:p>
            <a:pPr marL="0" indent="0" algn="just" eaLnBrk="1" hangingPunct="1">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Yanardağların gaz çıkışları, asit yağmuru olgusuna doğal bir katkıdır.</a:t>
            </a:r>
          </a:p>
          <a:p>
            <a:pPr marL="0" indent="0" eaLnBrk="1" hangingPunct="1">
              <a:lnSpc>
                <a:spcPct val="80000"/>
              </a:lnSpc>
              <a:buNone/>
              <a:defRPr/>
            </a:pPr>
            <a:endParaRPr lang="tr-TR" altLang="tr-TR" sz="2500" dirty="0" smtClean="0">
              <a:latin typeface="Arial" pitchFamily="34" charset="0"/>
              <a:cs typeface="Arial" pitchFamily="34" charset="0"/>
            </a:endParaRPr>
          </a:p>
        </p:txBody>
      </p:sp>
    </p:spTree>
    <p:extLst>
      <p:ext uri="{BB962C8B-B14F-4D97-AF65-F5344CB8AC3E}">
        <p14:creationId xmlns:p14="http://schemas.microsoft.com/office/powerpoint/2010/main" val="29704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a:spLocks noGrp="1"/>
          </p:cNvSpPr>
          <p:nvPr>
            <p:ph idx="4294967295"/>
          </p:nvPr>
        </p:nvSpPr>
        <p:spPr>
          <a:xfrm>
            <a:off x="1547813" y="4529138"/>
            <a:ext cx="8229600" cy="1697037"/>
          </a:xfrm>
        </p:spPr>
        <p:txBody>
          <a:bodyPr>
            <a:normAutofit fontScale="77500" lnSpcReduction="20000"/>
          </a:bodyPr>
          <a:lstStyle/>
          <a:p>
            <a:pPr algn="just" eaLnBrk="1" hangingPunct="1">
              <a:defRPr/>
            </a:pPr>
            <a:r>
              <a:rPr lang="tr-TR" altLang="tr-TR" sz="2400" dirty="0" smtClean="0">
                <a:solidFill>
                  <a:srgbClr val="FF6600"/>
                </a:solidFill>
                <a:latin typeface="Arial" pitchFamily="34" charset="0"/>
                <a:cs typeface="Arial" pitchFamily="34" charset="0"/>
              </a:rPr>
              <a:t>Dalgalı sarsıntı, </a:t>
            </a:r>
            <a:r>
              <a:rPr lang="tr-TR" altLang="tr-TR" sz="2400" dirty="0" smtClean="0">
                <a:latin typeface="Arial" pitchFamily="34" charset="0"/>
                <a:cs typeface="Arial" pitchFamily="34" charset="0"/>
              </a:rPr>
              <a:t>yüzey altında sürekli bir magma hareketi olduğu zaman ortaya çıkar.</a:t>
            </a:r>
          </a:p>
          <a:p>
            <a:pPr algn="just" eaLnBrk="1" hangingPunct="1">
              <a:defRPr/>
            </a:pPr>
            <a:r>
              <a:rPr lang="tr-TR" altLang="tr-TR" sz="2400" b="1" dirty="0" smtClean="0">
                <a:solidFill>
                  <a:srgbClr val="FF6600"/>
                </a:solidFill>
                <a:latin typeface="Arial" pitchFamily="34" charset="0"/>
                <a:cs typeface="Arial" pitchFamily="34" charset="0"/>
              </a:rPr>
              <a:t>Dalgalı sarsıntılar </a:t>
            </a:r>
            <a:r>
              <a:rPr lang="tr-TR" altLang="tr-TR" sz="2400" dirty="0" smtClean="0">
                <a:latin typeface="Arial" pitchFamily="34" charset="0"/>
                <a:cs typeface="Arial" pitchFamily="34" charset="0"/>
              </a:rPr>
              <a:t>(sismik örüntüler), karmaşık ve yorumlanması zor olgulardır. Ancak, artan faaliyet, özellikle de uzun dönemler baskın olmaya başlayınca ve dalgalı sarsıntılar ortaya çıkınca korku yaratırlar.</a:t>
            </a:r>
          </a:p>
        </p:txBody>
      </p:sp>
      <p:pic>
        <p:nvPicPr>
          <p:cNvPr id="6" name="Picture 2" descr="C:\Documents and Settings\Şiirhane Kaçkını\Desktop\kent jeolojisi_ödev\resim\MonTechnq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140" y="315884"/>
            <a:ext cx="69596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5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169333"/>
            <a:ext cx="9905998" cy="1151467"/>
          </a:xfrm>
        </p:spPr>
        <p:txBody>
          <a:bodyPr/>
          <a:lstStyle/>
          <a:p>
            <a:r>
              <a:rPr lang="tr-TR" dirty="0"/>
              <a:t>YERYÜZÜNDE VOLKANLARIN DAĞILIŞI</a:t>
            </a:r>
          </a:p>
        </p:txBody>
      </p:sp>
      <p:pic>
        <p:nvPicPr>
          <p:cNvPr id="6" name="İçerik Yer Tutucusu 5"/>
          <p:cNvPicPr>
            <a:picLocks noGrp="1" noChangeAspect="1"/>
          </p:cNvPicPr>
          <p:nvPr>
            <p:ph idx="1"/>
          </p:nvPr>
        </p:nvPicPr>
        <p:blipFill>
          <a:blip r:embed="rId2"/>
          <a:stretch>
            <a:fillRect/>
          </a:stretch>
        </p:blipFill>
        <p:spPr>
          <a:xfrm>
            <a:off x="1807458" y="1163549"/>
            <a:ext cx="7314141" cy="5485607"/>
          </a:xfrm>
          <a:prstGeom prst="rect">
            <a:avLst/>
          </a:prstGeom>
        </p:spPr>
      </p:pic>
    </p:spTree>
    <p:extLst>
      <p:ext uri="{BB962C8B-B14F-4D97-AF65-F5344CB8AC3E}">
        <p14:creationId xmlns:p14="http://schemas.microsoft.com/office/powerpoint/2010/main" val="687648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568" y="1265019"/>
            <a:ext cx="4532947" cy="3543300"/>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955" y="1265019"/>
            <a:ext cx="5925788" cy="3543300"/>
          </a:xfrm>
          <a:prstGeom prst="rect">
            <a:avLst/>
          </a:prstGeom>
          <a:ln>
            <a:noFill/>
          </a:ln>
          <a:effectLst>
            <a:softEdge rad="112500"/>
          </a:effectLst>
        </p:spPr>
      </p:pic>
    </p:spTree>
    <p:extLst>
      <p:ext uri="{BB962C8B-B14F-4D97-AF65-F5344CB8AC3E}">
        <p14:creationId xmlns:p14="http://schemas.microsoft.com/office/powerpoint/2010/main" val="303910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txBox="1">
            <a:spLocks/>
          </p:cNvSpPr>
          <p:nvPr/>
        </p:nvSpPr>
        <p:spPr bwMode="auto">
          <a:xfrm>
            <a:off x="1379913" y="1047115"/>
            <a:ext cx="8229600" cy="43307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indent="0">
              <a:buNone/>
              <a:defRPr/>
            </a:pPr>
            <a:endParaRPr lang="tr-TR" sz="2400" kern="0" dirty="0" smtClean="0">
              <a:latin typeface="Arial" pitchFamily="34" charset="0"/>
              <a:cs typeface="Arial" pitchFamily="34" charset="0"/>
            </a:endParaRPr>
          </a:p>
          <a:p>
            <a:pPr>
              <a:defRPr/>
            </a:pPr>
            <a:r>
              <a:rPr lang="tr-TR" sz="2400" kern="0" dirty="0" smtClean="0">
                <a:latin typeface="Arial" pitchFamily="34" charset="0"/>
                <a:cs typeface="Arial" pitchFamily="34" charset="0"/>
              </a:rPr>
              <a:t>ülkemizde 14 volkan bulunmaktadır.</a:t>
            </a:r>
          </a:p>
          <a:p>
            <a:pPr>
              <a:defRPr/>
            </a:pPr>
            <a:endParaRPr lang="tr-TR" sz="2400" kern="0" dirty="0" smtClean="0">
              <a:latin typeface="Arial" pitchFamily="34" charset="0"/>
              <a:cs typeface="Arial" pitchFamily="34" charset="0"/>
            </a:endParaRPr>
          </a:p>
          <a:p>
            <a:pPr>
              <a:defRPr/>
            </a:pPr>
            <a:r>
              <a:rPr lang="tr-TR" sz="2400" kern="0" dirty="0" smtClean="0">
                <a:latin typeface="Arial" pitchFamily="34" charset="0"/>
                <a:cs typeface="Arial" pitchFamily="34" charset="0"/>
              </a:rPr>
              <a:t>Doğudan batıya doğru; </a:t>
            </a:r>
          </a:p>
          <a:p>
            <a:pPr>
              <a:buFontTx/>
              <a:buNone/>
              <a:defRPr/>
            </a:pPr>
            <a:r>
              <a:rPr lang="tr-TR" sz="2400" kern="0" dirty="0" smtClean="0">
                <a:latin typeface="Arial" pitchFamily="34" charset="0"/>
                <a:cs typeface="Arial" pitchFamily="34" charset="0"/>
              </a:rPr>
              <a:t>	Ağrı ve Küçük Ağrı Dağları, </a:t>
            </a:r>
            <a:r>
              <a:rPr lang="tr-TR" sz="2400" kern="0" dirty="0" err="1" smtClean="0">
                <a:latin typeface="Arial" pitchFamily="34" charset="0"/>
                <a:cs typeface="Arial" pitchFamily="34" charset="0"/>
              </a:rPr>
              <a:t>Tendürek</a:t>
            </a:r>
            <a:r>
              <a:rPr lang="tr-TR" sz="2400" kern="0" dirty="0" smtClean="0">
                <a:latin typeface="Arial" pitchFamily="34" charset="0"/>
                <a:cs typeface="Arial" pitchFamily="34" charset="0"/>
              </a:rPr>
              <a:t> Dağı, </a:t>
            </a:r>
            <a:r>
              <a:rPr lang="tr-TR" sz="2400" kern="0" dirty="0" err="1" smtClean="0">
                <a:latin typeface="Arial" pitchFamily="34" charset="0"/>
                <a:cs typeface="Arial" pitchFamily="34" charset="0"/>
              </a:rPr>
              <a:t>Süphan</a:t>
            </a:r>
            <a:r>
              <a:rPr lang="tr-TR" sz="2400" kern="0" dirty="0" smtClean="0">
                <a:latin typeface="Arial" pitchFamily="34" charset="0"/>
                <a:cs typeface="Arial" pitchFamily="34" charset="0"/>
              </a:rPr>
              <a:t> Dağı, Nemrut Dağı, Karacadağ, Erciyes, Hasan Dağı, Karapınar Volkanları, Afyon ve Kula Volkanları en çok bilinen volkanlarımızdandır.</a:t>
            </a:r>
            <a:endParaRPr lang="tr-TR" sz="2400" kern="0" dirty="0">
              <a:latin typeface="Arial" pitchFamily="34" charset="0"/>
              <a:cs typeface="Arial" pitchFamily="34" charset="0"/>
            </a:endParaRPr>
          </a:p>
        </p:txBody>
      </p:sp>
    </p:spTree>
    <p:extLst>
      <p:ext uri="{BB962C8B-B14F-4D97-AF65-F5344CB8AC3E}">
        <p14:creationId xmlns:p14="http://schemas.microsoft.com/office/powerpoint/2010/main" val="348913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687484" y="290648"/>
            <a:ext cx="8522336" cy="6246011"/>
          </a:xfrm>
          <a:prstGeom prst="rect">
            <a:avLst/>
          </a:prstGeom>
        </p:spPr>
      </p:pic>
    </p:spTree>
    <p:extLst>
      <p:ext uri="{BB962C8B-B14F-4D97-AF65-F5344CB8AC3E}">
        <p14:creationId xmlns:p14="http://schemas.microsoft.com/office/powerpoint/2010/main" val="1806260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535289"/>
          </a:xfrm>
        </p:spPr>
        <p:txBody>
          <a:bodyPr/>
          <a:lstStyle/>
          <a:p>
            <a:r>
              <a:rPr lang="tr-TR" dirty="0"/>
              <a:t>VOLKANLAR</a:t>
            </a:r>
          </a:p>
        </p:txBody>
      </p:sp>
      <p:sp>
        <p:nvSpPr>
          <p:cNvPr id="3" name="İçerik Yer Tutucusu 2"/>
          <p:cNvSpPr>
            <a:spLocks noGrp="1"/>
          </p:cNvSpPr>
          <p:nvPr>
            <p:ph idx="1"/>
          </p:nvPr>
        </p:nvSpPr>
        <p:spPr>
          <a:xfrm>
            <a:off x="1141412" y="1275644"/>
            <a:ext cx="9905999" cy="5407378"/>
          </a:xfrm>
        </p:spPr>
        <p:txBody>
          <a:bodyPr/>
          <a:lstStyle/>
          <a:p>
            <a:r>
              <a:rPr lang="tr-TR" b="1" dirty="0"/>
              <a:t>St. </a:t>
            </a:r>
            <a:r>
              <a:rPr lang="tr-TR" b="1" dirty="0" err="1"/>
              <a:t>Helens</a:t>
            </a:r>
            <a:r>
              <a:rPr lang="tr-TR" b="1" dirty="0"/>
              <a:t> Dağı</a:t>
            </a:r>
            <a:r>
              <a:rPr lang="tr-TR" dirty="0"/>
              <a:t>, </a:t>
            </a:r>
            <a:r>
              <a:rPr lang="tr-TR" dirty="0">
                <a:hlinkClick r:id="rId2"/>
              </a:rPr>
              <a:t>ABD</a:t>
            </a:r>
            <a:r>
              <a:rPr lang="tr-TR" dirty="0"/>
              <a:t>'nin </a:t>
            </a:r>
            <a:r>
              <a:rPr lang="tr-TR" dirty="0">
                <a:hlinkClick r:id="rId3"/>
              </a:rPr>
              <a:t>Washington</a:t>
            </a:r>
            <a:r>
              <a:rPr lang="tr-TR" dirty="0"/>
              <a:t> Eyaleti'nin güneyinde, 2.549 metre yüksekliğinde bir </a:t>
            </a:r>
            <a:r>
              <a:rPr lang="tr-TR" dirty="0">
                <a:hlinkClick r:id="rId4"/>
              </a:rPr>
              <a:t>volkandır</a:t>
            </a:r>
            <a:r>
              <a:rPr lang="tr-TR" dirty="0"/>
              <a:t>. </a:t>
            </a:r>
            <a:r>
              <a:rPr lang="tr-TR" dirty="0">
                <a:hlinkClick r:id="rId5"/>
              </a:rPr>
              <a:t>Kuzey Amerika</a:t>
            </a:r>
            <a:r>
              <a:rPr lang="tr-TR" dirty="0"/>
              <a:t>'nın batı kıyısında </a:t>
            </a:r>
            <a:r>
              <a:rPr lang="tr-TR" dirty="0" err="1"/>
              <a:t>uzanan</a:t>
            </a:r>
            <a:r>
              <a:rPr lang="tr-TR" dirty="0" err="1">
                <a:hlinkClick r:id="rId6"/>
              </a:rPr>
              <a:t>Pasifik</a:t>
            </a:r>
            <a:r>
              <a:rPr lang="tr-TR" dirty="0">
                <a:hlinkClick r:id="rId6"/>
              </a:rPr>
              <a:t> Ateş </a:t>
            </a:r>
            <a:r>
              <a:rPr lang="tr-TR" dirty="0" err="1">
                <a:hlinkClick r:id="rId6"/>
              </a:rPr>
              <a:t>Çemberi</a:t>
            </a:r>
            <a:r>
              <a:rPr lang="tr-TR" dirty="0" err="1"/>
              <a:t>'nin</a:t>
            </a:r>
            <a:r>
              <a:rPr lang="tr-TR" dirty="0"/>
              <a:t> sisteminin bir parçası olan, bir dizi volkanlar zinciri </a:t>
            </a:r>
            <a:r>
              <a:rPr lang="tr-TR" dirty="0" err="1">
                <a:hlinkClick r:id="rId7"/>
              </a:rPr>
              <a:t>Cascade</a:t>
            </a:r>
            <a:r>
              <a:rPr lang="tr-TR" dirty="0">
                <a:hlinkClick r:id="rId7"/>
              </a:rPr>
              <a:t> </a:t>
            </a:r>
            <a:r>
              <a:rPr lang="tr-TR" dirty="0" err="1">
                <a:hlinkClick r:id="rId7"/>
              </a:rPr>
              <a:t>Sıradağları</a:t>
            </a:r>
            <a:r>
              <a:rPr lang="tr-TR" dirty="0" err="1"/>
              <a:t>'nda</a:t>
            </a:r>
            <a:r>
              <a:rPr lang="tr-TR" dirty="0"/>
              <a:t> yer alır. St. </a:t>
            </a:r>
            <a:r>
              <a:rPr lang="tr-TR" dirty="0" err="1"/>
              <a:t>Helens</a:t>
            </a:r>
            <a:r>
              <a:rPr lang="tr-TR" dirty="0"/>
              <a:t> Dağı, </a:t>
            </a:r>
            <a:r>
              <a:rPr lang="tr-TR" dirty="0">
                <a:hlinkClick r:id="rId8"/>
              </a:rPr>
              <a:t>Pasifik</a:t>
            </a:r>
            <a:r>
              <a:rPr lang="tr-TR" dirty="0"/>
              <a:t> Volkan Kuşağı'nın tüm yanardağları gibi büyük bir patlama enerjisi gösterir.</a:t>
            </a:r>
          </a:p>
        </p:txBody>
      </p:sp>
      <p:pic>
        <p:nvPicPr>
          <p:cNvPr id="4" name="Resim 3"/>
          <p:cNvPicPr>
            <a:picLocks noChangeAspect="1"/>
          </p:cNvPicPr>
          <p:nvPr/>
        </p:nvPicPr>
        <p:blipFill>
          <a:blip r:embed="rId9"/>
          <a:stretch>
            <a:fillRect/>
          </a:stretch>
        </p:blipFill>
        <p:spPr>
          <a:xfrm>
            <a:off x="3699933" y="3650896"/>
            <a:ext cx="4213578" cy="2844165"/>
          </a:xfrm>
          <a:prstGeom prst="rect">
            <a:avLst/>
          </a:prstGeom>
        </p:spPr>
      </p:pic>
    </p:spTree>
    <p:extLst>
      <p:ext uri="{BB962C8B-B14F-4D97-AF65-F5344CB8AC3E}">
        <p14:creationId xmlns:p14="http://schemas.microsoft.com/office/powerpoint/2010/main" val="7476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bwMode="auto">
          <a:xfrm>
            <a:off x="1373044" y="720466"/>
            <a:ext cx="8713788" cy="1431925"/>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36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itchFamily="34" charset="0"/>
                <a:ea typeface="+mj-ea"/>
                <a:cs typeface="Arial" pitchFamily="34" charset="0"/>
              </a:rPr>
              <a:t>EN TRAJİK İKİ VOLKANİK PATLAM</a:t>
            </a:r>
            <a:r>
              <a:rPr kumimoji="0" lang="tr-TR" sz="36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Tahoma"/>
                <a:ea typeface="+mj-ea"/>
                <a:cs typeface="+mj-cs"/>
              </a:rPr>
              <a:t>A</a:t>
            </a:r>
            <a:endParaRPr kumimoji="0" lang="tr-TR" sz="3600" b="0" i="0" u="none" strike="noStrike" kern="0" cap="none" spc="0" normalizeH="0" baseline="0" noProof="0" dirty="0">
              <a:ln>
                <a:noFill/>
              </a:ln>
              <a:solidFill>
                <a:schemeClr val="bg1"/>
              </a:solidFill>
              <a:effectLst>
                <a:outerShdw blurRad="38100" dist="38100" dir="2700000" algn="tl">
                  <a:srgbClr val="000000"/>
                </a:outerShdw>
              </a:effectLst>
              <a:uLnTx/>
              <a:uFillTx/>
              <a:latin typeface="Tahoma"/>
              <a:ea typeface="+mj-ea"/>
              <a:cs typeface="+mj-cs"/>
            </a:endParaRPr>
          </a:p>
        </p:txBody>
      </p:sp>
      <p:sp>
        <p:nvSpPr>
          <p:cNvPr id="5" name="2 Alt Başlık"/>
          <p:cNvSpPr txBox="1">
            <a:spLocks/>
          </p:cNvSpPr>
          <p:nvPr/>
        </p:nvSpPr>
        <p:spPr bwMode="auto">
          <a:xfrm>
            <a:off x="2965307" y="2928678"/>
            <a:ext cx="4960937" cy="1752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120000"/>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marR="0" lvl="0" indent="0" algn="l" defTabSz="914400" rtl="0" eaLnBrk="0" fontAlgn="base" latinLnBrk="0" hangingPunct="0">
              <a:lnSpc>
                <a:spcPct val="100000"/>
              </a:lnSpc>
              <a:spcBef>
                <a:spcPct val="20000"/>
              </a:spcBef>
              <a:spcAft>
                <a:spcPct val="0"/>
              </a:spcAft>
              <a:buClr>
                <a:srgbClr val="FFCC00"/>
              </a:buClr>
              <a:buSzPct val="120000"/>
              <a:buFont typeface="Arial" pitchFamily="34" charset="0"/>
              <a:buChar char="•"/>
              <a:tabLst/>
              <a:defRPr/>
            </a:pP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t> </a:t>
            </a: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Santorini Patlaması</a:t>
            </a:r>
          </a:p>
          <a:p>
            <a:pPr marL="0" marR="0" lvl="0" indent="0" algn="l" defTabSz="914400" rtl="0" eaLnBrk="0" fontAlgn="base" latinLnBrk="0" hangingPunct="0">
              <a:lnSpc>
                <a:spcPct val="100000"/>
              </a:lnSpc>
              <a:spcBef>
                <a:spcPct val="20000"/>
              </a:spcBef>
              <a:spcAft>
                <a:spcPct val="0"/>
              </a:spcAft>
              <a:buClr>
                <a:srgbClr val="FFCC00"/>
              </a:buClr>
              <a:buSzPct val="120000"/>
              <a:buFont typeface="Arial" pitchFamily="34" charset="0"/>
              <a:buChar char="•"/>
              <a:tabLst/>
              <a:defRPr/>
            </a:pP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Vezüv Patlaması</a:t>
            </a:r>
            <a:endParaRPr kumimoji="0" lang="tr-TR"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8522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1216804" y="690360"/>
            <a:ext cx="3671079" cy="5256213"/>
          </a:xfrm>
        </p:spPr>
        <p:txBody>
          <a:bodyPr/>
          <a:lstStyle/>
          <a:p>
            <a:pPr>
              <a:defRPr/>
            </a:pPr>
            <a:r>
              <a:rPr lang="tr-TR" sz="2000" dirty="0" smtClean="0">
                <a:latin typeface="Arial" pitchFamily="34" charset="0"/>
                <a:cs typeface="Arial" pitchFamily="34" charset="0"/>
              </a:rPr>
              <a:t>M.Ö 1500 yılında yani günümüzden yaklaşık 3500 yıl önce meydana gelen patlama sonrasında oluşan dev </a:t>
            </a:r>
            <a:r>
              <a:rPr lang="tr-TR" sz="2000" dirty="0" err="1" smtClean="0">
                <a:latin typeface="Arial" pitchFamily="34" charset="0"/>
                <a:cs typeface="Arial" pitchFamily="34" charset="0"/>
              </a:rPr>
              <a:t>tsunami</a:t>
            </a:r>
            <a:r>
              <a:rPr lang="tr-TR" sz="2000" dirty="0" smtClean="0">
                <a:latin typeface="Arial" pitchFamily="34" charset="0"/>
                <a:cs typeface="Arial" pitchFamily="34" charset="0"/>
              </a:rPr>
              <a:t> dalgaları tüm Ege Adalarını ve kıyılarını  vurdu. Patlama sonrasında Ege adalarında yerleşmiş olan </a:t>
            </a:r>
            <a:r>
              <a:rPr lang="tr-TR" sz="2000" dirty="0" err="1" smtClean="0">
                <a:latin typeface="Arial" pitchFamily="34" charset="0"/>
                <a:cs typeface="Arial" pitchFamily="34" charset="0"/>
              </a:rPr>
              <a:t>Minos</a:t>
            </a:r>
            <a:r>
              <a:rPr lang="tr-TR" sz="2000" dirty="0" smtClean="0">
                <a:latin typeface="Arial" pitchFamily="34" charset="0"/>
                <a:cs typeface="Arial" pitchFamily="34" charset="0"/>
              </a:rPr>
              <a:t> Uygarlığı yok oldu. </a:t>
            </a:r>
            <a:endParaRPr lang="tr-TR" sz="2000" dirty="0">
              <a:latin typeface="Arial" pitchFamily="34" charset="0"/>
              <a:cs typeface="Arial" pitchFamily="34" charset="0"/>
            </a:endParaRPr>
          </a:p>
        </p:txBody>
      </p:sp>
      <p:pic>
        <p:nvPicPr>
          <p:cNvPr id="5" name="Resim 4"/>
          <p:cNvPicPr>
            <a:picLocks noChangeAspect="1"/>
          </p:cNvPicPr>
          <p:nvPr/>
        </p:nvPicPr>
        <p:blipFill>
          <a:blip r:embed="rId2"/>
          <a:stretch>
            <a:fillRect/>
          </a:stretch>
        </p:blipFill>
        <p:spPr>
          <a:xfrm>
            <a:off x="5702342" y="1362990"/>
            <a:ext cx="4361610" cy="4505795"/>
          </a:xfrm>
          <a:prstGeom prst="rect">
            <a:avLst/>
          </a:prstGeom>
        </p:spPr>
      </p:pic>
    </p:spTree>
    <p:extLst>
      <p:ext uri="{BB962C8B-B14F-4D97-AF65-F5344CB8AC3E}">
        <p14:creationId xmlns:p14="http://schemas.microsoft.com/office/powerpoint/2010/main" val="56995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a:spLocks noChangeArrowheads="1"/>
          </p:cNvSpPr>
          <p:nvPr/>
        </p:nvSpPr>
        <p:spPr bwMode="auto">
          <a:xfrm>
            <a:off x="1364817" y="1134283"/>
            <a:ext cx="36976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dirty="0" err="1">
                <a:latin typeface="Arial" panose="020B0604020202020204" pitchFamily="34" charset="0"/>
                <a:cs typeface="Arial" panose="020B0604020202020204" pitchFamily="34" charset="0"/>
              </a:rPr>
              <a:t>Vezüv'ün</a:t>
            </a:r>
            <a:r>
              <a:rPr lang="tr-TR" altLang="tr-TR" sz="2400" dirty="0">
                <a:latin typeface="Arial" panose="020B0604020202020204" pitchFamily="34" charset="0"/>
                <a:cs typeface="Arial" panose="020B0604020202020204" pitchFamily="34" charset="0"/>
              </a:rPr>
              <a:t> MS 79 yılındaki aktivitesiyle </a:t>
            </a:r>
            <a:r>
              <a:rPr lang="tr-TR" altLang="tr-TR" sz="2400" dirty="0" err="1">
                <a:latin typeface="Arial" panose="020B0604020202020204" pitchFamily="34" charset="0"/>
                <a:cs typeface="Arial" panose="020B0604020202020204" pitchFamily="34" charset="0"/>
              </a:rPr>
              <a:t>Pompei</a:t>
            </a:r>
            <a:r>
              <a:rPr lang="tr-TR" altLang="tr-TR" sz="2400" dirty="0">
                <a:latin typeface="Arial" panose="020B0604020202020204" pitchFamily="34" charset="0"/>
                <a:cs typeface="Arial" panose="020B0604020202020204" pitchFamily="34" charset="0"/>
              </a:rPr>
              <a:t>, </a:t>
            </a:r>
            <a:r>
              <a:rPr lang="tr-TR" altLang="tr-TR" sz="2400" dirty="0" err="1">
                <a:latin typeface="Arial" panose="020B0604020202020204" pitchFamily="34" charset="0"/>
                <a:cs typeface="Arial" panose="020B0604020202020204" pitchFamily="34" charset="0"/>
              </a:rPr>
              <a:t>Herculaneum</a:t>
            </a:r>
            <a:r>
              <a:rPr lang="tr-TR" altLang="tr-TR" sz="2400" dirty="0">
                <a:latin typeface="Arial" panose="020B0604020202020204" pitchFamily="34" charset="0"/>
                <a:cs typeface="Arial" panose="020B0604020202020204" pitchFamily="34" charset="0"/>
              </a:rPr>
              <a:t> ve </a:t>
            </a:r>
            <a:r>
              <a:rPr lang="tr-TR" altLang="tr-TR" sz="2400" dirty="0" err="1">
                <a:latin typeface="Arial" panose="020B0604020202020204" pitchFamily="34" charset="0"/>
                <a:cs typeface="Arial" panose="020B0604020202020204" pitchFamily="34" charset="0"/>
              </a:rPr>
              <a:t>Stabia</a:t>
            </a:r>
            <a:r>
              <a:rPr lang="tr-TR" altLang="tr-TR" sz="2400" dirty="0">
                <a:latin typeface="Arial" panose="020B0604020202020204" pitchFamily="34" charset="0"/>
                <a:cs typeface="Arial" panose="020B0604020202020204" pitchFamily="34" charset="0"/>
              </a:rPr>
              <a:t> kentleri haritadan silinmiştir.</a:t>
            </a:r>
          </a:p>
        </p:txBody>
      </p:sp>
      <p:pic>
        <p:nvPicPr>
          <p:cNvPr id="6" name="Resim 5"/>
          <p:cNvPicPr>
            <a:picLocks noChangeAspect="1"/>
          </p:cNvPicPr>
          <p:nvPr/>
        </p:nvPicPr>
        <p:blipFill>
          <a:blip r:embed="rId2"/>
          <a:stretch>
            <a:fillRect/>
          </a:stretch>
        </p:blipFill>
        <p:spPr>
          <a:xfrm>
            <a:off x="4955503" y="1639093"/>
            <a:ext cx="6187976" cy="4078577"/>
          </a:xfrm>
          <a:prstGeom prst="rect">
            <a:avLst/>
          </a:prstGeom>
        </p:spPr>
      </p:pic>
    </p:spTree>
    <p:extLst>
      <p:ext uri="{BB962C8B-B14F-4D97-AF65-F5344CB8AC3E}">
        <p14:creationId xmlns:p14="http://schemas.microsoft.com/office/powerpoint/2010/main" val="19999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85066" y="79022"/>
            <a:ext cx="4188178" cy="1665906"/>
          </a:xfrm>
        </p:spPr>
        <p:txBody>
          <a:bodyPr/>
          <a:lstStyle/>
          <a:p>
            <a:r>
              <a:rPr lang="tr-TR" dirty="0"/>
              <a:t>BİR VOLKAN KESİTİ</a:t>
            </a:r>
          </a:p>
        </p:txBody>
      </p:sp>
      <p:pic>
        <p:nvPicPr>
          <p:cNvPr id="1026" name="Picture 2" descr="Bir Volkan kesi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5456" y="1553016"/>
            <a:ext cx="6422143" cy="471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5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etin kutusu"/>
          <p:cNvSpPr txBox="1">
            <a:spLocks noChangeArrowheads="1"/>
          </p:cNvSpPr>
          <p:nvPr/>
        </p:nvSpPr>
        <p:spPr bwMode="auto">
          <a:xfrm>
            <a:off x="1128048" y="1292629"/>
            <a:ext cx="3851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İtalya’da </a:t>
            </a:r>
            <a:r>
              <a:rPr lang="tr-TR" altLang="tr-TR" sz="2400" dirty="0" err="1">
                <a:latin typeface="Arial" panose="020B0604020202020204" pitchFamily="34" charset="0"/>
                <a:cs typeface="Arial" panose="020B0604020202020204" pitchFamily="34" charset="0"/>
              </a:rPr>
              <a:t>Vezüv’ün</a:t>
            </a:r>
            <a:r>
              <a:rPr lang="tr-TR" altLang="tr-TR" sz="2400" dirty="0">
                <a:latin typeface="Arial" panose="020B0604020202020204" pitchFamily="34" charset="0"/>
                <a:cs typeface="Arial" panose="020B0604020202020204" pitchFamily="34" charset="0"/>
              </a:rPr>
              <a:t> MS 79</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püskürmesi eteğindeki </a:t>
            </a:r>
            <a:r>
              <a:rPr lang="tr-TR" altLang="tr-TR" sz="2400" dirty="0" err="1">
                <a:latin typeface="Arial" panose="020B0604020202020204" pitchFamily="34" charset="0"/>
                <a:cs typeface="Arial" panose="020B0604020202020204" pitchFamily="34" charset="0"/>
              </a:rPr>
              <a:t>Pompei</a:t>
            </a:r>
            <a:endParaRPr lang="tr-TR" altLang="tr-TR" sz="2400" dirty="0">
              <a:latin typeface="Arial" panose="020B0604020202020204" pitchFamily="34" charset="0"/>
              <a:cs typeface="Arial" panose="020B0604020202020204" pitchFamily="34" charset="0"/>
            </a:endParaRPr>
          </a:p>
          <a:p>
            <a:pPr eaLnBrk="1" hangingPunct="1">
              <a:spcBef>
                <a:spcPct val="0"/>
              </a:spcBef>
              <a:buClrTx/>
              <a:buSzTx/>
              <a:buFontTx/>
              <a:buNone/>
            </a:pPr>
            <a:r>
              <a:rPr lang="fi-FI" altLang="tr-TR" sz="2400" dirty="0">
                <a:latin typeface="Arial" panose="020B0604020202020204" pitchFamily="34" charset="0"/>
                <a:cs typeface="Arial" panose="020B0604020202020204" pitchFamily="34" charset="0"/>
              </a:rPr>
              <a:t>kentini yok ederken 16.000 kişinin</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ölümüne yol açmıştır. </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1631 yılındaki püskürmede de 25.000 kişi yaşamını yitirmiştir.</a:t>
            </a:r>
          </a:p>
        </p:txBody>
      </p:sp>
      <p:pic>
        <p:nvPicPr>
          <p:cNvPr id="6" name="Resim 5"/>
          <p:cNvPicPr>
            <a:picLocks noChangeAspect="1"/>
          </p:cNvPicPr>
          <p:nvPr/>
        </p:nvPicPr>
        <p:blipFill>
          <a:blip r:embed="rId2"/>
          <a:stretch>
            <a:fillRect/>
          </a:stretch>
        </p:blipFill>
        <p:spPr>
          <a:xfrm>
            <a:off x="5820261" y="1292629"/>
            <a:ext cx="4822144" cy="4044142"/>
          </a:xfrm>
          <a:prstGeom prst="rect">
            <a:avLst/>
          </a:prstGeom>
        </p:spPr>
      </p:pic>
    </p:spTree>
    <p:extLst>
      <p:ext uri="{BB962C8B-B14F-4D97-AF65-F5344CB8AC3E}">
        <p14:creationId xmlns:p14="http://schemas.microsoft.com/office/powerpoint/2010/main" val="2197669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1305098" y="425104"/>
            <a:ext cx="8229600" cy="1384300"/>
          </a:xfrm>
        </p:spPr>
        <p:txBody>
          <a:bodyPr/>
          <a:lstStyle/>
          <a:p>
            <a:pPr algn="ctr">
              <a:defRPr/>
            </a:pPr>
            <a:r>
              <a:rPr lang="tr-TR" sz="3600" b="1" dirty="0" smtClean="0">
                <a:solidFill>
                  <a:schemeClr val="bg1"/>
                </a:solidFill>
                <a:latin typeface="Arial" pitchFamily="34" charset="0"/>
                <a:cs typeface="Arial" pitchFamily="34" charset="0"/>
              </a:rPr>
              <a:t>KORUNMA</a:t>
            </a:r>
            <a:endParaRPr lang="tr-TR" sz="3600" b="1" dirty="0">
              <a:solidFill>
                <a:schemeClr val="bg1"/>
              </a:solidFill>
              <a:latin typeface="Arial" pitchFamily="34" charset="0"/>
              <a:cs typeface="Arial" pitchFamily="34" charset="0"/>
            </a:endParaRPr>
          </a:p>
        </p:txBody>
      </p:sp>
      <p:sp>
        <p:nvSpPr>
          <p:cNvPr id="6" name="2 İçerik Yer Tutucusu"/>
          <p:cNvSpPr>
            <a:spLocks noGrp="1"/>
          </p:cNvSpPr>
          <p:nvPr>
            <p:ph idx="1"/>
          </p:nvPr>
        </p:nvSpPr>
        <p:spPr>
          <a:xfrm>
            <a:off x="1221393" y="1459375"/>
            <a:ext cx="9626715" cy="4968875"/>
          </a:xfrm>
        </p:spPr>
        <p:txBody>
          <a:bodyPr/>
          <a:lstStyle/>
          <a:p>
            <a:pPr>
              <a:buFontTx/>
              <a:buNone/>
              <a:defRPr/>
            </a:pPr>
            <a:endParaRPr lang="tr-TR" dirty="0" smtClean="0"/>
          </a:p>
          <a:p>
            <a:pPr>
              <a:buFontTx/>
              <a:buNone/>
              <a:defRPr/>
            </a:pPr>
            <a:r>
              <a:rPr lang="tr-TR" sz="2800" dirty="0" smtClean="0">
                <a:solidFill>
                  <a:schemeClr val="bg1"/>
                </a:solidFill>
                <a:latin typeface="Arial" pitchFamily="34" charset="0"/>
                <a:cs typeface="Arial" pitchFamily="34" charset="0"/>
              </a:rPr>
              <a:t>İÇERDEYSENİZ </a:t>
            </a:r>
          </a:p>
          <a:p>
            <a:pPr>
              <a:defRPr/>
            </a:pPr>
            <a:r>
              <a:rPr lang="tr-TR" sz="2400" dirty="0" smtClean="0">
                <a:latin typeface="Arial" pitchFamily="34" charset="0"/>
                <a:cs typeface="Arial" pitchFamily="34" charset="0"/>
              </a:rPr>
              <a:t>Mutlaka aile bireylerinin sayısı kadar gaz maskesi bulundurun</a:t>
            </a:r>
          </a:p>
          <a:p>
            <a:pPr>
              <a:defRPr/>
            </a:pPr>
            <a:r>
              <a:rPr lang="tr-TR" sz="2400" dirty="0" smtClean="0">
                <a:latin typeface="Arial" pitchFamily="34" charset="0"/>
                <a:cs typeface="Arial" pitchFamily="34" charset="0"/>
              </a:rPr>
              <a:t>Pencere kapı ve şömine girişlerini sıkınca kapatın </a:t>
            </a:r>
          </a:p>
          <a:p>
            <a:pPr>
              <a:defRPr/>
            </a:pPr>
            <a:r>
              <a:rPr lang="tr-TR" sz="2400" dirty="0" smtClean="0">
                <a:latin typeface="Arial" pitchFamily="34" charset="0"/>
                <a:cs typeface="Arial" pitchFamily="34" charset="0"/>
              </a:rPr>
              <a:t>Tüm havalandırma sistemini kapatın.ç İçeri gaz girebilir</a:t>
            </a:r>
          </a:p>
          <a:p>
            <a:pPr>
              <a:defRPr/>
            </a:pPr>
            <a:r>
              <a:rPr lang="tr-TR" sz="2400" dirty="0" smtClean="0">
                <a:latin typeface="Arial" pitchFamily="34" charset="0"/>
                <a:cs typeface="Arial" pitchFamily="34" charset="0"/>
              </a:rPr>
              <a:t>Eğer sığınağınız varsa sığınağa girin. Evdeki evcil hayvanları da sığınağa almayı ihmal etmeyin </a:t>
            </a:r>
            <a:endParaRPr lang="tr-TR" sz="2400" dirty="0">
              <a:latin typeface="Arial" pitchFamily="34" charset="0"/>
              <a:cs typeface="Arial" pitchFamily="34" charset="0"/>
            </a:endParaRPr>
          </a:p>
        </p:txBody>
      </p:sp>
    </p:spTree>
    <p:extLst>
      <p:ext uri="{BB962C8B-B14F-4D97-AF65-F5344CB8AC3E}">
        <p14:creationId xmlns:p14="http://schemas.microsoft.com/office/powerpoint/2010/main" val="396376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913821" y="748087"/>
            <a:ext cx="9817909" cy="5400675"/>
          </a:xfrm>
        </p:spPr>
        <p:txBody>
          <a:bodyPr/>
          <a:lstStyle/>
          <a:p>
            <a:pPr marL="0" indent="0">
              <a:buNone/>
              <a:defRPr/>
            </a:pPr>
            <a:r>
              <a:rPr lang="tr-TR" dirty="0" smtClean="0">
                <a:solidFill>
                  <a:schemeClr val="bg1"/>
                </a:solidFill>
                <a:latin typeface="Arial" pitchFamily="34" charset="0"/>
                <a:cs typeface="Arial" pitchFamily="34" charset="0"/>
              </a:rPr>
              <a:t>DIŞARIDAYSANIZ</a:t>
            </a:r>
            <a:endParaRPr lang="tr-TR" sz="2400" dirty="0" smtClean="0">
              <a:solidFill>
                <a:schemeClr val="bg1"/>
              </a:solidFill>
              <a:latin typeface="Arial" pitchFamily="34" charset="0"/>
              <a:cs typeface="Arial" pitchFamily="34" charset="0"/>
            </a:endParaRPr>
          </a:p>
          <a:p>
            <a:pPr>
              <a:defRPr/>
            </a:pPr>
            <a:r>
              <a:rPr lang="tr-TR" sz="2400" dirty="0" smtClean="0">
                <a:latin typeface="Arial" pitchFamily="34" charset="0"/>
                <a:cs typeface="Arial" pitchFamily="34" charset="0"/>
              </a:rPr>
              <a:t>Çıkmadan tüm şalterleri, vanaları kapatın</a:t>
            </a:r>
          </a:p>
          <a:p>
            <a:pPr>
              <a:defRPr/>
            </a:pPr>
            <a:r>
              <a:rPr lang="tr-TR" sz="2400" dirty="0" smtClean="0">
                <a:latin typeface="Arial" pitchFamily="34" charset="0"/>
                <a:cs typeface="Arial" pitchFamily="34" charset="0"/>
              </a:rPr>
              <a:t>Bir dere kenarında iseniz ani volkanik akıntılar yüzünden derenin taşacağın ihtimali olduğu için yükseklere çıkın</a:t>
            </a:r>
          </a:p>
          <a:p>
            <a:pPr>
              <a:defRPr/>
            </a:pPr>
            <a:r>
              <a:rPr lang="tr-TR" sz="2400" dirty="0" smtClean="0">
                <a:latin typeface="Arial" pitchFamily="34" charset="0"/>
                <a:cs typeface="Arial" pitchFamily="34" charset="0"/>
              </a:rPr>
              <a:t>Denizde de aynı şeyi yapın</a:t>
            </a:r>
          </a:p>
          <a:p>
            <a:pPr>
              <a:defRPr/>
            </a:pPr>
            <a:r>
              <a:rPr lang="tr-TR" sz="2400" dirty="0" smtClean="0">
                <a:latin typeface="Arial" pitchFamily="34" charset="0"/>
                <a:cs typeface="Arial" pitchFamily="34" charset="0"/>
              </a:rPr>
              <a:t>Volkanik malzemelerle temas sonunda yanıklarınız  varsa en yakın sağlık kuruluşuna gidin veya yardım isteyin</a:t>
            </a:r>
          </a:p>
          <a:p>
            <a:pPr>
              <a:defRPr/>
            </a:pPr>
            <a:r>
              <a:rPr lang="tr-TR" sz="2400" dirty="0" smtClean="0">
                <a:latin typeface="Arial" pitchFamily="34" charset="0"/>
                <a:cs typeface="Arial" pitchFamily="34" charset="0"/>
              </a:rPr>
              <a:t>Gözleriniz, burnunuz ve boğazınız volkanik gazlardan tahriş olduysa hemen yardım isteyin ve en yakın doktora gidin. </a:t>
            </a:r>
          </a:p>
          <a:p>
            <a:pPr>
              <a:defRPr/>
            </a:pPr>
            <a:endParaRPr lang="tr-TR" sz="2800" dirty="0"/>
          </a:p>
        </p:txBody>
      </p:sp>
    </p:spTree>
    <p:extLst>
      <p:ext uri="{BB962C8B-B14F-4D97-AF65-F5344CB8AC3E}">
        <p14:creationId xmlns:p14="http://schemas.microsoft.com/office/powerpoint/2010/main" val="523548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889461" y="1372985"/>
            <a:ext cx="9842270" cy="4114800"/>
          </a:xfrm>
        </p:spPr>
        <p:txBody>
          <a:bodyPr>
            <a:normAutofit fontScale="92500" lnSpcReduction="10000"/>
          </a:bodyPr>
          <a:lstStyle/>
          <a:p>
            <a:pPr>
              <a:defRPr/>
            </a:pPr>
            <a:r>
              <a:rPr lang="tr-TR" sz="2400" dirty="0" smtClean="0">
                <a:latin typeface="Arial" pitchFamily="34" charset="0"/>
                <a:cs typeface="Arial" pitchFamily="34" charset="0"/>
              </a:rPr>
              <a:t>Bir </a:t>
            </a:r>
            <a:r>
              <a:rPr lang="tr-TR" sz="2400" dirty="0" err="1" smtClean="0">
                <a:latin typeface="Arial" pitchFamily="34" charset="0"/>
                <a:cs typeface="Arial" pitchFamily="34" charset="0"/>
              </a:rPr>
              <a:t>lahar</a:t>
            </a:r>
            <a:r>
              <a:rPr lang="tr-TR" sz="2400" dirty="0" smtClean="0">
                <a:latin typeface="Arial" pitchFamily="34" charset="0"/>
                <a:cs typeface="Arial" pitchFamily="34" charset="0"/>
              </a:rPr>
              <a:t>, piroklastik akıntı veya lav akıntıları size doğru geliyorsa hemen bölgeyi  tek edin. </a:t>
            </a:r>
          </a:p>
          <a:p>
            <a:pPr>
              <a:defRPr/>
            </a:pPr>
            <a:r>
              <a:rPr lang="tr-TR" sz="2400" dirty="0" smtClean="0">
                <a:latin typeface="Arial" pitchFamily="34" charset="0"/>
                <a:cs typeface="Arial" pitchFamily="34" charset="0"/>
              </a:rPr>
              <a:t>Eğer yakında bir patlama olduğunda dair uyarı alırsanız veya bu konuda gözlemleriniz varsa  yetkililerle temas kurun ve dediklerini harfiyen uygulayın</a:t>
            </a:r>
          </a:p>
          <a:p>
            <a:pPr>
              <a:defRPr/>
            </a:pPr>
            <a:r>
              <a:rPr lang="tr-TR" sz="2400" dirty="0" smtClean="0">
                <a:latin typeface="Arial" pitchFamily="34" charset="0"/>
                <a:cs typeface="Arial" pitchFamily="34" charset="0"/>
              </a:rPr>
              <a:t>Bulabildiğiniz herhangi bir araçla bölgeyi tek edin. Araçta iken kapı ve pencereler gaz girişine karşı kapalı olsun</a:t>
            </a:r>
          </a:p>
          <a:p>
            <a:pPr>
              <a:defRPr/>
            </a:pPr>
            <a:r>
              <a:rPr lang="tr-TR" sz="2400" dirty="0" smtClean="0">
                <a:latin typeface="Arial" pitchFamily="34" charset="0"/>
                <a:cs typeface="Arial" pitchFamily="34" charset="0"/>
              </a:rPr>
              <a:t>Yol boyunca karşılaşacağınız olayları izlemek için zaman kaybetmeyin</a:t>
            </a:r>
          </a:p>
          <a:p>
            <a:pPr>
              <a:defRPr/>
            </a:pPr>
            <a:r>
              <a:rPr lang="tr-TR" sz="2400" dirty="0" smtClean="0">
                <a:latin typeface="Arial" pitchFamily="34" charset="0"/>
                <a:cs typeface="Arial" pitchFamily="34" charset="0"/>
              </a:rPr>
              <a:t> </a:t>
            </a:r>
          </a:p>
          <a:p>
            <a:pPr>
              <a:defRPr/>
            </a:pPr>
            <a:endParaRPr lang="tr-TR" dirty="0"/>
          </a:p>
        </p:txBody>
      </p:sp>
    </p:spTree>
    <p:extLst>
      <p:ext uri="{BB962C8B-B14F-4D97-AF65-F5344CB8AC3E}">
        <p14:creationId xmlns:p14="http://schemas.microsoft.com/office/powerpoint/2010/main" val="4225902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0"/>
            <a:ext cx="9905999" cy="6858000"/>
          </a:xfrm>
        </p:spPr>
        <p:txBody>
          <a:bodyPr>
            <a:normAutofit fontScale="70000" lnSpcReduction="20000"/>
          </a:bodyPr>
          <a:lstStyle/>
          <a:p>
            <a:r>
              <a:rPr lang="tr-TR" b="1" dirty="0"/>
              <a:t>Yeryüzündeki Bazı Yanardağlar</a:t>
            </a:r>
            <a:r>
              <a:rPr lang="tr-TR" dirty="0"/>
              <a:t/>
            </a:r>
            <a:br>
              <a:rPr lang="tr-TR" dirty="0"/>
            </a:br>
            <a:r>
              <a:rPr lang="tr-TR" dirty="0"/>
              <a:t/>
            </a:r>
            <a:br>
              <a:rPr lang="tr-TR" dirty="0"/>
            </a:br>
            <a:r>
              <a:rPr lang="tr-TR" dirty="0"/>
              <a:t>1.Etna (Sicilya, İtalya)</a:t>
            </a:r>
            <a:br>
              <a:rPr lang="tr-TR" dirty="0"/>
            </a:br>
            <a:r>
              <a:rPr lang="tr-TR" dirty="0"/>
              <a:t>2.Hekla (İzlanda)</a:t>
            </a:r>
            <a:br>
              <a:rPr lang="tr-TR" dirty="0"/>
            </a:br>
            <a:r>
              <a:rPr lang="tr-TR" dirty="0"/>
              <a:t>3.Kilauea (Havai, ABD)</a:t>
            </a:r>
            <a:br>
              <a:rPr lang="tr-TR" dirty="0"/>
            </a:br>
            <a:r>
              <a:rPr lang="tr-TR" dirty="0"/>
              <a:t>4.Krakatoa (</a:t>
            </a:r>
            <a:r>
              <a:rPr lang="tr-TR" dirty="0" err="1"/>
              <a:t>Rakata</a:t>
            </a:r>
            <a:r>
              <a:rPr lang="tr-TR" dirty="0"/>
              <a:t>, Endonezya)</a:t>
            </a:r>
            <a:br>
              <a:rPr lang="tr-TR" dirty="0"/>
            </a:br>
            <a:r>
              <a:rPr lang="tr-TR" dirty="0"/>
              <a:t>5.Mauna </a:t>
            </a:r>
            <a:r>
              <a:rPr lang="tr-TR" dirty="0" err="1"/>
              <a:t>Loa</a:t>
            </a:r>
            <a:r>
              <a:rPr lang="tr-TR" dirty="0"/>
              <a:t> (Havai, ABD)</a:t>
            </a:r>
            <a:br>
              <a:rPr lang="tr-TR" dirty="0"/>
            </a:br>
            <a:r>
              <a:rPr lang="tr-TR" dirty="0"/>
              <a:t>6.Mauna Kea (Havai, ABD)</a:t>
            </a:r>
            <a:br>
              <a:rPr lang="tr-TR" dirty="0"/>
            </a:br>
            <a:r>
              <a:rPr lang="tr-TR" dirty="0"/>
              <a:t>7.Mount Baker (Washington, ABD)</a:t>
            </a:r>
            <a:br>
              <a:rPr lang="tr-TR" dirty="0"/>
            </a:br>
            <a:r>
              <a:rPr lang="tr-TR" dirty="0"/>
              <a:t>8.Erebus Dağı (</a:t>
            </a:r>
            <a:r>
              <a:rPr lang="tr-TR" dirty="0" err="1"/>
              <a:t>Ross</a:t>
            </a:r>
            <a:r>
              <a:rPr lang="tr-TR" dirty="0"/>
              <a:t> Adası, Antarktika)</a:t>
            </a:r>
            <a:br>
              <a:rPr lang="tr-TR" dirty="0"/>
            </a:br>
            <a:r>
              <a:rPr lang="tr-TR" dirty="0"/>
              <a:t>9.Mount </a:t>
            </a:r>
            <a:r>
              <a:rPr lang="tr-TR" dirty="0" err="1"/>
              <a:t>Hood</a:t>
            </a:r>
            <a:r>
              <a:rPr lang="tr-TR" dirty="0"/>
              <a:t> (Oregon, ABD)</a:t>
            </a:r>
            <a:br>
              <a:rPr lang="tr-TR" dirty="0"/>
            </a:br>
            <a:r>
              <a:rPr lang="tr-TR" dirty="0"/>
              <a:t>10. </a:t>
            </a:r>
            <a:r>
              <a:rPr lang="tr-TR" dirty="0" err="1"/>
              <a:t>Fuji</a:t>
            </a:r>
            <a:r>
              <a:rPr lang="tr-TR" dirty="0"/>
              <a:t> Dağı(</a:t>
            </a:r>
            <a:r>
              <a:rPr lang="tr-TR" dirty="0" err="1"/>
              <a:t>Honshu</a:t>
            </a:r>
            <a:r>
              <a:rPr lang="tr-TR" dirty="0"/>
              <a:t>, Japonya)</a:t>
            </a:r>
            <a:br>
              <a:rPr lang="tr-TR" dirty="0"/>
            </a:br>
            <a:r>
              <a:rPr lang="tr-TR" dirty="0"/>
              <a:t>11.Mount </a:t>
            </a:r>
            <a:r>
              <a:rPr lang="tr-TR" dirty="0" err="1"/>
              <a:t>Rainier</a:t>
            </a:r>
            <a:r>
              <a:rPr lang="tr-TR" dirty="0"/>
              <a:t> (Washington, ABD)</a:t>
            </a:r>
            <a:br>
              <a:rPr lang="tr-TR" dirty="0"/>
            </a:br>
            <a:r>
              <a:rPr lang="tr-TR" dirty="0"/>
              <a:t>12.Mount </a:t>
            </a:r>
            <a:r>
              <a:rPr lang="tr-TR" dirty="0" err="1"/>
              <a:t>Shasta</a:t>
            </a:r>
            <a:r>
              <a:rPr lang="tr-TR" dirty="0"/>
              <a:t> (California, ABD)</a:t>
            </a:r>
            <a:br>
              <a:rPr lang="tr-TR" dirty="0"/>
            </a:br>
            <a:r>
              <a:rPr lang="tr-TR" dirty="0"/>
              <a:t>13.St. </a:t>
            </a:r>
            <a:r>
              <a:rPr lang="tr-TR" dirty="0" err="1"/>
              <a:t>Helens</a:t>
            </a:r>
            <a:r>
              <a:rPr lang="tr-TR" dirty="0"/>
              <a:t> Dağı (</a:t>
            </a:r>
            <a:r>
              <a:rPr lang="tr-TR" dirty="0" err="1"/>
              <a:t>Washington,ABD</a:t>
            </a:r>
            <a:r>
              <a:rPr lang="tr-TR" dirty="0"/>
              <a:t>)</a:t>
            </a:r>
            <a:br>
              <a:rPr lang="tr-TR" dirty="0"/>
            </a:br>
            <a:r>
              <a:rPr lang="tr-TR" dirty="0"/>
              <a:t>14.Novarupta (Alaska, ABD)</a:t>
            </a:r>
            <a:br>
              <a:rPr lang="tr-TR" dirty="0"/>
            </a:br>
            <a:r>
              <a:rPr lang="tr-TR" dirty="0"/>
              <a:t>15.Popocatépetl (Meksiko, Meksika)</a:t>
            </a:r>
            <a:br>
              <a:rPr lang="tr-TR" dirty="0"/>
            </a:br>
            <a:r>
              <a:rPr lang="tr-TR" dirty="0"/>
              <a:t>16.Ağrı Dağı (Türkiye)(Ağrı Dağı bir </a:t>
            </a:r>
            <a:r>
              <a:rPr lang="tr-TR" dirty="0" err="1"/>
              <a:t>Stratovolkandır</a:t>
            </a:r>
            <a:r>
              <a:rPr lang="tr-TR" dirty="0"/>
              <a:t> ama volkanik faaliyeti vardır)</a:t>
            </a:r>
            <a:br>
              <a:rPr lang="tr-TR" dirty="0"/>
            </a:br>
            <a:r>
              <a:rPr lang="tr-TR" dirty="0"/>
              <a:t>17.Surtsey (</a:t>
            </a:r>
            <a:r>
              <a:rPr lang="tr-TR" dirty="0" err="1"/>
              <a:t>Surtsey</a:t>
            </a:r>
            <a:r>
              <a:rPr lang="tr-TR" dirty="0"/>
              <a:t> adası, İzlanda)</a:t>
            </a:r>
            <a:br>
              <a:rPr lang="tr-TR" dirty="0"/>
            </a:br>
            <a:r>
              <a:rPr lang="tr-TR" dirty="0"/>
              <a:t>18.Santorini (</a:t>
            </a:r>
            <a:r>
              <a:rPr lang="tr-TR" dirty="0" err="1"/>
              <a:t>Santorini</a:t>
            </a:r>
            <a:r>
              <a:rPr lang="tr-TR" dirty="0"/>
              <a:t> adası, Yunanistan)</a:t>
            </a:r>
            <a:br>
              <a:rPr lang="tr-TR" dirty="0"/>
            </a:br>
            <a:r>
              <a:rPr lang="tr-TR" dirty="0"/>
              <a:t>19.Tambora (</a:t>
            </a:r>
            <a:r>
              <a:rPr lang="tr-TR" dirty="0" err="1"/>
              <a:t>Sumbawa</a:t>
            </a:r>
            <a:r>
              <a:rPr lang="tr-TR" dirty="0"/>
              <a:t>, Endonezya)</a:t>
            </a:r>
            <a:br>
              <a:rPr lang="tr-TR" dirty="0"/>
            </a:br>
            <a:r>
              <a:rPr lang="tr-TR" dirty="0"/>
              <a:t>20.Teide (</a:t>
            </a:r>
            <a:r>
              <a:rPr lang="tr-TR" dirty="0" err="1"/>
              <a:t>Tenerif</a:t>
            </a:r>
            <a:r>
              <a:rPr lang="tr-TR" dirty="0"/>
              <a:t>, Kanarya Adaları, İspanya)</a:t>
            </a:r>
            <a:br>
              <a:rPr lang="tr-TR" dirty="0"/>
            </a:br>
            <a:r>
              <a:rPr lang="tr-TR" dirty="0"/>
              <a:t>21.Tungurahua (</a:t>
            </a:r>
            <a:r>
              <a:rPr lang="tr-TR" dirty="0" err="1"/>
              <a:t>Ekvador</a:t>
            </a:r>
            <a:r>
              <a:rPr lang="tr-TR" dirty="0"/>
              <a:t>)</a:t>
            </a:r>
            <a:br>
              <a:rPr lang="tr-TR" dirty="0"/>
            </a:br>
            <a:r>
              <a:rPr lang="tr-TR" dirty="0"/>
              <a:t>22.Vezüv Yanardağı (Napoli Koyu, İtalya)</a:t>
            </a:r>
            <a:br>
              <a:rPr lang="tr-TR" dirty="0"/>
            </a:br>
            <a:r>
              <a:rPr lang="tr-TR" dirty="0"/>
              <a:t>23.Llaima (Şili)</a:t>
            </a:r>
            <a:br>
              <a:rPr lang="tr-TR" dirty="0"/>
            </a:br>
            <a:r>
              <a:rPr lang="tr-TR" dirty="0"/>
              <a:t>24.Pelée (Martinik)</a:t>
            </a:r>
          </a:p>
        </p:txBody>
      </p:sp>
    </p:spTree>
    <p:extLst>
      <p:ext uri="{BB962C8B-B14F-4D97-AF65-F5344CB8AC3E}">
        <p14:creationId xmlns:p14="http://schemas.microsoft.com/office/powerpoint/2010/main" val="182407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286933"/>
          </a:xfrm>
        </p:spPr>
        <p:txBody>
          <a:bodyPr/>
          <a:lstStyle/>
          <a:p>
            <a:r>
              <a:rPr lang="tr-TR" dirty="0"/>
              <a:t>VOLKANİZMA ÇEŞİTLERİ</a:t>
            </a:r>
          </a:p>
        </p:txBody>
      </p:sp>
      <p:sp>
        <p:nvSpPr>
          <p:cNvPr id="3" name="İçerik Yer Tutucusu 2"/>
          <p:cNvSpPr>
            <a:spLocks noGrp="1"/>
          </p:cNvSpPr>
          <p:nvPr>
            <p:ph idx="1"/>
          </p:nvPr>
        </p:nvSpPr>
        <p:spPr>
          <a:xfrm>
            <a:off x="1141412" y="1016000"/>
            <a:ext cx="9905999" cy="5565422"/>
          </a:xfrm>
        </p:spPr>
        <p:txBody>
          <a:bodyPr/>
          <a:lstStyle/>
          <a:p>
            <a:pPr fontAlgn="base"/>
            <a:r>
              <a:rPr lang="tr-TR" b="1" dirty="0"/>
              <a:t>DERİNLİK VOLKANİZMASI</a:t>
            </a:r>
            <a:r>
              <a:rPr lang="tr-TR" dirty="0"/>
              <a:t/>
            </a:r>
            <a:br>
              <a:rPr lang="tr-TR" dirty="0"/>
            </a:br>
            <a:r>
              <a:rPr lang="tr-TR" dirty="0"/>
              <a:t>Magmanın yer kabuğunun derinliklerindeki çatlaklardan yüzeye doğru olan hareketi sırasında lavların bir bölümü yüzey çıkamaz. Yüzeye çıkamayan lavlar çatlaklar arasına sokularak zamanla katılaşır. Soğuma sonucunda katılaşan bu kütlelerin büyük olanlarına </a:t>
            </a:r>
            <a:r>
              <a:rPr lang="tr-TR" b="1" dirty="0" err="1"/>
              <a:t>batolit</a:t>
            </a:r>
            <a:r>
              <a:rPr lang="tr-TR" dirty="0"/>
              <a:t>, bir damar aracılığıyla yer kabuğunun bir bölümüne sokulmuş olanlarına </a:t>
            </a:r>
            <a:r>
              <a:rPr lang="tr-TR" b="1" dirty="0" err="1"/>
              <a:t>lakolit</a:t>
            </a:r>
            <a:r>
              <a:rPr lang="tr-TR" dirty="0"/>
              <a:t> ve </a:t>
            </a:r>
            <a:r>
              <a:rPr lang="tr-TR" b="1" dirty="0" err="1"/>
              <a:t>sill</a:t>
            </a:r>
            <a:r>
              <a:rPr lang="tr-TR" dirty="0"/>
              <a:t> adı verilir.</a:t>
            </a:r>
          </a:p>
          <a:p>
            <a:pPr fontAlgn="base"/>
            <a:r>
              <a:rPr lang="tr-TR" dirty="0"/>
              <a:t>Yer’in derinliklerinden gelen magma bazen çeşitli kütleleri keserek katılaşır. Bu şekilde oluşan kayalara </a:t>
            </a:r>
            <a:r>
              <a:rPr lang="tr-TR" b="1" dirty="0" err="1"/>
              <a:t>dayk</a:t>
            </a:r>
            <a:r>
              <a:rPr lang="tr-TR" dirty="0"/>
              <a:t> adı verilir. Bu şekiller zamanla üst kısımlarındaki tabakaların aşındırılması sonucu yüzeye çıkarlar.</a:t>
            </a:r>
          </a:p>
          <a:p>
            <a:endParaRPr lang="tr-TR" dirty="0"/>
          </a:p>
        </p:txBody>
      </p:sp>
    </p:spTree>
    <p:extLst>
      <p:ext uri="{BB962C8B-B14F-4D97-AF65-F5344CB8AC3E}">
        <p14:creationId xmlns:p14="http://schemas.microsoft.com/office/powerpoint/2010/main" val="87288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rinlik-volkanizmasÄ±"/>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072" y="790222"/>
            <a:ext cx="8797396" cy="475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643466"/>
            <a:ext cx="9905999" cy="5633155"/>
          </a:xfrm>
        </p:spPr>
        <p:txBody>
          <a:bodyPr>
            <a:normAutofit/>
          </a:bodyPr>
          <a:lstStyle/>
          <a:p>
            <a:r>
              <a:rPr lang="tr-TR" b="1" dirty="0"/>
              <a:t>YÜZEY VOLKANİZMASI</a:t>
            </a:r>
            <a:r>
              <a:rPr lang="tr-TR" dirty="0"/>
              <a:t/>
            </a:r>
            <a:br>
              <a:rPr lang="tr-TR" dirty="0"/>
            </a:br>
            <a:r>
              <a:rPr lang="tr-TR" dirty="0"/>
              <a:t>Magmanın yer kabuğunun zayıf olduğu kırıklı (fay) bölgelerden yüzeye çıkmasıyla yüzey </a:t>
            </a:r>
            <a:r>
              <a:rPr lang="tr-TR" dirty="0" err="1"/>
              <a:t>volkanizması</a:t>
            </a:r>
            <a:r>
              <a:rPr lang="tr-TR" dirty="0"/>
              <a:t> oluşur. Yüzey </a:t>
            </a:r>
            <a:r>
              <a:rPr lang="tr-TR" dirty="0" err="1"/>
              <a:t>volkanizması</a:t>
            </a:r>
            <a:r>
              <a:rPr lang="tr-TR" dirty="0"/>
              <a:t> sonucu çıkan malzemelerin birikmesiyle volkan konileri oluşur.</a:t>
            </a:r>
            <a:br>
              <a:rPr lang="tr-TR" dirty="0"/>
            </a:br>
            <a:r>
              <a:rPr lang="tr-TR" dirty="0"/>
              <a:t>Volkan konisinin üst kesiminde huni şeklindeki çukurluğa </a:t>
            </a:r>
            <a:r>
              <a:rPr lang="tr-TR" b="1" dirty="0"/>
              <a:t>krater</a:t>
            </a:r>
            <a:r>
              <a:rPr lang="tr-TR" dirty="0"/>
              <a:t>, magma haznesi ile bu çukurluk arasındaki kanala ise </a:t>
            </a:r>
            <a:r>
              <a:rPr lang="tr-TR" b="1" dirty="0"/>
              <a:t>baca</a:t>
            </a:r>
            <a:r>
              <a:rPr lang="tr-TR" dirty="0"/>
              <a:t> adı verilir.</a:t>
            </a:r>
            <a:br>
              <a:rPr lang="tr-TR" dirty="0"/>
            </a:br>
            <a:r>
              <a:rPr lang="tr-TR" dirty="0"/>
              <a:t>Bazı volkan konilerinin krater kısımlarının çökmesiyle ya da ikinci bir püskürmeyle parçalanmasıyla daha büyük çukurluklar oluşur. Bunlara </a:t>
            </a:r>
            <a:r>
              <a:rPr lang="tr-TR" b="1" dirty="0" err="1"/>
              <a:t>kaldera</a:t>
            </a:r>
            <a:r>
              <a:rPr lang="tr-TR" dirty="0"/>
              <a:t> adı verilir. Bazı volkanik olaylarda, katı ve akışkan maddeler püskürmez. Buralarda sadece gaz patlamaları olur. Bu tür patlamalarla oluşan çukurluklara </a:t>
            </a:r>
            <a:r>
              <a:rPr lang="tr-TR" b="1" dirty="0" err="1"/>
              <a:t>maar</a:t>
            </a:r>
            <a:r>
              <a:rPr lang="tr-TR" dirty="0"/>
              <a:t> adı verilir.</a:t>
            </a:r>
          </a:p>
        </p:txBody>
      </p:sp>
    </p:spTree>
    <p:extLst>
      <p:ext uri="{BB962C8B-B14F-4D97-AF65-F5344CB8AC3E}">
        <p14:creationId xmlns:p14="http://schemas.microsoft.com/office/powerpoint/2010/main" val="300184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olkan-konis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8667" y="252515"/>
            <a:ext cx="6062134" cy="634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7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70933"/>
            <a:ext cx="9905999" cy="6265334"/>
          </a:xfrm>
        </p:spPr>
        <p:txBody>
          <a:bodyPr>
            <a:normAutofit/>
          </a:bodyPr>
          <a:lstStyle/>
          <a:p>
            <a:pPr fontAlgn="base"/>
            <a:r>
              <a:rPr lang="tr-TR" dirty="0"/>
              <a:t>Volkan konilerinden yeryüzüne çeşitli malzemeler atılır. Bunların başında lavlar gelir. Lav, yeryüzüne çıkan akışkan kıvamdaki magmadır. Volkanlardan dışarı atılan bir diğer unsur gazlardır. Gazlar, magma içinde yüksek basınç nedeniyle </a:t>
            </a:r>
            <a:r>
              <a:rPr lang="tr-TR" dirty="0" err="1"/>
              <a:t>çözünük</a:t>
            </a:r>
            <a:r>
              <a:rPr lang="tr-TR" dirty="0"/>
              <a:t> hâlde bulunur.</a:t>
            </a:r>
            <a:br>
              <a:rPr lang="tr-TR" dirty="0"/>
            </a:br>
            <a:r>
              <a:rPr lang="tr-TR" dirty="0"/>
              <a:t>Magma yeryüzüne çıkınca soğuduğundan ve üzerindeki basınç kalktığından gazlar serbest kalır. Bu gazların önemli bölümünü su buharı oluşturmaktadır.</a:t>
            </a:r>
            <a:br>
              <a:rPr lang="tr-TR" dirty="0"/>
            </a:br>
            <a:r>
              <a:rPr lang="tr-TR" dirty="0"/>
              <a:t>Volkanlardan büyük basınçla çıkan gazlar beraberinde katı malzemeleri de sürükler. Bu malzemelerden boyutları 1 cm’den küçük olanlara </a:t>
            </a:r>
            <a:r>
              <a:rPr lang="tr-TR" b="1" dirty="0"/>
              <a:t>volkan külü</a:t>
            </a:r>
            <a:r>
              <a:rPr lang="tr-TR" dirty="0"/>
              <a:t>, 1 cm’den büyük olanlara </a:t>
            </a:r>
            <a:r>
              <a:rPr lang="tr-TR" b="1" dirty="0"/>
              <a:t>lapilli (volkan çakılı)</a:t>
            </a:r>
            <a:r>
              <a:rPr lang="tr-TR" dirty="0"/>
              <a:t>, daha büyük olanlara ise </a:t>
            </a:r>
            <a:r>
              <a:rPr lang="tr-TR" b="1" dirty="0"/>
              <a:t>volkan bombası</a:t>
            </a:r>
            <a:r>
              <a:rPr lang="tr-TR" dirty="0"/>
              <a:t> denir.</a:t>
            </a:r>
          </a:p>
          <a:p>
            <a:pPr fontAlgn="base"/>
            <a:r>
              <a:rPr lang="tr-TR" dirty="0"/>
              <a:t>Volkanik dağların bulunduğu alanlar maden bakımından zengindir. </a:t>
            </a:r>
            <a:r>
              <a:rPr lang="tr-TR" dirty="0" err="1"/>
              <a:t>Volkanizma</a:t>
            </a:r>
            <a:r>
              <a:rPr lang="tr-TR" dirty="0"/>
              <a:t> sonucu kurşun, çinko, pirit, manganez, krom gibi madenler meydana gelir. Ayrıca volkanik alanlardaki topraklar çok verimlidir.</a:t>
            </a:r>
          </a:p>
          <a:p>
            <a:endParaRPr lang="tr-TR" dirty="0"/>
          </a:p>
        </p:txBody>
      </p:sp>
    </p:spTree>
    <p:extLst>
      <p:ext uri="{BB962C8B-B14F-4D97-AF65-F5344CB8AC3E}">
        <p14:creationId xmlns:p14="http://schemas.microsoft.com/office/powerpoint/2010/main" val="1902153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docProps/app.xml><?xml version="1.0" encoding="utf-8"?>
<Properties xmlns="http://schemas.openxmlformats.org/officeDocument/2006/extended-properties" xmlns:vt="http://schemas.openxmlformats.org/officeDocument/2006/docPropsVTypes">
  <Template/>
  <TotalTime>77</TotalTime>
  <Words>609</Words>
  <Application>Microsoft Office PowerPoint</Application>
  <PresentationFormat>Widescreen</PresentationFormat>
  <Paragraphs>110</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Tahoma</vt:lpstr>
      <vt:lpstr>Times New Roman</vt:lpstr>
      <vt:lpstr>Trebuchet MS</vt:lpstr>
      <vt:lpstr>Tw Cen MT</vt:lpstr>
      <vt:lpstr>Devre</vt:lpstr>
      <vt:lpstr>VOLKANİZMA </vt:lpstr>
      <vt:lpstr>VOLKANİZMA NEDİR ?</vt:lpstr>
      <vt:lpstr>VolkaniZma Nasıl Oluşur?</vt:lpstr>
      <vt:lpstr>BİR VOLKAN KESİTİ</vt:lpstr>
      <vt:lpstr>VOLKANİZMA ÇEŞİTLERİ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VOLKANIZMA SONUCU OLUSAN YER SEKILLERI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Volkanlar Civarında Kentleşmenin  Avantaj ve Dezavantajları</vt:lpstr>
      <vt:lpstr>PowerPoint Presentation</vt:lpstr>
      <vt:lpstr>PowerPoint Presentation</vt:lpstr>
      <vt:lpstr>Aralık 2000'de, Meksika'daki Ulusal Felaket Önleme Merkezi'ndeki bilim insanları, Meksika Kenti dışındaki Popocatépetl Yanardağı'nın püskürmesini iki gün öncesinden tahmin ettiler.   Tahmin, İsviçreli bir volkan bilimci olan M. Chouet tarafından uzun dönemli salınımların artışı üzerine sürdürülen araştırmalar sonucunda yapıldı.   Hükümet onbinlerce kişiyi şehirden uzaklaştırdı. 48 saat sonra, yanardağ püskürdü.   Bu püskürme, Popocatépetl Yanardağı'nın bin yıl boyunca karşılaşılan en büyük püskürmesiydi.</vt:lpstr>
      <vt:lpstr>PowerPoint Presentation</vt:lpstr>
      <vt:lpstr>PowerPoint Presentation</vt:lpstr>
      <vt:lpstr>PowerPoint Presentation</vt:lpstr>
      <vt:lpstr>PowerPoint Presentation</vt:lpstr>
      <vt:lpstr>YERYÜZÜNDE VOLKANLARIN DAĞILIŞI</vt:lpstr>
      <vt:lpstr>PowerPoint Presentation</vt:lpstr>
      <vt:lpstr>PowerPoint Presentation</vt:lpstr>
      <vt:lpstr>PowerPoint Presentation</vt:lpstr>
      <vt:lpstr>VOLKANLAR</vt:lpstr>
      <vt:lpstr>PowerPoint Presentation</vt:lpstr>
      <vt:lpstr>M.Ö 1500 yılında yani günümüzden yaklaşık 3500 yıl önce meydana gelen patlama sonrasında oluşan dev tsunami dalgaları tüm Ege Adalarını ve kıyılarını  vurdu. Patlama sonrasında Ege adalarında yerleşmiş olan Minos Uygarlığı yok oldu. </vt:lpstr>
      <vt:lpstr>PowerPoint Presentation</vt:lpstr>
      <vt:lpstr>PowerPoint Presentation</vt:lpstr>
      <vt:lpstr>KORUNMA</vt:lpstr>
      <vt:lpstr>PowerPoint Presentation</vt:lpstr>
      <vt:lpstr>PowerPoint Presentation</vt:lpstr>
      <vt:lpstr>PowerPoint Presentation</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VOLKANİZMA</dc:title>
  <dc:creator>DELL</dc:creator>
  <cp:lastModifiedBy>a b</cp:lastModifiedBy>
  <cp:revision>23</cp:revision>
  <dcterms:created xsi:type="dcterms:W3CDTF">2018-05-22T21:22:41Z</dcterms:created>
  <dcterms:modified xsi:type="dcterms:W3CDTF">2020-03-16T17:28:27Z</dcterms:modified>
</cp:coreProperties>
</file>