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9BA39-2906-48AB-B592-8D1054CD9BBD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B9E62-0A82-4FFC-9CFE-E030C60012C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2"/>
          <p:cNvSpPr txBox="1">
            <a:spLocks noChangeArrowheads="1"/>
          </p:cNvSpPr>
          <p:nvPr/>
        </p:nvSpPr>
        <p:spPr bwMode="auto">
          <a:xfrm>
            <a:off x="1905000" y="2590800"/>
            <a:ext cx="609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/>
              <a:t>ENZİM İNHİBİSYONU</a:t>
            </a:r>
            <a:endParaRPr lang="tr-TR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116013" y="333375"/>
            <a:ext cx="7056437" cy="600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Yarışmasız bir inhibitör etkisini bir enziminin turnover sayısını, yani katalitik aktivitesini düşürerek gösterir.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Burada substrat ve inhibitör arasında yarışma söz konusu değildir.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Substrat konsantrasyonunu artırmakla inhibisyon kaldırılamaz.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Enzimin Vmas değeri azalırken, KM sabit kalır.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00113" y="476250"/>
            <a:ext cx="7272337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Substrat ve inhibitör farklı bölgelere yapışabildiğinden enzimin iki çeşit inaktif kompleksi meydana gelir: </a:t>
            </a:r>
            <a:r>
              <a:rPr lang="tr-TR" sz="2400" b="1">
                <a:solidFill>
                  <a:srgbClr val="FF3300"/>
                </a:solidFill>
              </a:rPr>
              <a:t>El ve ESİ</a:t>
            </a:r>
            <a:r>
              <a:rPr lang="tr-TR" sz="2400"/>
              <a:t>. 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1979613" y="3357563"/>
            <a:ext cx="5761037" cy="3095625"/>
          </a:xfrm>
          <a:prstGeom prst="cloudCallout">
            <a:avLst>
              <a:gd name="adj1" fmla="val -20130"/>
              <a:gd name="adj2" fmla="val -813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555875" y="3933825"/>
            <a:ext cx="45370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 b="1">
                <a:solidFill>
                  <a:srgbClr val="FF3300"/>
                </a:solidFill>
              </a:rPr>
              <a:t>ESI'dan I dönüşümlü olarak ayrışabildiğinden yine ürün meydana gelebilir, fakat katalizlemede yavaşlama olur.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187450" y="476250"/>
            <a:ext cx="67691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Bu tip inhibisyonda aşağıdaki reaksiyonlar olabilir: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420938"/>
            <a:ext cx="13208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2492375"/>
            <a:ext cx="1573213" cy="1808163"/>
          </a:xfrm>
          <a:prstGeom prst="rect">
            <a:avLst/>
          </a:prstGeom>
          <a:noFill/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643438" y="3213100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ESI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364163" y="34290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443663" y="3213100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 + P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580063" y="292417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- 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00113" y="188913"/>
            <a:ext cx="7056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/>
              <a:t>Yarışmasız inhibisyona örnek;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124075" y="3789363"/>
            <a:ext cx="496887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/>
              <a:t>E-SH + Ag</a:t>
            </a:r>
            <a:r>
              <a:rPr lang="tr-TR" sz="2400" baseline="30000"/>
              <a:t>+</a:t>
            </a:r>
            <a:r>
              <a:rPr lang="tr-TR" sz="2400"/>
              <a:t>             E-S-Ag + H</a:t>
            </a:r>
            <a:r>
              <a:rPr lang="tr-TR" sz="2400" baseline="30000"/>
              <a:t>+</a:t>
            </a:r>
          </a:p>
          <a:p>
            <a:pPr>
              <a:spcBef>
                <a:spcPct val="50000"/>
              </a:spcBef>
            </a:pPr>
            <a:endParaRPr lang="tr-TR" sz="240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1187450" y="1196975"/>
            <a:ext cx="6769100" cy="2232025"/>
          </a:xfrm>
          <a:prstGeom prst="wedgeRoundRectCallout">
            <a:avLst>
              <a:gd name="adj1" fmla="val -7926"/>
              <a:gd name="adj2" fmla="val -77028"/>
              <a:gd name="adj3" fmla="val 16667"/>
            </a:avLst>
          </a:prstGeom>
          <a:solidFill>
            <a:srgbClr val="FFFF99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619250" y="1341438"/>
            <a:ext cx="58324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tr-TR" sz="2400"/>
              <a:t>Enzimlerin aktivitelerinde gerekli olan sisteinlerin -SH gruplarına bazı ağır metal iyonlarının merkaptan oluşturacak şekilde dönüşümlü olarak bağlanmaları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140200" y="393382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4067175" y="40767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395288" y="4652963"/>
            <a:ext cx="6192837" cy="2205037"/>
          </a:xfrm>
          <a:prstGeom prst="wedgeEllipseCallout">
            <a:avLst>
              <a:gd name="adj1" fmla="val -12009"/>
              <a:gd name="adj2" fmla="val -73398"/>
            </a:avLst>
          </a:prstGeom>
          <a:solidFill>
            <a:srgbClr val="000000"/>
          </a:solidFill>
          <a:ln w="5715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124075" y="55165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tr-TR" sz="2400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971550" y="4941888"/>
            <a:ext cx="50403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tr-TR" sz="2400" b="1">
                <a:solidFill>
                  <a:schemeClr val="bg1"/>
                </a:solidFill>
              </a:rPr>
              <a:t>-</a:t>
            </a:r>
            <a:r>
              <a:rPr lang="tr-TR" sz="2200" b="1">
                <a:solidFill>
                  <a:schemeClr val="bg1"/>
                </a:solidFill>
              </a:rPr>
              <a:t>SH grubu aktif bölgede bulunabildiği gibi, enzimin üç boyutlu yapısının oluşumunda etkili olan, bir bölgesinde de yer alabilir</a:t>
            </a:r>
            <a:r>
              <a:rPr lang="tr-TR" sz="2400" b="1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16013" y="260350"/>
            <a:ext cx="7200900" cy="622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</a:pPr>
            <a:r>
              <a:rPr lang="tr-TR" sz="2400"/>
              <a:t>Katalizlemede metal iyonlarına ihtiyacı olan enzimlerin aktiviteleri, bazı bileşiklerin metal iyonlarına dönüşümlü bağlanması sonucu yarışmasız olarak inhibe edilebilirler.</a:t>
            </a:r>
          </a:p>
          <a:p>
            <a:pPr algn="just">
              <a:lnSpc>
                <a:spcPct val="170000"/>
              </a:lnSpc>
            </a:pPr>
            <a:endParaRPr lang="tr-TR" sz="2400"/>
          </a:p>
          <a:p>
            <a:pPr algn="just">
              <a:lnSpc>
                <a:spcPct val="170000"/>
              </a:lnSpc>
            </a:pPr>
            <a:r>
              <a:rPr lang="tr-TR" sz="2400"/>
              <a:t>Mesela siyanür, Fe+2 ve Fe+3 ihtiva eden enzimleri, etilendiamintetraasetat (EDTA) da Mg+2'li enzimleri bu iyonlara bağlanarak inhibe ederler.</a:t>
            </a:r>
          </a:p>
          <a:p>
            <a:pPr>
              <a:spcBef>
                <a:spcPct val="50000"/>
              </a:spcBef>
            </a:pPr>
            <a:endParaRPr lang="tr-TR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76375" y="765175"/>
            <a:ext cx="65532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  <a:spcBef>
                <a:spcPct val="50000"/>
              </a:spcBef>
            </a:pPr>
            <a:r>
              <a:rPr lang="tr-TR" sz="2400"/>
              <a:t>Bir başka dönüşümlü inhibisyon tipi </a:t>
            </a:r>
            <a:r>
              <a:rPr lang="tr-TR" sz="2400" b="1"/>
              <a:t>UNKOMPETİTİF İNBİBİSYON </a:t>
            </a:r>
            <a:r>
              <a:rPr lang="tr-TR" sz="2400"/>
              <a:t>(YARI YARIŞMALI)'dur. 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2268538" y="4076700"/>
            <a:ext cx="4248150" cy="2016125"/>
          </a:xfrm>
          <a:prstGeom prst="wedgeRoundRectCallout">
            <a:avLst>
              <a:gd name="adj1" fmla="val -24065"/>
              <a:gd name="adj2" fmla="val -10188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484438" y="4292600"/>
            <a:ext cx="38163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tr-TR" sz="2400"/>
              <a:t>İnhibitör serbest enzime değil, sadece ES kompleksine bağlanabilir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900113" y="2997200"/>
            <a:ext cx="748982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Bu bağıntı unkompetitif inhibitör varlığında substrat konsantrasyonunun yükseltilmesiyle inhibisyonun artabileceğini göstermektedir.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339975" y="549275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 + S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356100" y="549275"/>
            <a:ext cx="792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ES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084888" y="549275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 + P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211638" y="1341438"/>
            <a:ext cx="86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I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924300" y="2420938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ESI</a:t>
            </a:r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3492500" y="69215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3419475" y="76517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003800" y="69215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4932363" y="76517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211638" y="908050"/>
            <a:ext cx="7921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800"/>
              <a:t>+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716463" y="1989138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i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4572000" y="17732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4643438" y="17732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403" name="AutoShape 19"/>
          <p:cNvSpPr>
            <a:spLocks noChangeArrowheads="1"/>
          </p:cNvSpPr>
          <p:nvPr/>
        </p:nvSpPr>
        <p:spPr bwMode="auto">
          <a:xfrm rot="-1236477">
            <a:off x="5148263" y="1700213"/>
            <a:ext cx="1223962" cy="574675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443663" y="1773238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i </a:t>
            </a:r>
            <a:r>
              <a:rPr lang="tr-TR" sz="2400"/>
              <a:t>=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6948488" y="1412875"/>
            <a:ext cx="1512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[ES] [I]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877050" y="2060575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[ESI]</a:t>
            </a: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7019925" y="198913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900113" y="4652963"/>
            <a:ext cx="74168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İnhibitör varlığında ortamdan sürekli ES kompleksi uzaklaştığı için KM azalır. Aynı zamanda ortamda ESI kompleksi sürekli var olacağından Vmax da düşer.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16013" y="836613"/>
            <a:ext cx="6985000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sz="2400"/>
              <a:t>Unkompetitif inhibisyon bir substratlı reaksiyonlarda ender görülür; buna karşılık iki substratlı reaksiyonlarda yaygındır.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50000"/>
              </a:lnSpc>
            </a:pPr>
            <a:r>
              <a:rPr lang="tr-TR" sz="2400"/>
              <a:t>İnhibitörleri çok defa yarışmalı ve yanşmasiz olmak üzere kesin sınırlarla birbirinden ayırmak mümkün değildir. Gerçekte inhibisyon genellikle karışıktır.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tr-TR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258888" y="549275"/>
            <a:ext cx="6842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60000"/>
              </a:lnSpc>
            </a:pPr>
            <a:r>
              <a:rPr lang="tr-TR" sz="2400"/>
              <a:t>Birden fazla polipeptid zincirinden meydana gelen allosterik enzim adı verilen enzimlerde, ALLOSTERİK İNHİBİSYON adı verilen bir başka çeşit inhibisyon olayı gözlenir. </a:t>
            </a: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1908175" y="3789363"/>
            <a:ext cx="5903913" cy="2808287"/>
          </a:xfrm>
          <a:prstGeom prst="wedgeRoundRectCallout">
            <a:avLst>
              <a:gd name="adj1" fmla="val -2972"/>
              <a:gd name="adj2" fmla="val -7600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268538" y="3933825"/>
            <a:ext cx="5183187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tr-TR" sz="2400"/>
              <a:t>İnhibitörler enzimin aktif merkezinden başka yere bağlanırlar ve üç boyutlu yapıyı değiştirerek enzim aktivitesini etkilerler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971550" y="2133600"/>
            <a:ext cx="734377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90000"/>
              </a:lnSpc>
              <a:spcBef>
                <a:spcPct val="50000"/>
              </a:spcBef>
            </a:pPr>
            <a:r>
              <a:rPr lang="tr-TR" sz="3300" b="1"/>
              <a:t>İNHİBİSYONLARIN GRAFİK ÜZERİNDE İNCELENMESİ</a:t>
            </a:r>
            <a:r>
              <a:rPr lang="tr-TR" sz="33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00113" y="188913"/>
            <a:ext cx="7704137" cy="151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tr-TR" sz="2400"/>
              <a:t>Enzimlerin hem in vivo hemde in vitro aktivitelerinin , bazı bileşikler tarafından azaltılması veya yok edilmesine İNHİBİSYON denir.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3059113" y="2349500"/>
            <a:ext cx="3384550" cy="1727200"/>
          </a:xfrm>
          <a:prstGeom prst="wedgeRoundRectCallout">
            <a:avLst>
              <a:gd name="adj1" fmla="val -32644"/>
              <a:gd name="adj2" fmla="val -7536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132138" y="2565400"/>
            <a:ext cx="35290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Buna sebep olan bileşiklere İNHİBİTÖR denir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187450" y="5157788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İnhibitörler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3132138" y="5084763"/>
            <a:ext cx="10795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132138" y="5589588"/>
            <a:ext cx="10795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284663" y="4581525"/>
            <a:ext cx="3527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2400"/>
              <a:t>Küçük molekül ağılığına sahip moleküller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427538" y="5805488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İyonlar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116013" y="549275"/>
            <a:ext cx="6985000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Farklı substrat ve inhibitör konsantrasyonlarında yapılan enzimli reaksiyon hızlarının ölçümleri yarışmalı (kompetitif), yarışmasız (nonkompetitif) ve unkompetitif inhibisyonların ayırdedilmelerini sağlar. </a:t>
            </a:r>
          </a:p>
          <a:p>
            <a:pPr algn="just">
              <a:lnSpc>
                <a:spcPct val="14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Bulunan değerlerin Lineweaver-Burk grafiklerinin çizilmesi sonucunda; yarışmalı inhibisyonda doğrunun eğiminin değişirken, 1/v eksenini kestiği nokta aynı kalır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765175"/>
            <a:ext cx="3249612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2852738"/>
            <a:ext cx="895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4248150" y="3573463"/>
            <a:ext cx="4895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732588" y="3141663"/>
            <a:ext cx="1150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/>
              <a:t>1/[S]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5435600" y="765175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364163" y="1125538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/>
              <a:t>1/[V]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5292725" y="404813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/>
              <a:t>Yarışmalı inhibitör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23850" y="404813"/>
            <a:ext cx="4319588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200"/>
              <a:t>İnhibitör konsantrasyonu artırıldıkça eğim de artar. Vmax yarışmalı inhibisyonda değişmez. Bu da yüksek substrat konsantrasyonlarında inhibisyonun kalktığını gösterir.</a:t>
            </a:r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971550" y="3789363"/>
            <a:ext cx="6049963" cy="2879725"/>
          </a:xfrm>
          <a:prstGeom prst="wedgeRoundRectCallout">
            <a:avLst>
              <a:gd name="adj1" fmla="val -46037"/>
              <a:gd name="adj2" fmla="val -801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1258888" y="4076700"/>
            <a:ext cx="55435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Çünkü substrat ve inhibitör aynı bölge için yarışmaktadır ve [S] yüksek olduğu zaman aktif bölgelerin tamamı substrat tarafından doldurularak, enzim tam kapasite ile çalışır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00113" y="404813"/>
            <a:ext cx="7272337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tr-TR" sz="2400"/>
              <a:t>Doğru eğiminin inhibisyondaki artışı, yarışmalı inhibitörün bağlanma kuvvetini gösterir.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tr-TR" sz="2400"/>
              <a:t>Lineweaver-Burk denklemi yarışmalı inhibisyonda şu şekli alır: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3116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2051050" y="3357563"/>
            <a:ext cx="72072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1</a:t>
            </a:r>
          </a:p>
          <a:p>
            <a:pPr>
              <a:spcBef>
                <a:spcPct val="50000"/>
              </a:spcBef>
            </a:pPr>
            <a:r>
              <a:rPr lang="tr-TR" sz="2400"/>
              <a:t>V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627313" y="3573463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=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2987675" y="3357563"/>
            <a:ext cx="115252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1</a:t>
            </a:r>
          </a:p>
          <a:p>
            <a:pPr algn="ctr">
              <a:spcBef>
                <a:spcPct val="50000"/>
              </a:spcBef>
            </a:pPr>
            <a:r>
              <a:rPr lang="tr-TR" sz="2400"/>
              <a:t>Vmax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427538" y="3357563"/>
            <a:ext cx="10810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Km</a:t>
            </a:r>
          </a:p>
          <a:p>
            <a:pPr algn="ctr">
              <a:spcBef>
                <a:spcPct val="50000"/>
              </a:spcBef>
            </a:pPr>
            <a:r>
              <a:rPr lang="tr-TR" sz="2400"/>
              <a:t>Vmax</a:t>
            </a: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132138" y="37893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067175" y="3573463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+</a:t>
            </a: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V="1">
            <a:off x="4572000" y="37893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5580063" y="3500438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(1+          )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6300788" y="3213100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[I]</a:t>
            </a:r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6300788" y="371633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6372225" y="3789363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Ki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7308850" y="3429000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6804025" y="3213100"/>
            <a:ext cx="143986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1</a:t>
            </a:r>
          </a:p>
          <a:p>
            <a:pPr algn="ctr">
              <a:spcBef>
                <a:spcPct val="50000"/>
              </a:spcBef>
            </a:pPr>
            <a:r>
              <a:rPr lang="tr-TR" sz="2400"/>
              <a:t>[S]</a:t>
            </a: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7235825" y="3716338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1979613" y="378936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54" name="Text Box 26"/>
          <p:cNvSpPr txBox="1">
            <a:spLocks noChangeArrowheads="1"/>
          </p:cNvSpPr>
          <p:nvPr/>
        </p:nvSpPr>
        <p:spPr bwMode="auto">
          <a:xfrm>
            <a:off x="611188" y="4437063"/>
            <a:ext cx="770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[</a:t>
            </a:r>
            <a:r>
              <a:rPr lang="en-US" sz="2400"/>
              <a:t>I]</a:t>
            </a:r>
            <a:r>
              <a:rPr lang="tr-TR" sz="2400"/>
              <a:t>   </a:t>
            </a:r>
            <a:r>
              <a:rPr lang="en-US" sz="2400"/>
              <a:t> </a:t>
            </a:r>
            <a:r>
              <a:rPr lang="tr-TR" sz="2400"/>
              <a:t>     inhibitör konsantrasyonu </a:t>
            </a:r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1258888" y="465296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611188" y="5013325"/>
            <a:ext cx="8532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tr-TR" sz="2400"/>
              <a:t>Ki          </a:t>
            </a:r>
            <a:r>
              <a:rPr lang="tr-TR" sz="2200"/>
              <a:t>enzim-inhibitör kompleksinin (EI) ayrışma sabitidir</a:t>
            </a:r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1116013" y="5229225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5650" y="5734050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2400">
                <a:solidFill>
                  <a:srgbClr val="FF3300"/>
                </a:solidFill>
              </a:rPr>
              <a:t>Yarışmalı inhibitörün varlığında doğrunun eğimi (I+[I]/Ki) çarpanı kadar artar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27088" y="620713"/>
            <a:ext cx="7489825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KM'si 10</a:t>
            </a:r>
            <a:r>
              <a:rPr lang="tr-TR" sz="2400" baseline="30000"/>
              <a:t>-4</a:t>
            </a:r>
            <a:r>
              <a:rPr lang="tr-TR" sz="2400"/>
              <a:t>M olan bir enzim düşünelim.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tr-TR" sz="2400"/>
          </a:p>
          <a:p>
            <a:pPr algn="just">
              <a:lnSpc>
                <a:spcPct val="170000"/>
              </a:lnSpc>
              <a:spcBef>
                <a:spcPct val="50000"/>
              </a:spcBef>
            </a:pPr>
            <a:r>
              <a:rPr lang="tr-TR" sz="2400"/>
              <a:t>İnhibitör yok iken v=Vmax /2 değerine [S]=10~4M konsantrasyonunda ulaşılırken, 2x10</a:t>
            </a:r>
            <a:r>
              <a:rPr lang="tr-TR" sz="2400" baseline="30000"/>
              <a:t>-3</a:t>
            </a:r>
            <a:r>
              <a:rPr lang="tr-TR" sz="2400"/>
              <a:t>M'lık inhibitör konsantrasyonunda ve Ki=10</a:t>
            </a:r>
            <a:r>
              <a:rPr lang="tr-TR" sz="2400" baseline="30000"/>
              <a:t>-3</a:t>
            </a:r>
            <a:r>
              <a:rPr lang="tr-TR" sz="2400"/>
              <a:t>M'da görünen KM 3xlO</a:t>
            </a:r>
            <a:r>
              <a:rPr lang="tr-TR" sz="2400" baseline="30000"/>
              <a:t>-4</a:t>
            </a:r>
            <a:r>
              <a:rPr lang="tr-TR" sz="2400"/>
              <a:t> M olacaktır. Bunun sonucu olarak da v= Vmax /4 kadar bir değere inecektir.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11188" y="188913"/>
            <a:ext cx="8135937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tr-TR" sz="2200"/>
              <a:t>Yarışmasız (nonkompetitif) inhibisyonda Lineweaver-Burk doğrusunun y-eksenini kestiği nokta artar, yani Vmax azalır. K</a:t>
            </a:r>
            <a:r>
              <a:rPr lang="tr-TR" sz="2200" baseline="-25000"/>
              <a:t>M</a:t>
            </a:r>
            <a:r>
              <a:rPr lang="tr-TR" sz="2200"/>
              <a:t>/Vmax değerine eşit olan eğim de aynı oranda artar. 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141663"/>
            <a:ext cx="5545137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900113" y="2636838"/>
            <a:ext cx="36004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200">
                <a:solidFill>
                  <a:srgbClr val="FF3300"/>
                </a:solidFill>
              </a:rPr>
              <a:t>Yarışmasız inhibitör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067175" y="5876925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/>
              <a:t>1/[S]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995738" y="1916113"/>
            <a:ext cx="4248150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200"/>
              <a:t>Vmax'un aksine KM yarışmasız inhibitörden etkilenmez. Bu çeşit inhibisyon, substrat konsantrasyonunu artırmakla yok edilemez.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219700" y="4149725"/>
            <a:ext cx="2951163" cy="1106488"/>
            <a:chOff x="748" y="572"/>
            <a:chExt cx="1859" cy="697"/>
          </a:xfrm>
        </p:grpSpPr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748" y="799"/>
              <a:ext cx="6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V</a:t>
              </a:r>
              <a:r>
                <a:rPr lang="tr-TR" sz="2400" baseline="-25000"/>
                <a:t>max </a:t>
              </a:r>
              <a:r>
                <a:rPr lang="tr-TR" sz="2400"/>
                <a:t>=</a:t>
              </a:r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1338" y="935"/>
              <a:ext cx="9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1565" y="572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V</a:t>
              </a:r>
              <a:r>
                <a:rPr lang="tr-TR" sz="2400" baseline="-25000"/>
                <a:t>max</a:t>
              </a: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1383" y="981"/>
              <a:ext cx="1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1 + [I]/K</a:t>
              </a:r>
              <a:r>
                <a:rPr lang="tr-TR" sz="2400" baseline="-25000"/>
                <a:t>i</a:t>
              </a:r>
            </a:p>
          </p:txBody>
        </p:sp>
      </p:grp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5508625" y="4292600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/>
              <a:t>I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250825" y="3068638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V="1">
            <a:off x="2411413" y="476250"/>
            <a:ext cx="0" cy="2592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V="1">
            <a:off x="1835150" y="1484313"/>
            <a:ext cx="2808288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1258888" y="981075"/>
            <a:ext cx="3673475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468313" y="404813"/>
            <a:ext cx="4608512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4427538" y="1628775"/>
            <a:ext cx="22320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200"/>
              <a:t>inhibitörsüz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V="1">
            <a:off x="5076825" y="4762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5219700" y="476250"/>
            <a:ext cx="37449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200"/>
              <a:t>Unkompetitif inhibitörlü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611188" y="3284538"/>
            <a:ext cx="76327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tr-TR" sz="2200"/>
              <a:t>Yarı yarışmalı (unkompetitif) inhibisyonda K</a:t>
            </a:r>
            <a:r>
              <a:rPr lang="tr-TR" sz="2200" baseline="-25000"/>
              <a:t>M</a:t>
            </a:r>
            <a:r>
              <a:rPr lang="tr-TR" sz="2200"/>
              <a:t> ve V</a:t>
            </a:r>
            <a:r>
              <a:rPr lang="tr-TR" sz="2200" baseline="-25000"/>
              <a:t>max</a:t>
            </a:r>
            <a:r>
              <a:rPr lang="tr-TR" sz="2200"/>
              <a:t> aynı faktör kadar (1 + [I]/Ki) azalır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684213" y="5734050"/>
            <a:ext cx="75596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200"/>
              <a:t>V</a:t>
            </a:r>
            <a:r>
              <a:rPr lang="tr-TR" sz="2200" baseline="-25000"/>
              <a:t>max</a:t>
            </a:r>
            <a:r>
              <a:rPr lang="tr-TR" sz="2200"/>
              <a:t> ve K</a:t>
            </a:r>
            <a:r>
              <a:rPr lang="tr-TR" sz="2200" baseline="-25000"/>
              <a:t>M</a:t>
            </a:r>
            <a:r>
              <a:rPr lang="tr-TR" sz="2200"/>
              <a:t> aynı oranda azalır. [ I ] artsa bile doğruların eğimi aynıdır. 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1908175" y="4581525"/>
            <a:ext cx="865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M </a:t>
            </a:r>
            <a:r>
              <a:rPr lang="tr-TR" sz="2400"/>
              <a:t>=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124075" y="4292600"/>
            <a:ext cx="215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/>
              <a:t>I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2627313" y="4797425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771775" y="4221163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M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2700338" y="4868863"/>
            <a:ext cx="1223962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1 + [I]</a:t>
            </a:r>
          </a:p>
          <a:p>
            <a:pPr>
              <a:spcBef>
                <a:spcPct val="50000"/>
              </a:spcBef>
            </a:pPr>
            <a:r>
              <a:rPr lang="tr-TR" sz="2400"/>
              <a:t>      </a:t>
            </a:r>
            <a:endParaRPr lang="tr-TR" sz="2400" baseline="-25000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3132138" y="5300663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203575" y="5373688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i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4643438" y="450850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V</a:t>
            </a:r>
            <a:r>
              <a:rPr lang="tr-TR" sz="2400" baseline="-25000"/>
              <a:t>max</a:t>
            </a:r>
            <a:r>
              <a:rPr lang="tr-TR" sz="2400"/>
              <a:t> =</a:t>
            </a:r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5651500" y="4724400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5580063" y="4221163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V</a:t>
            </a:r>
            <a:r>
              <a:rPr lang="tr-TR" sz="2400" baseline="-25000"/>
              <a:t>max</a:t>
            </a:r>
            <a:r>
              <a:rPr lang="tr-TR" sz="2400"/>
              <a:t> 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859338" y="4292600"/>
            <a:ext cx="215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/>
              <a:t>I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5724525" y="4797425"/>
            <a:ext cx="122396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1 + [I]</a:t>
            </a:r>
          </a:p>
          <a:p>
            <a:pPr>
              <a:spcBef>
                <a:spcPct val="50000"/>
              </a:spcBef>
            </a:pPr>
            <a:r>
              <a:rPr lang="tr-TR" sz="2400"/>
              <a:t>      </a:t>
            </a:r>
            <a:endParaRPr lang="tr-TR" sz="2400" baseline="-25000"/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6084888" y="522922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K</a:t>
            </a:r>
            <a:r>
              <a:rPr lang="tr-TR" sz="2400" baseline="-25000"/>
              <a:t>i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156325" y="52292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Enzimatik inhibisyon hem dönüşümlü hem de dönüşümsüz olabilir.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11188" y="1989138"/>
            <a:ext cx="2305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Dönüşümsüz inhibitör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771775" y="24209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95738" y="1700213"/>
            <a:ext cx="4608512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Enzime ya kovalent olarak bağlanır veya zor ayrışabilen bir kompleks oluşturur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68313" y="4292600"/>
            <a:ext cx="2303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Dönüşümsüz inhibisyon</a:t>
            </a: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2916238" y="472440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067175" y="4149725"/>
            <a:ext cx="453707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Enzimle inhibitör etkileşmesi bir denge reaksiyonu şeklindedir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55650" y="620713"/>
            <a:ext cx="575945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Dönüşümlü inhibisyonun en basit tipi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5076825" y="3933825"/>
            <a:ext cx="3384550" cy="1655763"/>
          </a:xfrm>
          <a:prstGeom prst="wedgeRoundRectCallout">
            <a:avLst>
              <a:gd name="adj1" fmla="val -47468"/>
              <a:gd name="adj2" fmla="val -11318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64163" y="4149725"/>
            <a:ext cx="28797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Böylece substratın enzime bağlanması önlenmiş olur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588125" y="404813"/>
            <a:ext cx="201612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tr-TR" sz="2400" b="1"/>
              <a:t>yarışmalı (kompetitif)</a:t>
            </a:r>
            <a:endParaRPr lang="tr-TR" sz="24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55650" y="1773238"/>
            <a:ext cx="7345363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Yarışmalı inhibitör, yapı itibariyle substrata benzer ve enzimin aktif bölgesine bağlanır 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6227763" y="836613"/>
            <a:ext cx="431800" cy="215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2692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tr-TR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3644900"/>
            <a:ext cx="1849438" cy="2058988"/>
          </a:xfrm>
          <a:prstGeom prst="rect">
            <a:avLst/>
          </a:prstGeom>
          <a:noFill/>
        </p:spPr>
      </p:pic>
      <p:graphicFrame>
        <p:nvGraphicFramePr>
          <p:cNvPr id="4117" name="Group 21"/>
          <p:cNvGraphicFramePr>
            <a:graphicFrameLocks noGrp="1"/>
          </p:cNvGraphicFramePr>
          <p:nvPr/>
        </p:nvGraphicFramePr>
        <p:xfrm>
          <a:off x="0" y="2692400"/>
          <a:ext cx="208280" cy="925513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925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3617913"/>
            <a:ext cx="3175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tr-TR">
                <a:latin typeface="Arial" charset="0"/>
              </a:rPr>
              <a:t/>
            </a:r>
            <a:br>
              <a:rPr lang="tr-TR">
                <a:latin typeface="Arial" charset="0"/>
              </a:rPr>
            </a:br>
            <a:r>
              <a:rPr lang="en-US" sz="12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Y</a:t>
            </a:r>
            <a:r>
              <a:rPr lang="tr-TR" sz="900">
                <a:latin typeface="Arial" charset="0"/>
              </a:rPr>
              <a:t> </a:t>
            </a:r>
            <a:endParaRPr lang="tr-TR">
              <a:latin typeface="Arial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827088" y="3284538"/>
            <a:ext cx="3600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000" b="1">
                <a:solidFill>
                  <a:srgbClr val="FF3300"/>
                </a:solidFill>
              </a:rPr>
              <a:t>Yarışmalı inhibitör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748982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tr-TR" sz="2400"/>
              <a:t>Substrat konsantrasyonunu artırmakla inhibisyon etkisi kaldırılabilir. 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endParaRPr lang="tr-TR" sz="2400"/>
          </a:p>
          <a:p>
            <a:pPr>
              <a:spcBef>
                <a:spcPct val="50000"/>
              </a:spcBef>
            </a:pPr>
            <a:r>
              <a:rPr lang="tr-TR" sz="2400"/>
              <a:t>Enzimin Vmax değeri değişmez. 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258888" y="3284538"/>
            <a:ext cx="6337300" cy="2951162"/>
          </a:xfrm>
          <a:prstGeom prst="wedgeRoundRectCallout">
            <a:avLst>
              <a:gd name="adj1" fmla="val -1880"/>
              <a:gd name="adj2" fmla="val -7361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763713" y="3357563"/>
            <a:ext cx="5329237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tr-TR" sz="2400"/>
              <a:t>Çünkü hem enzim-substrat, hem de enzim-inhibitör komplekslerinin ayrışmaları bir denge reaksiyonu olduğundan substrat konsantrasyonunun artırılması dengeyi ES kompleksi lehine kaydırır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16013" y="620713"/>
            <a:ext cx="712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/>
              <a:t>ES             E + S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908175" y="765175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1908175" y="908050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51275" y="476250"/>
            <a:ext cx="4321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/>
              <a:t>dengesine benzer şekilde, I inhibitörü gösterdiğinde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16013" y="1773238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EI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835150" y="1916113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1835150" y="206057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771775" y="177323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 + I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067175" y="1773238"/>
            <a:ext cx="3889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denge denklemi yazılabilir</a:t>
            </a: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1979613" y="2349500"/>
            <a:ext cx="936625" cy="1727200"/>
          </a:xfrm>
          <a:prstGeom prst="lightningBol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555875" y="429260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/>
              <a:t>K</a:t>
            </a:r>
            <a:r>
              <a:rPr lang="tr-TR" sz="2400" b="1" baseline="-25000"/>
              <a:t>i =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348038" y="4076700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[E][I]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3203575" y="46529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492500" y="4724400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[EI]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916238" y="2997200"/>
            <a:ext cx="4608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>
                <a:solidFill>
                  <a:srgbClr val="FF3300"/>
                </a:solidFill>
              </a:rPr>
              <a:t>Bu reaksiyonun  denge sabiti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71550" y="549275"/>
            <a:ext cx="7345363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Yarişmali inhibitor kataliz hızını, ES kompleksi oranini düsürerek azaltir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00113" y="4365625"/>
            <a:ext cx="72009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tr-TR" sz="2400"/>
              <a:t>Bu tip inhibisyona, malonatın süksinat dehidrogenaz enzimi uzerindeki etkisi klasik bir örnek olarak verilmektedir. 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851275" y="2420938"/>
            <a:ext cx="3887788" cy="1511300"/>
          </a:xfrm>
          <a:prstGeom prst="wedgeRoundRectCallout">
            <a:avLst>
              <a:gd name="adj1" fmla="val -42079"/>
              <a:gd name="adj2" fmla="val -9128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995738" y="2924175"/>
            <a:ext cx="3744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/>
              <a:t>Enzimin KM degeri artar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116013" y="260350"/>
            <a:ext cx="6985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/>
              <a:t>Bu enzim, s</a:t>
            </a:r>
            <a:r>
              <a:rPr lang="tr-TR" sz="2400"/>
              <a:t>ü</a:t>
            </a:r>
            <a:r>
              <a:rPr lang="en-US" sz="2400"/>
              <a:t>ksinattan iki hidrojen atomunun c</a:t>
            </a:r>
            <a:r>
              <a:rPr lang="tr-TR" sz="2400"/>
              <a:t>ıkarılmasını</a:t>
            </a:r>
            <a:r>
              <a:rPr lang="en-US" sz="2400"/>
              <a:t> katalizler</a:t>
            </a:r>
            <a:endParaRPr lang="tr-TR" sz="240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268538" y="1557338"/>
            <a:ext cx="1873250" cy="2184400"/>
            <a:chOff x="793" y="1480"/>
            <a:chExt cx="1180" cy="1376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839" y="1480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COO</a:t>
              </a:r>
              <a:r>
                <a:rPr lang="tr-TR" sz="2400" b="1" baseline="30000"/>
                <a:t>-</a:t>
              </a:r>
              <a:endParaRPr lang="tr-TR" sz="2400" b="1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930" y="1706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839" y="1797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CH</a:t>
              </a:r>
              <a:r>
                <a:rPr lang="tr-TR" sz="2400" b="1" baseline="-25000"/>
                <a:t>2</a:t>
              </a: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930" y="206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839" y="2205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CH</a:t>
              </a:r>
              <a:r>
                <a:rPr lang="tr-TR" sz="2400" b="1" baseline="-25000"/>
                <a:t>2</a:t>
              </a: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793" y="2568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COO</a:t>
              </a:r>
              <a:r>
                <a:rPr lang="tr-TR" sz="2400" b="1" baseline="30000"/>
                <a:t>-</a:t>
              </a:r>
              <a:endParaRPr lang="tr-TR" sz="2400" b="1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>
              <a:off x="930" y="2432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763713" y="3789363"/>
            <a:ext cx="1944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 b="1">
                <a:solidFill>
                  <a:srgbClr val="FF3300"/>
                </a:solidFill>
              </a:rPr>
              <a:t>Süksinat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5364163" y="1628775"/>
            <a:ext cx="1800225" cy="1608138"/>
            <a:chOff x="2880" y="1480"/>
            <a:chExt cx="1134" cy="1013"/>
          </a:xfrm>
        </p:grpSpPr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2880" y="1480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COO</a:t>
              </a:r>
              <a:r>
                <a:rPr lang="tr-TR" sz="2400" b="1" baseline="30000"/>
                <a:t>-</a:t>
              </a:r>
              <a:endParaRPr lang="tr-TR" sz="2400" b="1"/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2880" y="2205"/>
              <a:ext cx="11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COO</a:t>
              </a:r>
              <a:r>
                <a:rPr lang="tr-TR" sz="2400" b="1" baseline="30000"/>
                <a:t>-</a:t>
              </a:r>
              <a:endParaRPr lang="tr-TR" sz="2400" b="1"/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2880" y="1842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sz="2400"/>
                <a:t>CH</a:t>
              </a:r>
              <a:r>
                <a:rPr lang="tr-TR" sz="2400" b="1" baseline="-25000"/>
                <a:t>2</a:t>
              </a:r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2971" y="1706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>
              <a:off x="2971" y="206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5003800" y="3716338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 b="1">
                <a:solidFill>
                  <a:srgbClr val="FF3300"/>
                </a:solidFill>
              </a:rPr>
              <a:t>Malonat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042988" y="4437063"/>
            <a:ext cx="72739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tr-TR" sz="2400"/>
              <a:t>Malonat, süksinata göre bir eksik metilen grubu ihtiva ettiğinden, iki karboksil grubu vasıtasıyla enzime yapışır, fakat hidrojen verebilecek iki karbon atomu olmadığından değişmeden kalır.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042988" y="836613"/>
            <a:ext cx="71294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 sz="2400"/>
              <a:t>Dönüşümlü bir tip olan YARIŞMASİZ (NONKOMPETİTİF) İNHİBİSYON‘da inhibitör ve substrat enzim moleküllerine aynı anda bağlanabilir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4572000" y="2924175"/>
            <a:ext cx="3455988" cy="1728788"/>
          </a:xfrm>
          <a:prstGeom prst="wedgeRoundRectCallout">
            <a:avLst>
              <a:gd name="adj1" fmla="val -82199"/>
              <a:gd name="adj2" fmla="val -4889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tr-TR" sz="240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787900" y="3213100"/>
            <a:ext cx="2952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Bağlanma enzimin aynı bölgesine değildir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005263"/>
            <a:ext cx="2820987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195513" y="3644900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b="1">
                <a:solidFill>
                  <a:srgbClr val="FF3300"/>
                </a:solidFill>
              </a:rPr>
              <a:t>Substrat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4292600"/>
            <a:ext cx="2484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000" b="1">
                <a:solidFill>
                  <a:srgbClr val="FF3300"/>
                </a:solidFill>
              </a:rPr>
              <a:t>Yarışmasız inhibitör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935</Words>
  <Application>Microsoft Office PowerPoint</Application>
  <PresentationFormat>Ekran Gösterisi (4:3)</PresentationFormat>
  <Paragraphs>142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2018-10-16T09:06:30Z</dcterms:created>
  <dcterms:modified xsi:type="dcterms:W3CDTF">2018-10-16T09:08:41Z</dcterms:modified>
</cp:coreProperties>
</file>