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71" r:id="rId14"/>
    <p:sldId id="272" r:id="rId15"/>
    <p:sldId id="273" r:id="rId16"/>
    <p:sldId id="274" r:id="rId17"/>
    <p:sldId id="275" r:id="rId18"/>
    <p:sldId id="277" r:id="rId19"/>
    <p:sldId id="276"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214"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4.03.2020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4.03.2020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4.03.2020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4.03.2020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4.03.2020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4.03.2020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4.03.2020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4.03.2020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4.03.2020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4.03.2020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319 Hint Tiyatrosu</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10. HAFTA</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err="1">
                <a:solidFill>
                  <a:schemeClr val="accent2">
                    <a:lumMod val="75000"/>
                  </a:schemeClr>
                </a:solidFill>
                <a:effectLst>
                  <a:outerShdw blurRad="38100" dist="38100" dir="2700000" algn="tl">
                    <a:srgbClr val="000000">
                      <a:alpha val="43137"/>
                    </a:srgbClr>
                  </a:outerShdw>
                </a:effectLst>
                <a:latin typeface="Comic Sans MS" pitchFamily="66" charset="0"/>
              </a:rPr>
              <a:t>Kalidasa’nın</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Eserleri: </a:t>
            </a:r>
            <a:r>
              <a:rPr lang="tr-TR" sz="2700" dirty="0" err="1">
                <a:solidFill>
                  <a:schemeClr val="accent2">
                    <a:lumMod val="75000"/>
                  </a:schemeClr>
                </a:solidFill>
                <a:effectLst>
                  <a:outerShdw blurRad="38100" dist="38100" dir="2700000" algn="tl">
                    <a:srgbClr val="000000">
                      <a:alpha val="43137"/>
                    </a:srgbClr>
                  </a:outerShdw>
                </a:effectLst>
                <a:latin typeface="Comic Sans MS" pitchFamily="66" charset="0"/>
              </a:rPr>
              <a:t>Şakuntala</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III</a:t>
            </a:r>
            <a:br>
              <a:rPr lang="tr-TR" dirty="0">
                <a:solidFill>
                  <a:schemeClr val="accent2">
                    <a:lumMod val="75000"/>
                  </a:schemeClr>
                </a:solidFill>
                <a:effectLst>
                  <a:outerShdw blurRad="38100" dist="38100" dir="2700000" algn="tl">
                    <a:srgbClr val="000000">
                      <a:alpha val="43137"/>
                    </a:srgbClr>
                  </a:outerShdw>
                </a:effectLst>
              </a:rPr>
            </a:b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a:t>
            </a:r>
            <a:r>
              <a:rPr lang="tr-TR" dirty="0" err="1">
                <a:solidFill>
                  <a:schemeClr val="tx1"/>
                </a:solidFill>
                <a:effectLst>
                  <a:outerShdw blurRad="38100" dist="38100" dir="2700000" algn="tl">
                    <a:srgbClr val="000000">
                      <a:alpha val="43137"/>
                    </a:srgbClr>
                  </a:outerShdw>
                </a:effectLst>
                <a:latin typeface="Comic Sans MS" pitchFamily="66" charset="0"/>
              </a:rPr>
              <a:t>Edebiyataları</a:t>
            </a:r>
            <a:r>
              <a:rPr lang="tr-TR" dirty="0">
                <a:solidFill>
                  <a:schemeClr val="tx1"/>
                </a:solidFill>
                <a:effectLst>
                  <a:outerShdw blurRad="38100" dist="38100" dir="2700000" algn="tl">
                    <a:srgbClr val="000000">
                      <a:alpha val="43137"/>
                    </a:srgbClr>
                  </a:outerShdw>
                </a:effectLst>
                <a:latin typeface="Comic Sans MS" pitchFamily="66" charset="0"/>
              </a:rPr>
              <a:t>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Kral, </a:t>
            </a:r>
            <a:r>
              <a:rPr lang="tr-TR" dirty="0" err="1"/>
              <a:t>Şakuntala</a:t>
            </a:r>
            <a:r>
              <a:rPr lang="tr-TR" dirty="0"/>
              <a:t> ve çileciler arasında yaşadığı güzel anları hatırlar. Onu ilk gördüğü anı gözünün önüne getirir. O sırada halledilmesi gereken bir sorun ortaya çıkar. Kralın vekili, çocuksuz ölmüş bir tüccarın servetini tahsil etmek ister. Fakat kral dul kalan kadının karnındaki çocuğun mirastan bir hakkı olduğu kararını verir.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Kendi gebe karısını terk eden kral, burada dulların koruyucusu olarak ortaya çıkar. O, aslında suçsuzdur, sadece </a:t>
            </a:r>
            <a:r>
              <a:rPr lang="tr-TR" dirty="0" err="1"/>
              <a:t>Durvasas’ın</a:t>
            </a:r>
            <a:r>
              <a:rPr lang="tr-TR" dirty="0"/>
              <a:t> lanetinin etkisi altına girmek zorunda kalmıştır. Bu sırada tanrı </a:t>
            </a:r>
            <a:r>
              <a:rPr lang="tr-TR" dirty="0" err="1"/>
              <a:t>İndra</a:t>
            </a:r>
            <a:r>
              <a:rPr lang="tr-TR" dirty="0"/>
              <a:t>, ifritlerin kurulu bir orduyla savaşmak için </a:t>
            </a:r>
            <a:r>
              <a:rPr lang="tr-TR" dirty="0" err="1"/>
              <a:t>Dushyanta’dan</a:t>
            </a:r>
            <a:r>
              <a:rPr lang="tr-TR" dirty="0"/>
              <a:t> yardım ister. Arabacı </a:t>
            </a:r>
            <a:r>
              <a:rPr lang="tr-TR" dirty="0" err="1"/>
              <a:t>Matali</a:t>
            </a:r>
            <a:r>
              <a:rPr lang="tr-TR" dirty="0"/>
              <a:t>, kralı göksel arabasına alarak savaşmaya götürür. </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VII. Perde: Kral ifritleri öldürerek savaşı kazanır. </a:t>
            </a:r>
            <a:r>
              <a:rPr lang="tr-TR" dirty="0" err="1"/>
              <a:t>Dushyanta</a:t>
            </a:r>
            <a:r>
              <a:rPr lang="tr-TR" dirty="0"/>
              <a:t> göksel arabası ile tekrara ava gider, bir göksel dağın önünden geçer, bu dağda oturan bir ermişe kendi asilliğini göstermek ister. Arabadan iner ve orada güzel bir çocuğu oynarken görür. Bu çocuk bir aslan yavrusu yakalamıştır ve onunla kedi ile oynar gibi oynamaktadır. Bir kadın çileci bu yaramaz çocuğa bakar ve onunla bir türlü başa çıkamaz.</a:t>
            </a:r>
          </a:p>
        </p:txBody>
      </p:sp>
    </p:spTree>
    <p:extLst>
      <p:ext uri="{BB962C8B-B14F-4D97-AF65-F5344CB8AC3E}">
        <p14:creationId xmlns:p14="http://schemas.microsoft.com/office/powerpoint/2010/main" val="33733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Bu kadın, çocuğa oynasın diye pişmiş topraktan yapılmış kuşu gösterir ve çocuğa şöyle bağırır: “Bu güzel </a:t>
            </a:r>
            <a:r>
              <a:rPr lang="tr-TR" dirty="0" err="1"/>
              <a:t>şakuntaya</a:t>
            </a:r>
            <a:r>
              <a:rPr lang="tr-TR" dirty="0"/>
              <a:t> bak!” </a:t>
            </a:r>
            <a:r>
              <a:rPr lang="tr-TR" dirty="0" err="1"/>
              <a:t>Şakunta</a:t>
            </a:r>
            <a:r>
              <a:rPr lang="tr-TR" dirty="0"/>
              <a:t>, bir tür kuş adıdır. Çocuk ise şöyle yanıt verir: “Annem nerede?” Çocuk, </a:t>
            </a:r>
            <a:r>
              <a:rPr lang="tr-TR" dirty="0" err="1"/>
              <a:t>şakuntayı</a:t>
            </a:r>
            <a:r>
              <a:rPr lang="tr-TR" dirty="0"/>
              <a:t> </a:t>
            </a:r>
            <a:r>
              <a:rPr lang="tr-TR" dirty="0" err="1"/>
              <a:t>Şakuntala</a:t>
            </a:r>
            <a:r>
              <a:rPr lang="tr-TR" dirty="0"/>
              <a:t> anlamıştır. Bunun üzerine kral çocuğun kim olduğunu tahmin eder. </a:t>
            </a:r>
          </a:p>
        </p:txBody>
      </p:sp>
    </p:spTree>
    <p:extLst>
      <p:ext uri="{BB962C8B-B14F-4D97-AF65-F5344CB8AC3E}">
        <p14:creationId xmlns:p14="http://schemas.microsoft.com/office/powerpoint/2010/main" val="3709854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Bundan sonra hayret uyandıran başka bir olay gerçekleşir. Çocuğun bir muskası vardır, onu kaybetmiştir. Kral onu bulur ve çocuğa tekrar verir. Bu bütün çileciler hayret ederler; çünkü bu sadece çocuğun ve onun ailesinin dokunabileceği bir muskadır. Eğer başka biri dokunacak olursa muska yılan olup o kişiyi sokacaktır. </a:t>
            </a:r>
          </a:p>
        </p:txBody>
      </p:sp>
    </p:spTree>
    <p:extLst>
      <p:ext uri="{BB962C8B-B14F-4D97-AF65-F5344CB8AC3E}">
        <p14:creationId xmlns:p14="http://schemas.microsoft.com/office/powerpoint/2010/main" val="4043307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Kral kavuştuğu oğluyla birlikte sevinç içinde yürür ve yolda sevgilisiyle karşılaşır. </a:t>
            </a:r>
            <a:r>
              <a:rPr lang="tr-TR" dirty="0" err="1"/>
              <a:t>Şakuntala</a:t>
            </a:r>
            <a:r>
              <a:rPr lang="tr-TR" dirty="0"/>
              <a:t> krala hiçbir suç kondurmaksızın onu eskisi gibi sever. Çünkü o kadere boyun eğmiştir. Arabacı onları bu göksel bölgenin kutsal çilecilerine götürür ve orada bütün sorun çözülür. </a:t>
            </a:r>
          </a:p>
        </p:txBody>
      </p:sp>
    </p:spTree>
    <p:extLst>
      <p:ext uri="{BB962C8B-B14F-4D97-AF65-F5344CB8AC3E}">
        <p14:creationId xmlns:p14="http://schemas.microsoft.com/office/powerpoint/2010/main" val="2978648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endParaRPr lang="tr-TR" dirty="0"/>
          </a:p>
        </p:txBody>
      </p:sp>
    </p:spTree>
    <p:extLst>
      <p:ext uri="{BB962C8B-B14F-4D97-AF65-F5344CB8AC3E}">
        <p14:creationId xmlns:p14="http://schemas.microsoft.com/office/powerpoint/2010/main" val="809256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endParaRPr lang="tr-TR" dirty="0"/>
          </a:p>
        </p:txBody>
      </p:sp>
    </p:spTree>
    <p:extLst>
      <p:ext uri="{BB962C8B-B14F-4D97-AF65-F5344CB8AC3E}">
        <p14:creationId xmlns:p14="http://schemas.microsoft.com/office/powerpoint/2010/main" val="2460576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Kral kesinlikle suçsuzdur. Bütün felakete </a:t>
            </a:r>
            <a:r>
              <a:rPr lang="tr-TR" dirty="0" err="1"/>
              <a:t>Durvasas’ın</a:t>
            </a:r>
            <a:r>
              <a:rPr lang="tr-TR" dirty="0"/>
              <a:t> laneti neden olmuştur. Bu ana kadar da </a:t>
            </a:r>
            <a:r>
              <a:rPr lang="tr-TR" dirty="0" err="1"/>
              <a:t>Dushyanta</a:t>
            </a:r>
            <a:r>
              <a:rPr lang="tr-TR" dirty="0"/>
              <a:t> ile </a:t>
            </a:r>
            <a:r>
              <a:rPr lang="tr-TR" dirty="0" err="1"/>
              <a:t>Şakuntala</a:t>
            </a:r>
            <a:r>
              <a:rPr lang="tr-TR" dirty="0"/>
              <a:t> bu bedduadan haberdar değillerdir. Şimdi ise sevgililer mutlu bir yaşama kavuşmuşlardır. Oğulları da gelecekte bir dünya hakimi olacaktır. Böylelikle dram sona erer. (Kaya, 2005: 18-21) </a:t>
            </a:r>
          </a:p>
        </p:txBody>
      </p:sp>
    </p:spTree>
    <p:extLst>
      <p:ext uri="{BB962C8B-B14F-4D97-AF65-F5344CB8AC3E}">
        <p14:creationId xmlns:p14="http://schemas.microsoft.com/office/powerpoint/2010/main" val="3985002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Goethe, </a:t>
            </a:r>
            <a:r>
              <a:rPr lang="tr-TR" dirty="0" err="1"/>
              <a:t>Şakuntala</a:t>
            </a:r>
            <a:r>
              <a:rPr lang="tr-TR" dirty="0"/>
              <a:t> için: “İlkbaharın çiçekleri mi, yoksa sonbaharı meyvelerini mi istersin? Dinlemek, haz almak veya sarhoş olmak mı istersin? Bir kelimeyle yeri ve göğü kavramak mı istersin?  Öyleyse </a:t>
            </a:r>
            <a:r>
              <a:rPr lang="tr-TR" dirty="0" err="1"/>
              <a:t>Şakuntala</a:t>
            </a:r>
            <a:r>
              <a:rPr lang="tr-TR" dirty="0"/>
              <a:t> derim…” dizelerini sarf ettiği söylenir.</a:t>
            </a:r>
          </a:p>
          <a:p>
            <a:pPr algn="ctr"/>
            <a:endParaRPr lang="tr-TR" dirty="0"/>
          </a:p>
        </p:txBody>
      </p:sp>
    </p:spTree>
    <p:extLst>
      <p:ext uri="{BB962C8B-B14F-4D97-AF65-F5344CB8AC3E}">
        <p14:creationId xmlns:p14="http://schemas.microsoft.com/office/powerpoint/2010/main" val="3848939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err="1"/>
              <a:t>V.Perde</a:t>
            </a:r>
            <a:r>
              <a:rPr lang="tr-TR" dirty="0"/>
              <a:t>: </a:t>
            </a:r>
            <a:r>
              <a:rPr lang="tr-TR" dirty="0" err="1"/>
              <a:t>Şakuntala</a:t>
            </a:r>
            <a:r>
              <a:rPr lang="tr-TR" dirty="0"/>
              <a:t> saraya varır. Kral, </a:t>
            </a:r>
            <a:r>
              <a:rPr lang="tr-TR" dirty="0" err="1"/>
              <a:t>Durvasas’ın</a:t>
            </a:r>
            <a:r>
              <a:rPr lang="tr-TR" dirty="0"/>
              <a:t> laneti yüzünden her şeyi unutmuştur. </a:t>
            </a:r>
            <a:r>
              <a:rPr lang="tr-TR" dirty="0" err="1"/>
              <a:t>Şakuntala</a:t>
            </a:r>
            <a:r>
              <a:rPr lang="tr-TR" dirty="0"/>
              <a:t>, çevresindeki çilecilerle birlikte kralın yanına girdiği zaman, kral kendisinden ne istediğini bir türlü anlayamaz.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Çünkü </a:t>
            </a:r>
            <a:r>
              <a:rPr lang="tr-TR" dirty="0" err="1"/>
              <a:t>Şakuntala</a:t>
            </a:r>
            <a:r>
              <a:rPr lang="tr-TR" dirty="0"/>
              <a:t> bir gün ibadet banyosu yaparken yüzüğü kaybetmiştir. Lanet ise yüzük olmadan giderilmemektedir. </a:t>
            </a:r>
            <a:r>
              <a:rPr lang="tr-TR" dirty="0" err="1"/>
              <a:t>Dushyanta</a:t>
            </a:r>
            <a:r>
              <a:rPr lang="tr-TR" dirty="0"/>
              <a:t>, onu başka bir adamdan gebe kalmış sayar ve onu saraya aldığına pişman olur.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Aynı zamanda, kadın çok güzel olduğu için, onu saraya almakla halka kötü örnek olmaktan korkar. Çileciler ikisi arasında ne gibi bir olayın geçtiğini anlayamazlar ve giderler.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Çünkü </a:t>
            </a:r>
            <a:r>
              <a:rPr lang="tr-TR" dirty="0" err="1"/>
              <a:t>Şakuntala</a:t>
            </a:r>
            <a:r>
              <a:rPr lang="tr-TR" dirty="0"/>
              <a:t> ile kralın gizli aşklarını kanıtlayacak hiçbir delil yoktur. Kralın rahibi krala, kadın doğuruncaya kadar sarayda kalmasını tembih eder. Bunun nedeni de dünyaya gelecek çocukta, gelecekte bir hükümdarlığa ait işaretin görülüp görülmeyeceğini beklemektir.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err="1"/>
              <a:t>Şakuntala</a:t>
            </a:r>
            <a:r>
              <a:rPr lang="tr-TR" dirty="0"/>
              <a:t> umutsuz bir halde kendisini yok etmesi için toprak tanrıçasına yalvarır. Hayret edici bir olay gerçekleşir. Annesinin arkadaşı olan göksel bir peri onu alır götürür.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VI. Perde: Bir balıkçı balığın karnında kıymetli bir yüzük bulur. Onu pazarda satmak ister, fakat yüzüğün kral </a:t>
            </a:r>
            <a:r>
              <a:rPr lang="tr-TR" dirty="0" err="1"/>
              <a:t>Dushyanta’ya</a:t>
            </a:r>
            <a:r>
              <a:rPr lang="tr-TR" dirty="0"/>
              <a:t> ait bir mühür yüzüğü olduğunu anlayan hizmetçi balıkçıyı yakalar.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İki kaba polis balıkçıyı cezalandırmak isterler, onlar balıkçının bu yüzüğü kraldan çaldığını zannederler. Fakat kralın habercisi balıkçıya büyük bir ödül verir. Kral yüzüğü görünce ağlamaya başlar.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err="1"/>
              <a:t>Şakuntala</a:t>
            </a:r>
            <a:r>
              <a:rPr lang="tr-TR" dirty="0"/>
              <a:t> ile ilgili olayları yeniden hatırlar. </a:t>
            </a:r>
            <a:r>
              <a:rPr lang="tr-TR" dirty="0" err="1"/>
              <a:t>Şakuntala’nın</a:t>
            </a:r>
            <a:r>
              <a:rPr lang="tr-TR" dirty="0"/>
              <a:t> annesinin arkadaşı olan peri gizlice kralı gözetler. Bu peri kralın pişmanlıklarını duydukça sevinir. Kral ve arkadaşı bahçeye gelir.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1353</TotalTime>
  <Words>812</Words>
  <Application>Microsoft Office PowerPoint</Application>
  <PresentationFormat>Ekran Gösterisi (4:3)</PresentationFormat>
  <Paragraphs>42</Paragraphs>
  <Slides>19</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19</vt:i4>
      </vt:variant>
    </vt:vector>
  </HeadingPairs>
  <TitlesOfParts>
    <vt:vector size="25" baseType="lpstr">
      <vt:lpstr>Calibri</vt:lpstr>
      <vt:lpstr>Century Schoolbook</vt:lpstr>
      <vt:lpstr>Comic Sans MS</vt:lpstr>
      <vt:lpstr>Wingdings</vt:lpstr>
      <vt:lpstr>Wingdings 2</vt:lpstr>
      <vt:lpstr>Oriel</vt:lpstr>
      <vt:lpstr>                  HİN 319 Hint Tiyatrosu  10. HAFTA  Kalidasa’nın Eserleri: Şakuntala III      </vt:lpstr>
      <vt:lpstr>HİN 319 Hint Tiyatrosu</vt:lpstr>
      <vt:lpstr>HİN 319 Hint Tiyatrosu</vt:lpstr>
      <vt:lpstr>HİN 319 Hint Tiyatrosu</vt:lpstr>
      <vt:lpstr>HİN 319 Hint Tiyatrosu</vt:lpstr>
      <vt:lpstr>HİN 319 Hint Tiyatrosu</vt:lpstr>
      <vt:lpstr>HİN 319 Hint Tiyatrosu</vt:lpstr>
      <vt:lpstr>HİN 319 Hint Tiyatrosu</vt:lpstr>
      <vt:lpstr>HİN 319 Hint Tiyatrosu</vt:lpstr>
      <vt:lpstr>HİN 319 Hint Tiyatrosu</vt:lpstr>
      <vt:lpstr>HİN 319 Hint Tiyatrosu</vt:lpstr>
      <vt:lpstr>HİN 319 Hint Tiyatrosu</vt:lpstr>
      <vt:lpstr>HİN 319 Hint Tiyatrosu</vt:lpstr>
      <vt:lpstr>HİN 319 Hint Tiyatrosu</vt:lpstr>
      <vt:lpstr>HİN 319 Hint Tiyatrosu</vt:lpstr>
      <vt:lpstr>HİN 319 Hint Tiyatrosu</vt:lpstr>
      <vt:lpstr>HİN 319 Hint Tiyatrosu</vt:lpstr>
      <vt:lpstr>HİN 319 Hint Tiyatrosu</vt:lpstr>
      <vt:lpstr>HİN 319 Hint Tiyatrosu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145</cp:revision>
  <dcterms:created xsi:type="dcterms:W3CDTF">2014-11-21T09:52:05Z</dcterms:created>
  <dcterms:modified xsi:type="dcterms:W3CDTF">2020-03-04T13:51:02Z</dcterms:modified>
</cp:coreProperties>
</file>