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57" r:id="rId5"/>
    <p:sldId id="260" r:id="rId6"/>
    <p:sldId id="261" r:id="rId7"/>
    <p:sldId id="258" r:id="rId8"/>
    <p:sldId id="263" r:id="rId9"/>
    <p:sldId id="266" r:id="rId10"/>
    <p:sldId id="259" r:id="rId11"/>
    <p:sldId id="267" r:id="rId12"/>
    <p:sldId id="268" r:id="rId13"/>
    <p:sldId id="269" r:id="rId14"/>
    <p:sldId id="270" r:id="rId15"/>
    <p:sldId id="271" r:id="rId16"/>
    <p:sldId id="26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48" y="680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Duyum ve algı ile ilgili yaklaşımlar, algı özellikleri, algıyı etkileyen faktörler</a:t>
            </a:r>
          </a:p>
        </p:txBody>
      </p:sp>
      <p:sp>
        <p:nvSpPr>
          <p:cNvPr id="3" name="Alt Başlık 2"/>
          <p:cNvSpPr>
            <a:spLocks noGrp="1"/>
          </p:cNvSpPr>
          <p:nvPr>
            <p:ph type="subTitle" idx="1"/>
          </p:nvPr>
        </p:nvSpPr>
        <p:spPr/>
        <p:txBody>
          <a:bodyPr/>
          <a:lstStyle/>
          <a:p>
            <a:r>
              <a:rPr lang="tr-TR" dirty="0" smtClean="0"/>
              <a:t>Prof</a:t>
            </a:r>
            <a:r>
              <a:rPr lang="tr-TR" dirty="0"/>
              <a:t>. Dr. </a:t>
            </a:r>
            <a:r>
              <a:rPr lang="tr-TR" dirty="0" err="1"/>
              <a:t>Müdriye</a:t>
            </a:r>
            <a:r>
              <a:rPr lang="tr-TR" dirty="0"/>
              <a:t> YILDIZ BIÇAKÇI</a:t>
            </a:r>
          </a:p>
        </p:txBody>
      </p:sp>
    </p:spTree>
    <p:extLst>
      <p:ext uri="{BB962C8B-B14F-4D97-AF65-F5344CB8AC3E}">
        <p14:creationId xmlns:p14="http://schemas.microsoft.com/office/powerpoint/2010/main" val="745607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a:t>A</a:t>
            </a:r>
            <a:r>
              <a:rPr lang="tr-TR" dirty="0" smtClean="0"/>
              <a:t>lgıyı </a:t>
            </a:r>
            <a:r>
              <a:rPr lang="tr-TR" dirty="0"/>
              <a:t>etkileyen faktörler</a:t>
            </a:r>
          </a:p>
        </p:txBody>
      </p:sp>
      <p:sp>
        <p:nvSpPr>
          <p:cNvPr id="3" name="İçerik Yer Tutucusu 2"/>
          <p:cNvSpPr>
            <a:spLocks noGrp="1"/>
          </p:cNvSpPr>
          <p:nvPr>
            <p:ph idx="1"/>
          </p:nvPr>
        </p:nvSpPr>
        <p:spPr/>
        <p:txBody>
          <a:bodyPr>
            <a:normAutofit fontScale="77500" lnSpcReduction="20000"/>
          </a:bodyPr>
          <a:lstStyle/>
          <a:p>
            <a:pPr algn="just"/>
            <a:endParaRPr lang="tr-TR" dirty="0"/>
          </a:p>
          <a:p>
            <a:pPr marL="0" indent="0" algn="just">
              <a:buNone/>
            </a:pPr>
            <a:r>
              <a:rPr lang="tr-TR" dirty="0" smtClean="0"/>
              <a:t>	Bebeğin </a:t>
            </a:r>
            <a:r>
              <a:rPr lang="tr-TR" dirty="0"/>
              <a:t>çevresini incelemesi, anlaması, yorumlaması bebeğin bilişsel gelişim özelliklerinin bir göstergesi olarak ifade </a:t>
            </a:r>
            <a:r>
              <a:rPr lang="tr-TR" dirty="0" smtClean="0"/>
              <a:t>edilebilir. Bilişsel </a:t>
            </a:r>
            <a:r>
              <a:rPr lang="tr-TR" dirty="0"/>
              <a:t>gelişimin başlamasına ve gelişmesine ilk algı ve hareket yetenekleri yardımcı olmakla birlikte duyusal yeterliliklerin önemi oldukça büyüktür. İşitme, tatma, görme, dokunma ve koku aracılığıyla bebek çevresiyle daha fazla yakınlaşır ve keşfetme çabalarıyla birlikte çevresini anlamaya çalışır. </a:t>
            </a:r>
            <a:endParaRPr lang="tr-TR" dirty="0" smtClean="0"/>
          </a:p>
          <a:p>
            <a:pPr marL="0" indent="0" algn="just">
              <a:buNone/>
            </a:pPr>
            <a:r>
              <a:rPr lang="tr-TR" dirty="0" smtClean="0"/>
              <a:t>	Örneğin</a:t>
            </a:r>
            <a:r>
              <a:rPr lang="tr-TR" dirty="0"/>
              <a:t>, bebek biberonu tanıdığında ona bakar ve uzanır. Bu durum bebeğin çevresini duyuları ve motor aktiviteleri ile algıladığını gösterir. </a:t>
            </a:r>
            <a:r>
              <a:rPr lang="tr-TR" dirty="0" smtClean="0"/>
              <a:t>Birinci </a:t>
            </a:r>
            <a:r>
              <a:rPr lang="tr-TR" dirty="0"/>
              <a:t>yılın sonlarına doğru işitsel algı, bebeğin çevresel algısında, özellikle sosyal çevre algısında önemli bir rol </a:t>
            </a:r>
            <a:r>
              <a:rPr lang="tr-TR" dirty="0" smtClean="0"/>
              <a:t>oynar. </a:t>
            </a:r>
            <a:endParaRPr lang="tr-TR" dirty="0"/>
          </a:p>
        </p:txBody>
      </p:sp>
    </p:spTree>
    <p:extLst>
      <p:ext uri="{BB962C8B-B14F-4D97-AF65-F5344CB8AC3E}">
        <p14:creationId xmlns:p14="http://schemas.microsoft.com/office/powerpoint/2010/main" val="1758176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altLang="tr-TR" dirty="0"/>
              <a:t>Duyular Arası </a:t>
            </a:r>
            <a:r>
              <a:rPr lang="tr-TR" altLang="tr-TR" dirty="0" smtClean="0"/>
              <a:t>Algı</a:t>
            </a:r>
            <a:endParaRPr lang="tr-TR" dirty="0"/>
          </a:p>
        </p:txBody>
      </p:sp>
      <p:sp>
        <p:nvSpPr>
          <p:cNvPr id="6" name="Text Placeholder 5"/>
          <p:cNvSpPr>
            <a:spLocks noGrp="1"/>
          </p:cNvSpPr>
          <p:nvPr>
            <p:ph idx="1"/>
          </p:nvPr>
        </p:nvSpPr>
        <p:spPr/>
        <p:txBody>
          <a:bodyPr/>
          <a:lstStyle/>
          <a:p>
            <a:pPr marL="0" indent="0" algn="just">
              <a:buNone/>
              <a:defRPr/>
            </a:pPr>
            <a:r>
              <a:rPr lang="tr-TR" dirty="0" smtClean="0"/>
              <a:t>	</a:t>
            </a:r>
            <a:r>
              <a:rPr dirty="0" err="1" smtClean="0"/>
              <a:t>Çevre</a:t>
            </a:r>
            <a:r>
              <a:rPr dirty="0" smtClean="0"/>
              <a:t> </a:t>
            </a:r>
            <a:r>
              <a:rPr dirty="0" err="1"/>
              <a:t>zengin</a:t>
            </a:r>
            <a:r>
              <a:rPr dirty="0"/>
              <a:t> </a:t>
            </a:r>
            <a:r>
              <a:rPr dirty="0" err="1"/>
              <a:t>ve</a:t>
            </a:r>
            <a:r>
              <a:rPr dirty="0"/>
              <a:t> </a:t>
            </a:r>
            <a:r>
              <a:rPr dirty="0" err="1"/>
              <a:t>sürekli</a:t>
            </a:r>
            <a:r>
              <a:rPr dirty="0"/>
              <a:t> </a:t>
            </a:r>
            <a:r>
              <a:rPr dirty="0" err="1"/>
              <a:t>uyarıcılar</a:t>
            </a:r>
            <a:r>
              <a:rPr dirty="0"/>
              <a:t> </a:t>
            </a:r>
            <a:r>
              <a:rPr dirty="0" err="1"/>
              <a:t>sunmaktadır</a:t>
            </a:r>
            <a:r>
              <a:rPr dirty="0"/>
              <a:t>. </a:t>
            </a:r>
            <a:r>
              <a:rPr dirty="0" err="1"/>
              <a:t>Sürekli</a:t>
            </a:r>
            <a:r>
              <a:rPr dirty="0"/>
              <a:t> </a:t>
            </a:r>
            <a:r>
              <a:rPr dirty="0" err="1"/>
              <a:t>akıp</a:t>
            </a:r>
            <a:r>
              <a:rPr dirty="0"/>
              <a:t> </a:t>
            </a:r>
            <a:r>
              <a:rPr dirty="0" err="1"/>
              <a:t>giden</a:t>
            </a:r>
            <a:r>
              <a:rPr dirty="0"/>
              <a:t> </a:t>
            </a:r>
            <a:r>
              <a:rPr dirty="0" err="1"/>
              <a:t>ışığa</a:t>
            </a:r>
            <a:r>
              <a:rPr dirty="0"/>
              <a:t>, </a:t>
            </a:r>
            <a:r>
              <a:rPr dirty="0" err="1"/>
              <a:t>sese</a:t>
            </a:r>
            <a:r>
              <a:rPr dirty="0"/>
              <a:t>, </a:t>
            </a:r>
            <a:r>
              <a:rPr dirty="0" err="1"/>
              <a:t>dokunuşa</a:t>
            </a:r>
            <a:r>
              <a:rPr dirty="0"/>
              <a:t>, </a:t>
            </a:r>
            <a:r>
              <a:rPr dirty="0" err="1"/>
              <a:t>kokuya</a:t>
            </a:r>
            <a:r>
              <a:rPr dirty="0"/>
              <a:t>, </a:t>
            </a:r>
            <a:r>
              <a:rPr dirty="0" err="1"/>
              <a:t>tada</a:t>
            </a:r>
            <a:r>
              <a:rPr dirty="0"/>
              <a:t> </a:t>
            </a:r>
            <a:r>
              <a:rPr dirty="0" err="1"/>
              <a:t>anlam</a:t>
            </a:r>
            <a:r>
              <a:rPr dirty="0"/>
              <a:t> </a:t>
            </a:r>
            <a:r>
              <a:rPr dirty="0" err="1"/>
              <a:t>yüklemek</a:t>
            </a:r>
            <a:r>
              <a:rPr dirty="0"/>
              <a:t> </a:t>
            </a:r>
            <a:r>
              <a:rPr dirty="0" err="1"/>
              <a:t>ve</a:t>
            </a:r>
            <a:r>
              <a:rPr dirty="0"/>
              <a:t> </a:t>
            </a:r>
            <a:r>
              <a:rPr dirty="0" err="1"/>
              <a:t>onları</a:t>
            </a:r>
            <a:r>
              <a:rPr dirty="0"/>
              <a:t> </a:t>
            </a:r>
            <a:r>
              <a:rPr dirty="0" err="1"/>
              <a:t>iç</a:t>
            </a:r>
            <a:r>
              <a:rPr dirty="0"/>
              <a:t> </a:t>
            </a:r>
            <a:r>
              <a:rPr dirty="0" err="1"/>
              <a:t>içe</a:t>
            </a:r>
            <a:r>
              <a:rPr dirty="0"/>
              <a:t> </a:t>
            </a:r>
            <a:r>
              <a:rPr dirty="0" err="1"/>
              <a:t>işlemiş</a:t>
            </a:r>
            <a:r>
              <a:rPr dirty="0"/>
              <a:t> </a:t>
            </a:r>
            <a:r>
              <a:rPr dirty="0" err="1"/>
              <a:t>bütünler</a:t>
            </a:r>
            <a:r>
              <a:rPr dirty="0"/>
              <a:t> </a:t>
            </a:r>
            <a:r>
              <a:rPr dirty="0" err="1"/>
              <a:t>olarak</a:t>
            </a:r>
            <a:r>
              <a:rPr dirty="0"/>
              <a:t> </a:t>
            </a:r>
            <a:r>
              <a:rPr dirty="0" err="1"/>
              <a:t>algılamak</a:t>
            </a:r>
            <a:r>
              <a:rPr dirty="0"/>
              <a:t> </a:t>
            </a:r>
            <a:r>
              <a:rPr dirty="0" err="1"/>
              <a:t>gerekmektedir</a:t>
            </a:r>
            <a:r>
              <a:rPr dirty="0"/>
              <a:t>. </a:t>
            </a:r>
            <a:r>
              <a:rPr dirty="0" err="1"/>
              <a:t>Bebekler</a:t>
            </a:r>
            <a:r>
              <a:rPr dirty="0"/>
              <a:t>, </a:t>
            </a:r>
            <a:r>
              <a:rPr dirty="0" err="1"/>
              <a:t>farklı</a:t>
            </a:r>
            <a:r>
              <a:rPr dirty="0"/>
              <a:t> </a:t>
            </a:r>
            <a:r>
              <a:rPr dirty="0" err="1"/>
              <a:t>duyusal</a:t>
            </a:r>
            <a:r>
              <a:rPr dirty="0"/>
              <a:t> </a:t>
            </a:r>
            <a:r>
              <a:rPr dirty="0" err="1"/>
              <a:t>sistemlerden</a:t>
            </a:r>
            <a:r>
              <a:rPr dirty="0"/>
              <a:t> </a:t>
            </a:r>
            <a:r>
              <a:rPr dirty="0" err="1"/>
              <a:t>gelen</a:t>
            </a:r>
            <a:r>
              <a:rPr dirty="0"/>
              <a:t> </a:t>
            </a:r>
            <a:r>
              <a:rPr dirty="0" err="1"/>
              <a:t>girdileri</a:t>
            </a:r>
            <a:r>
              <a:rPr dirty="0"/>
              <a:t> </a:t>
            </a:r>
            <a:r>
              <a:rPr dirty="0" err="1"/>
              <a:t>bir</a:t>
            </a:r>
            <a:r>
              <a:rPr dirty="0"/>
              <a:t> </a:t>
            </a:r>
            <a:r>
              <a:rPr dirty="0" err="1"/>
              <a:t>bütün</a:t>
            </a:r>
            <a:r>
              <a:rPr dirty="0"/>
              <a:t> </a:t>
            </a:r>
            <a:r>
              <a:rPr dirty="0" err="1"/>
              <a:t>olarak</a:t>
            </a:r>
            <a:r>
              <a:rPr dirty="0"/>
              <a:t> </a:t>
            </a:r>
            <a:r>
              <a:rPr dirty="0" err="1"/>
              <a:t>algılayabilmekte</a:t>
            </a:r>
            <a:r>
              <a:rPr dirty="0"/>
              <a:t>, </a:t>
            </a:r>
            <a:r>
              <a:rPr dirty="0" err="1"/>
              <a:t>yani</a:t>
            </a:r>
            <a:r>
              <a:rPr dirty="0"/>
              <a:t> </a:t>
            </a:r>
            <a:r>
              <a:rPr dirty="0" err="1"/>
              <a:t>biyolojik</a:t>
            </a:r>
            <a:r>
              <a:rPr dirty="0"/>
              <a:t> </a:t>
            </a:r>
            <a:r>
              <a:rPr dirty="0" err="1"/>
              <a:t>olarak</a:t>
            </a:r>
            <a:r>
              <a:rPr dirty="0"/>
              <a:t> </a:t>
            </a:r>
            <a:r>
              <a:rPr dirty="0" err="1"/>
              <a:t>birden</a:t>
            </a:r>
            <a:r>
              <a:rPr dirty="0"/>
              <a:t> </a:t>
            </a:r>
            <a:r>
              <a:rPr dirty="0" err="1"/>
              <a:t>fazla</a:t>
            </a:r>
            <a:r>
              <a:rPr dirty="0"/>
              <a:t> </a:t>
            </a:r>
            <a:r>
              <a:rPr dirty="0" err="1"/>
              <a:t>duyuya</a:t>
            </a:r>
            <a:r>
              <a:rPr dirty="0"/>
              <a:t> </a:t>
            </a:r>
            <a:r>
              <a:rPr dirty="0" err="1"/>
              <a:t>odaklanabilmektedirler</a:t>
            </a:r>
            <a:r>
              <a:rPr dirty="0"/>
              <a:t>.</a:t>
            </a:r>
          </a:p>
          <a:p>
            <a:pPr marL="0" indent="0">
              <a:buNone/>
              <a:defRPr/>
            </a:pPr>
            <a:endParaRPr dirty="0"/>
          </a:p>
        </p:txBody>
      </p:sp>
    </p:spTree>
    <p:extLst>
      <p:ext uri="{BB962C8B-B14F-4D97-AF65-F5344CB8AC3E}">
        <p14:creationId xmlns:p14="http://schemas.microsoft.com/office/powerpoint/2010/main" val="3504415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lang="tr-TR" dirty="0" smtClean="0"/>
              <a:t>	</a:t>
            </a:r>
            <a:r>
              <a:rPr dirty="0" err="1" smtClean="0"/>
              <a:t>Birçok</a:t>
            </a:r>
            <a:r>
              <a:rPr dirty="0" smtClean="0"/>
              <a:t> </a:t>
            </a:r>
            <a:r>
              <a:rPr dirty="0" err="1"/>
              <a:t>deneyim</a:t>
            </a:r>
            <a:r>
              <a:rPr dirty="0"/>
              <a:t> </a:t>
            </a:r>
            <a:r>
              <a:rPr dirty="0" err="1"/>
              <a:t>birden</a:t>
            </a:r>
            <a:r>
              <a:rPr dirty="0"/>
              <a:t> </a:t>
            </a:r>
            <a:r>
              <a:rPr dirty="0" err="1"/>
              <a:t>fazla</a:t>
            </a:r>
            <a:r>
              <a:rPr dirty="0"/>
              <a:t> </a:t>
            </a:r>
            <a:r>
              <a:rPr dirty="0" err="1"/>
              <a:t>duyunun</a:t>
            </a:r>
            <a:r>
              <a:rPr dirty="0"/>
              <a:t> </a:t>
            </a:r>
            <a:r>
              <a:rPr dirty="0" err="1"/>
              <a:t>kullanımını</a:t>
            </a:r>
            <a:r>
              <a:rPr dirty="0"/>
              <a:t> </a:t>
            </a:r>
            <a:r>
              <a:rPr dirty="0" err="1"/>
              <a:t>gerektirir</a:t>
            </a:r>
            <a:r>
              <a:rPr dirty="0"/>
              <a:t>. </a:t>
            </a:r>
            <a:r>
              <a:rPr dirty="0" err="1"/>
              <a:t>Yemek</a:t>
            </a:r>
            <a:r>
              <a:rPr dirty="0"/>
              <a:t> </a:t>
            </a:r>
            <a:r>
              <a:rPr dirty="0" err="1"/>
              <a:t>yapma</a:t>
            </a:r>
            <a:r>
              <a:rPr dirty="0"/>
              <a:t>, </a:t>
            </a:r>
            <a:r>
              <a:rPr dirty="0" err="1"/>
              <a:t>çok</a:t>
            </a:r>
            <a:r>
              <a:rPr dirty="0"/>
              <a:t> </a:t>
            </a:r>
            <a:r>
              <a:rPr dirty="0" err="1" smtClean="0"/>
              <a:t>duyulu</a:t>
            </a:r>
            <a:r>
              <a:rPr dirty="0" smtClean="0"/>
              <a:t> </a:t>
            </a:r>
            <a:r>
              <a:rPr dirty="0" err="1" smtClean="0"/>
              <a:t>deneyimlere</a:t>
            </a:r>
            <a:r>
              <a:rPr dirty="0" smtClean="0"/>
              <a:t> </a:t>
            </a:r>
            <a:r>
              <a:rPr dirty="0" err="1"/>
              <a:t>örnektir</a:t>
            </a:r>
            <a:r>
              <a:rPr dirty="0"/>
              <a:t>. </a:t>
            </a:r>
            <a:r>
              <a:rPr dirty="0" err="1"/>
              <a:t>Yemek</a:t>
            </a:r>
            <a:r>
              <a:rPr dirty="0"/>
              <a:t> </a:t>
            </a:r>
            <a:r>
              <a:rPr dirty="0" err="1"/>
              <a:t>pişirme</a:t>
            </a:r>
            <a:r>
              <a:rPr dirty="0"/>
              <a:t>, </a:t>
            </a:r>
            <a:r>
              <a:rPr dirty="0" err="1"/>
              <a:t>mısır</a:t>
            </a:r>
            <a:r>
              <a:rPr dirty="0"/>
              <a:t> </a:t>
            </a:r>
            <a:r>
              <a:rPr dirty="0" err="1"/>
              <a:t>patlatma</a:t>
            </a:r>
            <a:r>
              <a:rPr dirty="0"/>
              <a:t>, </a:t>
            </a:r>
            <a:r>
              <a:rPr dirty="0" err="1"/>
              <a:t>mısır</a:t>
            </a:r>
            <a:r>
              <a:rPr dirty="0"/>
              <a:t> </a:t>
            </a:r>
            <a:r>
              <a:rPr dirty="0" err="1"/>
              <a:t>tanelerine</a:t>
            </a:r>
            <a:r>
              <a:rPr dirty="0"/>
              <a:t> </a:t>
            </a:r>
            <a:r>
              <a:rPr dirty="0" err="1"/>
              <a:t>bakma</a:t>
            </a:r>
            <a:r>
              <a:rPr dirty="0"/>
              <a:t> </a:t>
            </a:r>
            <a:r>
              <a:rPr dirty="0" err="1" smtClean="0"/>
              <a:t>dokunma</a:t>
            </a:r>
            <a:r>
              <a:rPr dirty="0" smtClean="0"/>
              <a:t>, </a:t>
            </a:r>
            <a:r>
              <a:rPr dirty="0" err="1" smtClean="0"/>
              <a:t>kokusunu</a:t>
            </a:r>
            <a:r>
              <a:rPr dirty="0" smtClean="0"/>
              <a:t> </a:t>
            </a:r>
            <a:r>
              <a:rPr dirty="0"/>
              <a:t>alma </a:t>
            </a:r>
            <a:r>
              <a:rPr dirty="0" err="1"/>
              <a:t>ve</a:t>
            </a:r>
            <a:r>
              <a:rPr dirty="0"/>
              <a:t> </a:t>
            </a:r>
            <a:r>
              <a:rPr dirty="0" err="1"/>
              <a:t>yemek</a:t>
            </a:r>
            <a:r>
              <a:rPr dirty="0"/>
              <a:t> </a:t>
            </a:r>
            <a:r>
              <a:rPr dirty="0" err="1"/>
              <a:t>yeme</a:t>
            </a:r>
            <a:r>
              <a:rPr dirty="0"/>
              <a:t> </a:t>
            </a:r>
            <a:r>
              <a:rPr dirty="0" err="1"/>
              <a:t>ise</a:t>
            </a:r>
            <a:r>
              <a:rPr dirty="0"/>
              <a:t> </a:t>
            </a:r>
            <a:r>
              <a:rPr dirty="0" err="1"/>
              <a:t>çok</a:t>
            </a:r>
            <a:r>
              <a:rPr dirty="0"/>
              <a:t> </a:t>
            </a:r>
            <a:r>
              <a:rPr dirty="0" err="1"/>
              <a:t>duyulu</a:t>
            </a:r>
            <a:r>
              <a:rPr dirty="0"/>
              <a:t> </a:t>
            </a:r>
            <a:r>
              <a:rPr dirty="0" err="1"/>
              <a:t>deneyimlere</a:t>
            </a:r>
            <a:r>
              <a:rPr dirty="0"/>
              <a:t> </a:t>
            </a:r>
            <a:r>
              <a:rPr dirty="0" err="1"/>
              <a:t>verilen</a:t>
            </a:r>
            <a:r>
              <a:rPr dirty="0"/>
              <a:t> </a:t>
            </a:r>
            <a:r>
              <a:rPr dirty="0" err="1"/>
              <a:t>önemli</a:t>
            </a:r>
            <a:r>
              <a:rPr dirty="0"/>
              <a:t> </a:t>
            </a:r>
            <a:r>
              <a:rPr dirty="0" err="1" smtClean="0"/>
              <a:t>örnekler</a:t>
            </a:r>
            <a:r>
              <a:rPr dirty="0" smtClean="0"/>
              <a:t> </a:t>
            </a:r>
            <a:r>
              <a:rPr dirty="0" err="1" smtClean="0"/>
              <a:t>arasında</a:t>
            </a:r>
            <a:r>
              <a:rPr dirty="0" smtClean="0"/>
              <a:t> </a:t>
            </a:r>
            <a:r>
              <a:rPr dirty="0" err="1"/>
              <a:t>yer</a:t>
            </a:r>
            <a:r>
              <a:rPr dirty="0"/>
              <a:t> </a:t>
            </a:r>
            <a:r>
              <a:rPr dirty="0" err="1"/>
              <a:t>alır</a:t>
            </a:r>
            <a:r>
              <a:rPr dirty="0"/>
              <a:t>. </a:t>
            </a:r>
            <a:endParaRPr dirty="0" smtClean="0"/>
          </a:p>
          <a:p>
            <a:pPr marL="0" indent="0">
              <a:buNone/>
              <a:defRPr/>
            </a:pPr>
            <a:endParaRPr dirty="0"/>
          </a:p>
        </p:txBody>
      </p:sp>
      <p:pic>
        <p:nvPicPr>
          <p:cNvPr id="645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4589246"/>
            <a:ext cx="2425610" cy="1817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3990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buFont typeface="Arial" pitchFamily="34" charset="0"/>
              <a:buNone/>
            </a:pPr>
            <a:endParaRPr lang="tr-TR"/>
          </a:p>
        </p:txBody>
      </p:sp>
      <p:sp>
        <p:nvSpPr>
          <p:cNvPr id="2" name="Metin Yer Tutucusu 1"/>
          <p:cNvSpPr>
            <a:spLocks noGrp="1"/>
          </p:cNvSpPr>
          <p:nvPr>
            <p:ph idx="1"/>
          </p:nvPr>
        </p:nvSpPr>
        <p:spPr/>
        <p:txBody>
          <a:bodyPr/>
          <a:lstStyle/>
          <a:p>
            <a:pPr marL="0" indent="0" algn="just">
              <a:buNone/>
              <a:defRPr/>
            </a:pPr>
            <a:r>
              <a:rPr lang="tr-TR" dirty="0" smtClean="0"/>
              <a:t>	</a:t>
            </a:r>
            <a:r>
              <a:rPr dirty="0" err="1" smtClean="0"/>
              <a:t>Hindistan</a:t>
            </a:r>
            <a:r>
              <a:rPr dirty="0" smtClean="0"/>
              <a:t> </a:t>
            </a:r>
            <a:r>
              <a:rPr dirty="0" err="1"/>
              <a:t>cevizi</a:t>
            </a:r>
            <a:r>
              <a:rPr dirty="0"/>
              <a:t> </a:t>
            </a:r>
            <a:r>
              <a:rPr dirty="0" err="1"/>
              <a:t>oldukça</a:t>
            </a:r>
            <a:r>
              <a:rPr dirty="0"/>
              <a:t> </a:t>
            </a:r>
            <a:r>
              <a:rPr dirty="0" err="1"/>
              <a:t>ayırt</a:t>
            </a:r>
            <a:r>
              <a:rPr dirty="0"/>
              <a:t> </a:t>
            </a:r>
            <a:r>
              <a:rPr dirty="0" err="1"/>
              <a:t>edici</a:t>
            </a:r>
            <a:r>
              <a:rPr dirty="0"/>
              <a:t> </a:t>
            </a:r>
            <a:r>
              <a:rPr dirty="0" err="1"/>
              <a:t>renk</a:t>
            </a:r>
            <a:r>
              <a:rPr dirty="0"/>
              <a:t>, </a:t>
            </a:r>
            <a:r>
              <a:rPr dirty="0" err="1"/>
              <a:t>biçim</a:t>
            </a:r>
            <a:r>
              <a:rPr dirty="0"/>
              <a:t>, </a:t>
            </a:r>
            <a:r>
              <a:rPr dirty="0" err="1"/>
              <a:t>koku</a:t>
            </a:r>
            <a:r>
              <a:rPr dirty="0"/>
              <a:t> </a:t>
            </a:r>
            <a:r>
              <a:rPr dirty="0" err="1"/>
              <a:t>ve</a:t>
            </a:r>
            <a:r>
              <a:rPr dirty="0"/>
              <a:t> </a:t>
            </a:r>
            <a:r>
              <a:rPr dirty="0" err="1"/>
              <a:t>tattadır</a:t>
            </a:r>
            <a:r>
              <a:rPr dirty="0"/>
              <a:t>. </a:t>
            </a:r>
            <a:r>
              <a:rPr dirty="0" err="1"/>
              <a:t>Çocuklar</a:t>
            </a:r>
            <a:r>
              <a:rPr dirty="0"/>
              <a:t> </a:t>
            </a:r>
            <a:r>
              <a:rPr dirty="0" err="1"/>
              <a:t>hindistan</a:t>
            </a:r>
            <a:r>
              <a:rPr dirty="0"/>
              <a:t> </a:t>
            </a:r>
            <a:r>
              <a:rPr dirty="0" err="1"/>
              <a:t>cevizinin</a:t>
            </a:r>
            <a:r>
              <a:rPr dirty="0"/>
              <a:t> </a:t>
            </a:r>
            <a:r>
              <a:rPr dirty="0" err="1"/>
              <a:t>dışını</a:t>
            </a:r>
            <a:r>
              <a:rPr dirty="0"/>
              <a:t> </a:t>
            </a:r>
            <a:r>
              <a:rPr dirty="0" err="1"/>
              <a:t>gözlemleyebilir</a:t>
            </a:r>
            <a:r>
              <a:rPr dirty="0"/>
              <a:t>, </a:t>
            </a:r>
            <a:r>
              <a:rPr dirty="0" err="1"/>
              <a:t>rengini</a:t>
            </a:r>
            <a:r>
              <a:rPr dirty="0"/>
              <a:t>, </a:t>
            </a:r>
            <a:r>
              <a:rPr dirty="0" err="1"/>
              <a:t>boyutunu</a:t>
            </a:r>
            <a:r>
              <a:rPr dirty="0"/>
              <a:t> </a:t>
            </a:r>
            <a:r>
              <a:rPr dirty="0" err="1"/>
              <a:t>tartışabilir</a:t>
            </a:r>
            <a:r>
              <a:rPr dirty="0"/>
              <a:t>. </a:t>
            </a:r>
            <a:r>
              <a:rPr dirty="0" err="1"/>
              <a:t>Aynı</a:t>
            </a:r>
            <a:r>
              <a:rPr dirty="0"/>
              <a:t> </a:t>
            </a:r>
            <a:r>
              <a:rPr dirty="0" err="1"/>
              <a:t>süreç</a:t>
            </a:r>
            <a:r>
              <a:rPr dirty="0"/>
              <a:t> </a:t>
            </a:r>
            <a:r>
              <a:rPr dirty="0" err="1"/>
              <a:t>yemek</a:t>
            </a:r>
            <a:r>
              <a:rPr dirty="0"/>
              <a:t> </a:t>
            </a:r>
            <a:r>
              <a:rPr dirty="0" err="1"/>
              <a:t>pişirirken</a:t>
            </a:r>
            <a:r>
              <a:rPr dirty="0"/>
              <a:t> de </a:t>
            </a:r>
            <a:r>
              <a:rPr dirty="0" err="1"/>
              <a:t>yapılabilir</a:t>
            </a:r>
            <a:r>
              <a:rPr dirty="0"/>
              <a:t>.</a:t>
            </a:r>
          </a:p>
          <a:p>
            <a:pPr marL="0" indent="0">
              <a:buNone/>
              <a:defRPr/>
            </a:pPr>
            <a:endParaRPr dirty="0"/>
          </a:p>
        </p:txBody>
      </p:sp>
      <p:pic>
        <p:nvPicPr>
          <p:cNvPr id="6554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3843637"/>
            <a:ext cx="2699792" cy="2465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8162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normAutofit fontScale="92500" lnSpcReduction="20000"/>
          </a:bodyPr>
          <a:lstStyle/>
          <a:p>
            <a:pPr marL="0" indent="0" algn="just">
              <a:buFont typeface="Arial" pitchFamily="34" charset="0"/>
              <a:buNone/>
              <a:defRPr/>
            </a:pPr>
            <a:r>
              <a:rPr lang="tr-TR" dirty="0" smtClean="0"/>
              <a:t>	</a:t>
            </a:r>
            <a:r>
              <a:rPr dirty="0" err="1" smtClean="0"/>
              <a:t>Çocukların</a:t>
            </a:r>
            <a:r>
              <a:rPr dirty="0" smtClean="0"/>
              <a:t> </a:t>
            </a:r>
            <a:r>
              <a:rPr dirty="0" err="1"/>
              <a:t>duyularını</a:t>
            </a:r>
            <a:r>
              <a:rPr dirty="0"/>
              <a:t> </a:t>
            </a:r>
            <a:r>
              <a:rPr dirty="0" err="1"/>
              <a:t>kullanmaları</a:t>
            </a:r>
            <a:r>
              <a:rPr dirty="0"/>
              <a:t> </a:t>
            </a:r>
            <a:r>
              <a:rPr dirty="0" err="1"/>
              <a:t>için</a:t>
            </a:r>
            <a:r>
              <a:rPr dirty="0"/>
              <a:t> </a:t>
            </a:r>
            <a:r>
              <a:rPr dirty="0" err="1"/>
              <a:t>dış</a:t>
            </a:r>
            <a:r>
              <a:rPr dirty="0"/>
              <a:t> </a:t>
            </a:r>
            <a:r>
              <a:rPr dirty="0" err="1" smtClean="0"/>
              <a:t>mekânlar</a:t>
            </a:r>
            <a:r>
              <a:rPr dirty="0" smtClean="0"/>
              <a:t> </a:t>
            </a:r>
            <a:r>
              <a:rPr dirty="0" err="1" smtClean="0"/>
              <a:t>iyi</a:t>
            </a:r>
            <a:r>
              <a:rPr dirty="0" smtClean="0"/>
              <a:t> </a:t>
            </a:r>
            <a:r>
              <a:rPr dirty="0" err="1"/>
              <a:t>bir</a:t>
            </a:r>
            <a:r>
              <a:rPr dirty="0"/>
              <a:t> </a:t>
            </a:r>
            <a:r>
              <a:rPr dirty="0" err="1"/>
              <a:t>fırsattır</a:t>
            </a:r>
            <a:r>
              <a:rPr dirty="0"/>
              <a:t>. </a:t>
            </a:r>
            <a:r>
              <a:rPr dirty="0" err="1"/>
              <a:t>Örneğin</a:t>
            </a:r>
            <a:r>
              <a:rPr dirty="0"/>
              <a:t> </a:t>
            </a:r>
            <a:r>
              <a:rPr dirty="0" err="1"/>
              <a:t>yaz</a:t>
            </a:r>
            <a:r>
              <a:rPr dirty="0"/>
              <a:t> </a:t>
            </a:r>
            <a:r>
              <a:rPr dirty="0" err="1"/>
              <a:t>mevsimi</a:t>
            </a:r>
            <a:r>
              <a:rPr dirty="0"/>
              <a:t> </a:t>
            </a:r>
            <a:r>
              <a:rPr dirty="0" err="1"/>
              <a:t>sonunda</a:t>
            </a:r>
            <a:r>
              <a:rPr dirty="0"/>
              <a:t> </a:t>
            </a:r>
            <a:r>
              <a:rPr dirty="0" err="1"/>
              <a:t>doğada</a:t>
            </a:r>
            <a:r>
              <a:rPr dirty="0"/>
              <a:t> </a:t>
            </a:r>
            <a:r>
              <a:rPr dirty="0" err="1"/>
              <a:t>yapılan</a:t>
            </a:r>
            <a:r>
              <a:rPr dirty="0"/>
              <a:t> </a:t>
            </a:r>
            <a:r>
              <a:rPr dirty="0" err="1"/>
              <a:t>geziler</a:t>
            </a:r>
            <a:r>
              <a:rPr dirty="0"/>
              <a:t> </a:t>
            </a:r>
            <a:r>
              <a:rPr dirty="0" err="1"/>
              <a:t>çocukların</a:t>
            </a:r>
            <a:r>
              <a:rPr dirty="0"/>
              <a:t> </a:t>
            </a:r>
            <a:r>
              <a:rPr dirty="0" err="1" smtClean="0"/>
              <a:t>dikkatini</a:t>
            </a:r>
            <a:r>
              <a:rPr dirty="0" smtClean="0"/>
              <a:t> </a:t>
            </a:r>
            <a:r>
              <a:rPr dirty="0" err="1" smtClean="0"/>
              <a:t>hışırdayan</a:t>
            </a:r>
            <a:r>
              <a:rPr dirty="0" smtClean="0"/>
              <a:t> </a:t>
            </a:r>
            <a:r>
              <a:rPr dirty="0" err="1"/>
              <a:t>rüzgârın</a:t>
            </a:r>
            <a:r>
              <a:rPr dirty="0"/>
              <a:t> </a:t>
            </a:r>
            <a:r>
              <a:rPr dirty="0" err="1"/>
              <a:t>sesine</a:t>
            </a:r>
            <a:r>
              <a:rPr dirty="0"/>
              <a:t>, </a:t>
            </a:r>
            <a:r>
              <a:rPr dirty="0" err="1"/>
              <a:t>toprağın</a:t>
            </a:r>
            <a:r>
              <a:rPr dirty="0"/>
              <a:t> </a:t>
            </a:r>
            <a:r>
              <a:rPr dirty="0" err="1"/>
              <a:t>kokusuna</a:t>
            </a:r>
            <a:r>
              <a:rPr dirty="0"/>
              <a:t> </a:t>
            </a:r>
            <a:r>
              <a:rPr dirty="0" err="1"/>
              <a:t>çekebilir</a:t>
            </a:r>
            <a:r>
              <a:rPr dirty="0"/>
              <a:t>. </a:t>
            </a:r>
            <a:endParaRPr dirty="0" smtClean="0"/>
          </a:p>
          <a:p>
            <a:pPr marL="0" indent="0">
              <a:buFont typeface="Arial" pitchFamily="34" charset="0"/>
              <a:buNone/>
              <a:defRPr/>
            </a:pPr>
            <a:r>
              <a:rPr lang="tr-TR" dirty="0" smtClean="0"/>
              <a:t>	</a:t>
            </a:r>
            <a:r>
              <a:rPr dirty="0" err="1" smtClean="0"/>
              <a:t>Çocuklarla</a:t>
            </a:r>
            <a:r>
              <a:rPr dirty="0" smtClean="0"/>
              <a:t> </a:t>
            </a:r>
            <a:r>
              <a:rPr dirty="0" err="1" smtClean="0"/>
              <a:t>balkabağını</a:t>
            </a:r>
            <a:r>
              <a:rPr dirty="0" smtClean="0"/>
              <a:t> </a:t>
            </a:r>
            <a:r>
              <a:rPr dirty="0" err="1" smtClean="0"/>
              <a:t>oyma</a:t>
            </a:r>
            <a:r>
              <a:rPr dirty="0" smtClean="0"/>
              <a:t> </a:t>
            </a:r>
            <a:r>
              <a:rPr dirty="0" err="1"/>
              <a:t>ve</a:t>
            </a:r>
            <a:r>
              <a:rPr dirty="0"/>
              <a:t> </a:t>
            </a:r>
            <a:r>
              <a:rPr dirty="0" err="1"/>
              <a:t>temizleme</a:t>
            </a:r>
            <a:r>
              <a:rPr dirty="0"/>
              <a:t> </a:t>
            </a:r>
            <a:r>
              <a:rPr dirty="0" err="1"/>
              <a:t>etkinlikleri</a:t>
            </a:r>
            <a:r>
              <a:rPr dirty="0"/>
              <a:t> de </a:t>
            </a:r>
            <a:r>
              <a:rPr dirty="0" err="1"/>
              <a:t>bir</a:t>
            </a:r>
            <a:r>
              <a:rPr dirty="0"/>
              <a:t> </a:t>
            </a:r>
            <a:r>
              <a:rPr dirty="0" err="1"/>
              <a:t>çok</a:t>
            </a:r>
            <a:r>
              <a:rPr dirty="0"/>
              <a:t> </a:t>
            </a:r>
            <a:r>
              <a:rPr dirty="0" err="1"/>
              <a:t>duyuyu</a:t>
            </a:r>
            <a:r>
              <a:rPr dirty="0"/>
              <a:t> </a:t>
            </a:r>
            <a:r>
              <a:rPr dirty="0" err="1"/>
              <a:t>destekleyen</a:t>
            </a:r>
            <a:r>
              <a:rPr dirty="0"/>
              <a:t> </a:t>
            </a:r>
            <a:r>
              <a:rPr dirty="0" err="1"/>
              <a:t>etkinlik</a:t>
            </a:r>
            <a:r>
              <a:rPr dirty="0"/>
              <a:t> </a:t>
            </a:r>
            <a:r>
              <a:rPr dirty="0" err="1"/>
              <a:t>olarak</a:t>
            </a:r>
            <a:r>
              <a:rPr dirty="0"/>
              <a:t> </a:t>
            </a:r>
            <a:r>
              <a:rPr dirty="0" err="1" smtClean="0"/>
              <a:t>görülür</a:t>
            </a:r>
            <a:r>
              <a:rPr dirty="0" smtClean="0"/>
              <a:t>.</a:t>
            </a:r>
            <a:r>
              <a:rPr lang="tr-TR" dirty="0" smtClean="0"/>
              <a:t> </a:t>
            </a:r>
            <a:r>
              <a:rPr dirty="0" err="1" smtClean="0"/>
              <a:t>Balkabağını</a:t>
            </a:r>
            <a:r>
              <a:rPr dirty="0" smtClean="0"/>
              <a:t> </a:t>
            </a:r>
            <a:r>
              <a:rPr dirty="0" err="1"/>
              <a:t>oyma</a:t>
            </a:r>
            <a:r>
              <a:rPr dirty="0"/>
              <a:t> </a:t>
            </a:r>
            <a:r>
              <a:rPr dirty="0" err="1"/>
              <a:t>ve</a:t>
            </a:r>
            <a:r>
              <a:rPr dirty="0"/>
              <a:t> </a:t>
            </a:r>
            <a:r>
              <a:rPr dirty="0" err="1"/>
              <a:t>temizleme</a:t>
            </a:r>
            <a:r>
              <a:rPr dirty="0"/>
              <a:t> </a:t>
            </a:r>
            <a:r>
              <a:rPr dirty="0" err="1"/>
              <a:t>işleminden</a:t>
            </a:r>
            <a:r>
              <a:rPr dirty="0"/>
              <a:t> </a:t>
            </a:r>
            <a:r>
              <a:rPr dirty="0" err="1"/>
              <a:t>sonra</a:t>
            </a:r>
            <a:r>
              <a:rPr dirty="0"/>
              <a:t> </a:t>
            </a:r>
            <a:r>
              <a:rPr dirty="0" err="1"/>
              <a:t>balkabağının</a:t>
            </a:r>
            <a:r>
              <a:rPr dirty="0"/>
              <a:t> </a:t>
            </a:r>
            <a:r>
              <a:rPr dirty="0" err="1"/>
              <a:t>çekirdekleri</a:t>
            </a:r>
            <a:r>
              <a:rPr dirty="0"/>
              <a:t> </a:t>
            </a:r>
            <a:r>
              <a:rPr dirty="0" err="1" smtClean="0"/>
              <a:t>kavrulabilir</a:t>
            </a:r>
            <a:r>
              <a:rPr dirty="0" smtClean="0"/>
              <a:t>, </a:t>
            </a:r>
            <a:r>
              <a:rPr dirty="0" err="1" smtClean="0"/>
              <a:t>ekmek</a:t>
            </a:r>
            <a:r>
              <a:rPr dirty="0"/>
              <a:t>, </a:t>
            </a:r>
            <a:r>
              <a:rPr dirty="0" err="1"/>
              <a:t>puding</a:t>
            </a:r>
            <a:r>
              <a:rPr dirty="0"/>
              <a:t> </a:t>
            </a:r>
            <a:r>
              <a:rPr dirty="0" err="1"/>
              <a:t>ve</a:t>
            </a:r>
            <a:r>
              <a:rPr dirty="0"/>
              <a:t> </a:t>
            </a:r>
            <a:r>
              <a:rPr dirty="0" err="1"/>
              <a:t>kek</a:t>
            </a:r>
            <a:r>
              <a:rPr dirty="0"/>
              <a:t> </a:t>
            </a:r>
            <a:r>
              <a:rPr dirty="0" err="1"/>
              <a:t>gibi</a:t>
            </a:r>
            <a:r>
              <a:rPr dirty="0"/>
              <a:t> </a:t>
            </a:r>
            <a:r>
              <a:rPr dirty="0" err="1"/>
              <a:t>yiyeceklerin</a:t>
            </a:r>
            <a:r>
              <a:rPr dirty="0"/>
              <a:t> </a:t>
            </a:r>
            <a:r>
              <a:rPr dirty="0" err="1"/>
              <a:t>içine</a:t>
            </a:r>
            <a:r>
              <a:rPr dirty="0"/>
              <a:t> </a:t>
            </a:r>
            <a:r>
              <a:rPr dirty="0" err="1"/>
              <a:t>katılarak</a:t>
            </a:r>
            <a:r>
              <a:rPr dirty="0"/>
              <a:t> </a:t>
            </a:r>
            <a:r>
              <a:rPr dirty="0" err="1"/>
              <a:t>çekirdeklerin</a:t>
            </a:r>
            <a:r>
              <a:rPr dirty="0"/>
              <a:t> </a:t>
            </a:r>
            <a:r>
              <a:rPr dirty="0" err="1"/>
              <a:t>tadına</a:t>
            </a:r>
            <a:r>
              <a:rPr dirty="0"/>
              <a:t> </a:t>
            </a:r>
            <a:r>
              <a:rPr dirty="0" err="1"/>
              <a:t>bakılabilir</a:t>
            </a:r>
            <a:endParaRPr dirty="0"/>
          </a:p>
        </p:txBody>
      </p:sp>
      <p:pic>
        <p:nvPicPr>
          <p:cNvPr id="665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328" y="0"/>
            <a:ext cx="1619672" cy="1619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1477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0" indent="0">
              <a:buFont typeface="Arial" pitchFamily="34" charset="0"/>
              <a:buNone/>
            </a:pPr>
            <a:endParaRPr lang="tr-TR"/>
          </a:p>
        </p:txBody>
      </p:sp>
      <p:sp>
        <p:nvSpPr>
          <p:cNvPr id="6" name="Text Placeholder 5"/>
          <p:cNvSpPr>
            <a:spLocks noGrp="1"/>
          </p:cNvSpPr>
          <p:nvPr>
            <p:ph idx="1"/>
          </p:nvPr>
        </p:nvSpPr>
        <p:spPr/>
        <p:txBody>
          <a:bodyPr/>
          <a:lstStyle/>
          <a:p>
            <a:pPr marL="0" indent="0" algn="just">
              <a:buNone/>
              <a:defRPr/>
            </a:pPr>
            <a:r>
              <a:rPr lang="tr-TR" dirty="0" smtClean="0"/>
              <a:t>	</a:t>
            </a:r>
            <a:r>
              <a:rPr dirty="0" err="1" smtClean="0"/>
              <a:t>Çocukların</a:t>
            </a:r>
            <a:r>
              <a:rPr dirty="0" smtClean="0"/>
              <a:t> </a:t>
            </a:r>
            <a:r>
              <a:rPr dirty="0"/>
              <a:t>(0-36 </a:t>
            </a:r>
            <a:r>
              <a:rPr dirty="0" err="1"/>
              <a:t>aylık</a:t>
            </a:r>
            <a:r>
              <a:rPr dirty="0"/>
              <a:t>) </a:t>
            </a:r>
            <a:r>
              <a:rPr dirty="0" err="1"/>
              <a:t>duyularını</a:t>
            </a:r>
            <a:r>
              <a:rPr dirty="0"/>
              <a:t> </a:t>
            </a:r>
            <a:r>
              <a:rPr dirty="0" err="1"/>
              <a:t>uyarabilecek</a:t>
            </a:r>
            <a:r>
              <a:rPr dirty="0"/>
              <a:t> </a:t>
            </a:r>
            <a:r>
              <a:rPr dirty="0" err="1"/>
              <a:t>zenginleştirilmiş</a:t>
            </a:r>
            <a:r>
              <a:rPr dirty="0"/>
              <a:t> </a:t>
            </a:r>
            <a:r>
              <a:rPr dirty="0" err="1"/>
              <a:t>deneyimler</a:t>
            </a:r>
            <a:r>
              <a:rPr dirty="0"/>
              <a:t>, </a:t>
            </a:r>
            <a:r>
              <a:rPr dirty="0" err="1" smtClean="0"/>
              <a:t>duyu</a:t>
            </a:r>
            <a:r>
              <a:rPr dirty="0" smtClean="0"/>
              <a:t> </a:t>
            </a:r>
            <a:r>
              <a:rPr dirty="0" err="1" smtClean="0"/>
              <a:t>gelişimlerinin</a:t>
            </a:r>
            <a:r>
              <a:rPr dirty="0" smtClean="0"/>
              <a:t> </a:t>
            </a:r>
            <a:r>
              <a:rPr dirty="0" err="1"/>
              <a:t>desteklenmesi</a:t>
            </a:r>
            <a:r>
              <a:rPr dirty="0"/>
              <a:t> </a:t>
            </a:r>
            <a:r>
              <a:rPr dirty="0" err="1"/>
              <a:t>açısından</a:t>
            </a:r>
            <a:r>
              <a:rPr dirty="0"/>
              <a:t> </a:t>
            </a:r>
            <a:r>
              <a:rPr dirty="0" err="1"/>
              <a:t>büyük</a:t>
            </a:r>
            <a:r>
              <a:rPr dirty="0"/>
              <a:t> </a:t>
            </a:r>
            <a:r>
              <a:rPr dirty="0" err="1"/>
              <a:t>önem</a:t>
            </a:r>
            <a:r>
              <a:rPr dirty="0"/>
              <a:t> </a:t>
            </a:r>
            <a:r>
              <a:rPr dirty="0" err="1"/>
              <a:t>taşımaktadır</a:t>
            </a:r>
            <a:r>
              <a:rPr dirty="0"/>
              <a:t>. </a:t>
            </a:r>
            <a:r>
              <a:rPr dirty="0" err="1"/>
              <a:t>Oyun</a:t>
            </a:r>
            <a:r>
              <a:rPr dirty="0"/>
              <a:t> </a:t>
            </a:r>
            <a:r>
              <a:rPr dirty="0" err="1"/>
              <a:t>sırasında</a:t>
            </a:r>
            <a:r>
              <a:rPr dirty="0"/>
              <a:t>, </a:t>
            </a:r>
            <a:r>
              <a:rPr dirty="0" err="1" smtClean="0"/>
              <a:t>banyoda</a:t>
            </a:r>
            <a:r>
              <a:rPr dirty="0" smtClean="0"/>
              <a:t>, </a:t>
            </a:r>
            <a:r>
              <a:rPr dirty="0" err="1" smtClean="0"/>
              <a:t>uykuda</a:t>
            </a:r>
            <a:r>
              <a:rPr dirty="0"/>
              <a:t>, </a:t>
            </a:r>
            <a:r>
              <a:rPr dirty="0" err="1"/>
              <a:t>beslenmede</a:t>
            </a:r>
            <a:r>
              <a:rPr dirty="0"/>
              <a:t>, </a:t>
            </a:r>
            <a:r>
              <a:rPr dirty="0" err="1"/>
              <a:t>gezide</a:t>
            </a:r>
            <a:r>
              <a:rPr dirty="0"/>
              <a:t>, </a:t>
            </a:r>
            <a:r>
              <a:rPr dirty="0" err="1"/>
              <a:t>bebek</a:t>
            </a:r>
            <a:r>
              <a:rPr dirty="0"/>
              <a:t> </a:t>
            </a:r>
            <a:r>
              <a:rPr dirty="0" err="1"/>
              <a:t>ve</a:t>
            </a:r>
            <a:r>
              <a:rPr dirty="0"/>
              <a:t> </a:t>
            </a:r>
            <a:r>
              <a:rPr dirty="0" err="1"/>
              <a:t>çocuğun</a:t>
            </a:r>
            <a:r>
              <a:rPr dirty="0"/>
              <a:t> </a:t>
            </a:r>
            <a:r>
              <a:rPr dirty="0" err="1"/>
              <a:t>var</a:t>
            </a:r>
            <a:r>
              <a:rPr dirty="0"/>
              <a:t> </a:t>
            </a:r>
            <a:r>
              <a:rPr dirty="0" err="1"/>
              <a:t>olduğu</a:t>
            </a:r>
            <a:r>
              <a:rPr dirty="0"/>
              <a:t> her </a:t>
            </a:r>
            <a:r>
              <a:rPr dirty="0" err="1"/>
              <a:t>tür</a:t>
            </a:r>
            <a:r>
              <a:rPr dirty="0"/>
              <a:t> </a:t>
            </a:r>
            <a:r>
              <a:rPr dirty="0" err="1"/>
              <a:t>ortam</a:t>
            </a:r>
            <a:r>
              <a:rPr dirty="0"/>
              <a:t> </a:t>
            </a:r>
            <a:r>
              <a:rPr dirty="0" err="1" smtClean="0"/>
              <a:t>ve</a:t>
            </a:r>
            <a:r>
              <a:rPr dirty="0" smtClean="0"/>
              <a:t> </a:t>
            </a:r>
            <a:r>
              <a:rPr dirty="0" err="1" smtClean="0"/>
              <a:t>çalışmada</a:t>
            </a:r>
            <a:r>
              <a:rPr dirty="0" smtClean="0"/>
              <a:t> </a:t>
            </a:r>
            <a:r>
              <a:rPr dirty="0" err="1"/>
              <a:t>duyu</a:t>
            </a:r>
            <a:r>
              <a:rPr dirty="0"/>
              <a:t> </a:t>
            </a:r>
            <a:r>
              <a:rPr dirty="0" err="1"/>
              <a:t>temelli</a:t>
            </a:r>
            <a:r>
              <a:rPr dirty="0"/>
              <a:t> </a:t>
            </a:r>
            <a:r>
              <a:rPr dirty="0" err="1"/>
              <a:t>eğitim</a:t>
            </a:r>
            <a:r>
              <a:rPr dirty="0"/>
              <a:t> </a:t>
            </a:r>
            <a:r>
              <a:rPr dirty="0" err="1"/>
              <a:t>ve</a:t>
            </a:r>
            <a:r>
              <a:rPr dirty="0"/>
              <a:t> </a:t>
            </a:r>
            <a:r>
              <a:rPr dirty="0" err="1"/>
              <a:t>destek</a:t>
            </a:r>
            <a:r>
              <a:rPr dirty="0"/>
              <a:t> </a:t>
            </a:r>
            <a:r>
              <a:rPr dirty="0" err="1"/>
              <a:t>deneyimleri</a:t>
            </a:r>
            <a:r>
              <a:rPr dirty="0"/>
              <a:t> </a:t>
            </a:r>
            <a:r>
              <a:rPr dirty="0" err="1"/>
              <a:t>sağlanabilir</a:t>
            </a:r>
            <a:r>
              <a:rPr dirty="0"/>
              <a:t>. </a:t>
            </a:r>
            <a:r>
              <a:rPr lang="tr-TR" dirty="0" smtClean="0"/>
              <a:t>	</a:t>
            </a:r>
            <a:r>
              <a:rPr dirty="0" smtClean="0"/>
              <a:t>Bu </a:t>
            </a:r>
            <a:r>
              <a:rPr dirty="0" err="1"/>
              <a:t>deneyimler</a:t>
            </a:r>
            <a:r>
              <a:rPr dirty="0"/>
              <a:t>  </a:t>
            </a:r>
            <a:r>
              <a:rPr dirty="0" err="1"/>
              <a:t>birden</a:t>
            </a:r>
            <a:r>
              <a:rPr dirty="0"/>
              <a:t> </a:t>
            </a:r>
            <a:r>
              <a:rPr dirty="0" err="1"/>
              <a:t>fazla</a:t>
            </a:r>
            <a:r>
              <a:rPr dirty="0"/>
              <a:t> </a:t>
            </a:r>
            <a:r>
              <a:rPr dirty="0" err="1"/>
              <a:t>duyuyu</a:t>
            </a:r>
            <a:r>
              <a:rPr dirty="0"/>
              <a:t> da </a:t>
            </a:r>
            <a:r>
              <a:rPr dirty="0" err="1"/>
              <a:t>destekleyebilir</a:t>
            </a:r>
            <a:r>
              <a:rPr dirty="0"/>
              <a:t>. </a:t>
            </a:r>
          </a:p>
        </p:txBody>
      </p:sp>
    </p:spTree>
    <p:extLst>
      <p:ext uri="{BB962C8B-B14F-4D97-AF65-F5344CB8AC3E}">
        <p14:creationId xmlns:p14="http://schemas.microsoft.com/office/powerpoint/2010/main" val="31154379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smtClean="0"/>
              <a:t>Kaynaklar</a:t>
            </a:r>
            <a:endParaRPr lang="tr-TR" dirty="0"/>
          </a:p>
        </p:txBody>
      </p:sp>
      <p:sp>
        <p:nvSpPr>
          <p:cNvPr id="3" name="İçerik Yer Tutucusu 2"/>
          <p:cNvSpPr>
            <a:spLocks noGrp="1"/>
          </p:cNvSpPr>
          <p:nvPr>
            <p:ph idx="1"/>
          </p:nvPr>
        </p:nvSpPr>
        <p:spPr/>
        <p:txBody>
          <a:bodyPr>
            <a:normAutofit lnSpcReduction="10000"/>
          </a:bodyPr>
          <a:lstStyle/>
          <a:p>
            <a:pPr algn="just"/>
            <a:r>
              <a:rPr lang="tr-TR" dirty="0"/>
              <a:t>Aral, N. “Beyin ve Beyin </a:t>
            </a:r>
            <a:r>
              <a:rPr lang="tr-TR" dirty="0" err="1"/>
              <a:t>Gelişimi,”</a:t>
            </a:r>
            <a:r>
              <a:rPr lang="tr-TR" i="1" dirty="0" err="1"/>
              <a:t>Bebeklik</a:t>
            </a:r>
            <a:r>
              <a:rPr lang="tr-TR" i="1" dirty="0"/>
              <a:t> ve İlk Çocukluk Döneminde (0-36 ay) Gelişim Duyuların Gelişimi ve Desteklenmesi, </a:t>
            </a:r>
            <a:r>
              <a:rPr lang="tr-TR" dirty="0"/>
              <a:t>ed. M. Yıldız Bıçakçı, 5-21, Eğiten Kitap, Ankara, 2015</a:t>
            </a:r>
            <a:r>
              <a:rPr lang="tr-TR" dirty="0" smtClean="0"/>
              <a:t>.</a:t>
            </a:r>
          </a:p>
          <a:p>
            <a:pPr algn="just"/>
            <a:r>
              <a:rPr lang="tr-TR" dirty="0"/>
              <a:t>Çetin Sultanoğlu, S. ve Aral, N. (2015). “Duyuların Gelişimi”, Bebeklik ve İlk Çocukluk Döneminde (0-36 ay) Gelişim Duyuların Gelişimi ve Desteklenmesi, ed. M. Yıldız Bıçakçı, 205-225, Eğiten Kitap, Ankara.</a:t>
            </a:r>
            <a:endParaRPr lang="tr-TR" dirty="0"/>
          </a:p>
        </p:txBody>
      </p:sp>
    </p:spTree>
    <p:extLst>
      <p:ext uri="{BB962C8B-B14F-4D97-AF65-F5344CB8AC3E}">
        <p14:creationId xmlns:p14="http://schemas.microsoft.com/office/powerpoint/2010/main" val="608714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a:t>Duyum ve algı ile ilgili yaklaşımlar</a:t>
            </a:r>
          </a:p>
        </p:txBody>
      </p:sp>
      <p:sp>
        <p:nvSpPr>
          <p:cNvPr id="3" name="İçerik Yer Tutucusu 2"/>
          <p:cNvSpPr>
            <a:spLocks noGrp="1"/>
          </p:cNvSpPr>
          <p:nvPr>
            <p:ph idx="1"/>
          </p:nvPr>
        </p:nvSpPr>
        <p:spPr/>
        <p:txBody>
          <a:bodyPr>
            <a:normAutofit fontScale="85000" lnSpcReduction="20000"/>
          </a:bodyPr>
          <a:lstStyle/>
          <a:p>
            <a:pPr algn="just"/>
            <a:endParaRPr lang="tr-TR" dirty="0"/>
          </a:p>
          <a:p>
            <a:pPr marL="0" indent="0" algn="just">
              <a:buNone/>
            </a:pPr>
            <a:r>
              <a:rPr lang="tr-TR" dirty="0" smtClean="0"/>
              <a:t>	İnsanlar </a:t>
            </a:r>
            <a:r>
              <a:rPr lang="tr-TR" dirty="0"/>
              <a:t>dış dünyadan veya kendi bedeninden algıladığı uyaranlara karşı cevaplarını değişik yollarla ortaya koymaktadır. Bu süreçte ise olayın başlangıcı yani uyarının ortaya çıkışı ve olayın nasıl algılandığı oldukça önemlidir. Uyaranlar duyular için özelleşmiş duyu organları ve bu organlarda bulunan reseptörler aracılığıyla alınmaktadır. Reseptörler duyu organlarının yapısında bulunan uyaranları alıp beyne ileten özelleşmiş hücre, hücre grubu ve sinir yapılarıdır. Reseptör aracılığıyla alınan uyaran beyinde bulunan </a:t>
            </a:r>
            <a:r>
              <a:rPr lang="tr-TR" dirty="0" err="1"/>
              <a:t>serebral</a:t>
            </a:r>
            <a:r>
              <a:rPr lang="tr-TR" dirty="0"/>
              <a:t> kortekse iletilerek beyindeki işlem merkezinde anlamlandırılması yoluyla duyular meydana gelmektedir. </a:t>
            </a:r>
          </a:p>
        </p:txBody>
      </p:sp>
    </p:spTree>
    <p:extLst>
      <p:ext uri="{BB962C8B-B14F-4D97-AF65-F5344CB8AC3E}">
        <p14:creationId xmlns:p14="http://schemas.microsoft.com/office/powerpoint/2010/main" val="1706548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smtClean="0"/>
              <a:t>	Sağlıklı bir duyu gelişimi için merkezi ve çevresel sinir sisteminin uyum içinde çalışması gerekmektedir (</a:t>
            </a:r>
            <a:r>
              <a:rPr lang="tr-TR" dirty="0" err="1" smtClean="0"/>
              <a:t>Öber</a:t>
            </a:r>
            <a:r>
              <a:rPr lang="tr-TR" dirty="0" smtClean="0"/>
              <a:t> ve </a:t>
            </a:r>
            <a:r>
              <a:rPr lang="tr-TR" dirty="0" err="1" smtClean="0"/>
              <a:t>İzzetoğlu</a:t>
            </a:r>
            <a:r>
              <a:rPr lang="tr-TR" dirty="0" smtClean="0"/>
              <a:t>, 2010). </a:t>
            </a:r>
            <a:r>
              <a:rPr lang="tr-TR" b="1" i="1" dirty="0" smtClean="0"/>
              <a:t>Bireyin çevreye uyum sağlayabilmesi ve yaşamını sürdürebilmesi için duyular büyük önem taşımaktadır. </a:t>
            </a:r>
            <a:r>
              <a:rPr lang="tr-TR" dirty="0" smtClean="0"/>
              <a:t>Duyular tehlikelerden korunma, yaşamı devam ettirebilme, sağlıklı sosyal ilişkiler yaşama, iş hayatında başarılı olabilme gibi faktörler açısından da oldukça önemlidir (</a:t>
            </a:r>
            <a:r>
              <a:rPr lang="tr-TR" dirty="0" err="1" smtClean="0"/>
              <a:t>Kranowitz</a:t>
            </a:r>
            <a:r>
              <a:rPr lang="tr-TR" dirty="0" smtClean="0"/>
              <a:t>, 2006; Miller ve </a:t>
            </a:r>
            <a:r>
              <a:rPr lang="tr-TR" dirty="0" err="1" smtClean="0"/>
              <a:t>Lane</a:t>
            </a:r>
            <a:r>
              <a:rPr lang="tr-TR" dirty="0" smtClean="0"/>
              <a:t>, 2000</a:t>
            </a:r>
            <a:r>
              <a:rPr lang="tr-TR" dirty="0"/>
              <a:t>). Duyumlar algı şeklinde iyi organize edildiği </a:t>
            </a:r>
            <a:r>
              <a:rPr lang="tr-TR" dirty="0" smtClean="0"/>
              <a:t>ya da </a:t>
            </a:r>
            <a:r>
              <a:rPr lang="tr-TR" dirty="0"/>
              <a:t>bütünleştirildiği zaman beyin bunları davranış ve öğrenmelerde kullanmaktadır.</a:t>
            </a:r>
          </a:p>
        </p:txBody>
      </p:sp>
    </p:spTree>
    <p:extLst>
      <p:ext uri="{BB962C8B-B14F-4D97-AF65-F5344CB8AC3E}">
        <p14:creationId xmlns:p14="http://schemas.microsoft.com/office/powerpoint/2010/main" val="3815359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endParaRPr lang="tr-TR" dirty="0"/>
          </a:p>
        </p:txBody>
      </p:sp>
      <p:sp>
        <p:nvSpPr>
          <p:cNvPr id="3" name="İçerik Yer Tutucusu 2"/>
          <p:cNvSpPr>
            <a:spLocks noGrp="1"/>
          </p:cNvSpPr>
          <p:nvPr>
            <p:ph idx="1"/>
          </p:nvPr>
        </p:nvSpPr>
        <p:spPr/>
        <p:txBody>
          <a:bodyPr>
            <a:normAutofit fontScale="77500" lnSpcReduction="20000"/>
          </a:bodyPr>
          <a:lstStyle/>
          <a:p>
            <a:pPr algn="just"/>
            <a:endParaRPr lang="tr-TR" dirty="0" smtClean="0"/>
          </a:p>
          <a:p>
            <a:pPr marL="0" indent="0" algn="just">
              <a:buNone/>
            </a:pPr>
            <a:r>
              <a:rPr lang="tr-TR" dirty="0"/>
              <a:t>	</a:t>
            </a:r>
            <a:r>
              <a:rPr lang="tr-TR" dirty="0" smtClean="0"/>
              <a:t>Bebek</a:t>
            </a:r>
            <a:r>
              <a:rPr lang="tr-TR" dirty="0"/>
              <a:t>; doğduğu andan itibaren çevresini tanıma, keşfetme duygusu içinde hareket eder. Çevresinde gördüğü, dokunduğu hissettiği, tattığı, işittiği her şeyi algılar. Bebek, önceleri tanıdık kişi ya da eşyayı gözü ile takip eder; sese tepki verir. Annesini tanır, dikkatle izler. Annesi yanından ayrılınca ağlar. Sonraları objeyi eli ile tutar, duyu organları ile tanır, algılar ve tanımlar. </a:t>
            </a:r>
            <a:endParaRPr lang="tr-TR" dirty="0" smtClean="0"/>
          </a:p>
          <a:p>
            <a:pPr marL="0" indent="0" algn="just">
              <a:buNone/>
            </a:pPr>
            <a:r>
              <a:rPr lang="tr-TR" dirty="0" smtClean="0"/>
              <a:t>	Bir </a:t>
            </a:r>
            <a:r>
              <a:rPr lang="tr-TR" dirty="0"/>
              <a:t>nesneye ulaşma ve onu </a:t>
            </a:r>
            <a:r>
              <a:rPr lang="tr-TR" dirty="0" err="1"/>
              <a:t>manipule</a:t>
            </a:r>
            <a:r>
              <a:rPr lang="tr-TR" dirty="0"/>
              <a:t> etme becerisi bebeklerin dikkatlerini yetişkinlerinki ile benzer olacak şekilde artırmaktadır. Bebekler diğerlerinin neler yapabildiğini gördükçe, diğer insanların davranışlarını anlamaya ve farklı nesnelerle yapabileceklerini algılamaya ve yavaş yavaş nesne ile ilgili kendi davranışlarını şekillendirmeye başlarlar. </a:t>
            </a:r>
          </a:p>
        </p:txBody>
      </p:sp>
    </p:spTree>
    <p:extLst>
      <p:ext uri="{BB962C8B-B14F-4D97-AF65-F5344CB8AC3E}">
        <p14:creationId xmlns:p14="http://schemas.microsoft.com/office/powerpoint/2010/main" val="390653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70000" lnSpcReduction="20000"/>
          </a:bodyPr>
          <a:lstStyle/>
          <a:p>
            <a:pPr algn="just"/>
            <a:endParaRPr lang="tr-TR" dirty="0" smtClean="0"/>
          </a:p>
          <a:p>
            <a:pPr marL="0" indent="0" algn="just">
              <a:buNone/>
            </a:pPr>
            <a:r>
              <a:rPr lang="tr-TR" dirty="0" smtClean="0"/>
              <a:t>	Örneğin </a:t>
            </a:r>
            <a:r>
              <a:rPr lang="tr-TR" dirty="0"/>
              <a:t>elinize ısırgan otu değdi ve kaşıdınız. Bu sırada vücudunuzda yapılan iş ve işlemler şu şekilde gerçekleşir: </a:t>
            </a:r>
          </a:p>
          <a:p>
            <a:pPr algn="just"/>
            <a:r>
              <a:rPr lang="tr-TR" dirty="0"/>
              <a:t>Isırgan otu elinize değdi. </a:t>
            </a:r>
          </a:p>
          <a:p>
            <a:pPr algn="just"/>
            <a:r>
              <a:rPr lang="tr-TR" dirty="0"/>
              <a:t>Elinizden kolunuz boyunca devam edip beyne ulaşan sinir ağları tahriş ve kaşıntı bilgisini beyne iletti. </a:t>
            </a:r>
          </a:p>
          <a:p>
            <a:pPr algn="just"/>
            <a:r>
              <a:rPr lang="tr-TR" dirty="0"/>
              <a:t>Beyin kaşınma duyumunun vücudu rahatsız ettiğini fark etti. </a:t>
            </a:r>
          </a:p>
          <a:p>
            <a:pPr algn="just"/>
            <a:r>
              <a:rPr lang="tr-TR" dirty="0"/>
              <a:t>Beyindeki yorumlama sonucu kaşınan eli diğer elin kaşıması gerektiği kararı verildi. </a:t>
            </a:r>
          </a:p>
          <a:p>
            <a:pPr algn="just"/>
            <a:r>
              <a:rPr lang="tr-TR" dirty="0"/>
              <a:t>Beyinden diğer ele “Kaşı!” emri iletildi. </a:t>
            </a:r>
          </a:p>
          <a:p>
            <a:pPr algn="just"/>
            <a:r>
              <a:rPr lang="tr-TR" dirty="0"/>
              <a:t>Diğer el kaşımak için harekete geçti, kaşıma işlemini gerçekleştirdi (Çetin, 2010). </a:t>
            </a:r>
          </a:p>
          <a:p>
            <a:pPr algn="just"/>
            <a:endParaRPr lang="tr-TR" dirty="0"/>
          </a:p>
        </p:txBody>
      </p:sp>
    </p:spTree>
    <p:extLst>
      <p:ext uri="{BB962C8B-B14F-4D97-AF65-F5344CB8AC3E}">
        <p14:creationId xmlns:p14="http://schemas.microsoft.com/office/powerpoint/2010/main" val="4164902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dirty="0" smtClean="0"/>
              <a:t>	Örnek </a:t>
            </a:r>
            <a:r>
              <a:rPr lang="tr-TR" dirty="0"/>
              <a:t>doğrultusunda vücutta gerçekleşen iş ve işlemler </a:t>
            </a:r>
            <a:r>
              <a:rPr lang="tr-TR" dirty="0" smtClean="0"/>
              <a:t>aşağıda verilmiştir: </a:t>
            </a:r>
            <a:endParaRPr lang="tr-TR" dirty="0"/>
          </a:p>
          <a:p>
            <a:pPr algn="just"/>
            <a:r>
              <a:rPr lang="tr-TR" dirty="0" smtClean="0"/>
              <a:t>Duyu </a:t>
            </a:r>
            <a:r>
              <a:rPr lang="tr-TR" dirty="0"/>
              <a:t>organları uyarıyı algılar. 	</a:t>
            </a:r>
          </a:p>
          <a:p>
            <a:pPr algn="just"/>
            <a:r>
              <a:rPr lang="tr-TR" dirty="0"/>
              <a:t>Çevresel sinir sistemiyle merkeze nakledilir. 	</a:t>
            </a:r>
          </a:p>
          <a:p>
            <a:pPr algn="just"/>
            <a:r>
              <a:rPr lang="tr-TR" dirty="0"/>
              <a:t>Merkezi sinir sisteminde yorumlanıp cevap bilgisi üretilir. 	</a:t>
            </a:r>
          </a:p>
          <a:p>
            <a:pPr algn="just"/>
            <a:r>
              <a:rPr lang="tr-TR" dirty="0"/>
              <a:t>Çevresel sinir sistemine ve oradan hedef organa cevap iletilir. 	</a:t>
            </a:r>
          </a:p>
          <a:p>
            <a:pPr algn="just"/>
            <a:r>
              <a:rPr lang="tr-TR" dirty="0"/>
              <a:t>Hedef organ verilen emri uygular. 	</a:t>
            </a:r>
          </a:p>
          <a:p>
            <a:pPr algn="just"/>
            <a:endParaRPr lang="tr-TR" dirty="0"/>
          </a:p>
        </p:txBody>
      </p:sp>
    </p:spTree>
    <p:extLst>
      <p:ext uri="{BB962C8B-B14F-4D97-AF65-F5344CB8AC3E}">
        <p14:creationId xmlns:p14="http://schemas.microsoft.com/office/powerpoint/2010/main" val="2655023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dirty="0" smtClean="0"/>
              <a:t>Algı özellikleri</a:t>
            </a:r>
            <a:endParaRPr lang="tr-TR" dirty="0"/>
          </a:p>
        </p:txBody>
      </p:sp>
      <p:sp>
        <p:nvSpPr>
          <p:cNvPr id="3" name="İçerik Yer Tutucusu 2"/>
          <p:cNvSpPr>
            <a:spLocks noGrp="1"/>
          </p:cNvSpPr>
          <p:nvPr>
            <p:ph idx="1"/>
          </p:nvPr>
        </p:nvSpPr>
        <p:spPr/>
        <p:txBody>
          <a:bodyPr/>
          <a:lstStyle/>
          <a:p>
            <a:pPr algn="just"/>
            <a:endParaRPr lang="tr-TR" dirty="0"/>
          </a:p>
          <a:p>
            <a:pPr marL="0" indent="0" algn="just">
              <a:buNone/>
            </a:pPr>
            <a:r>
              <a:rPr lang="tr-TR" dirty="0" smtClean="0"/>
              <a:t>	Duyuların </a:t>
            </a:r>
            <a:r>
              <a:rPr lang="tr-TR" dirty="0"/>
              <a:t>algılanması, beyne yerleştirilmesi, kullanılması, yorumlanması, akıl yürütülmesi için beyinde birtakım biyokimyasal işlevlerin oluşması gerekir. Bu biyokimyasal olaylar elektrik akımının yardımıyla oluşur. Normal akıl yürütme, beyne alınan bilgilerin olgunlaşması ile gerçekleşir. </a:t>
            </a:r>
          </a:p>
        </p:txBody>
      </p:sp>
    </p:spTree>
    <p:extLst>
      <p:ext uri="{BB962C8B-B14F-4D97-AF65-F5344CB8AC3E}">
        <p14:creationId xmlns:p14="http://schemas.microsoft.com/office/powerpoint/2010/main" val="1625751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lstStyle/>
          <a:p>
            <a:pPr algn="just"/>
            <a:endParaRPr lang="tr-TR" dirty="0" smtClean="0"/>
          </a:p>
          <a:p>
            <a:pPr marL="0" indent="0" algn="just">
              <a:buNone/>
            </a:pPr>
            <a:r>
              <a:rPr lang="tr-TR" dirty="0"/>
              <a:t>	</a:t>
            </a:r>
            <a:r>
              <a:rPr lang="tr-TR" dirty="0" smtClean="0"/>
              <a:t>Sinir </a:t>
            </a:r>
            <a:r>
              <a:rPr lang="tr-TR" dirty="0"/>
              <a:t>sisteminden vücudun çeşitli dokularındaki hücrelere uyarı gönderilir. Gelen uyarılar algılayıcı hücreler tarafından algılanır. Organlardaki cevap verici dokular, uyarılara tepki verir. </a:t>
            </a:r>
          </a:p>
          <a:p>
            <a:pPr algn="just"/>
            <a:endParaRPr lang="tr-TR" dirty="0"/>
          </a:p>
        </p:txBody>
      </p:sp>
    </p:spTree>
    <p:extLst>
      <p:ext uri="{BB962C8B-B14F-4D97-AF65-F5344CB8AC3E}">
        <p14:creationId xmlns:p14="http://schemas.microsoft.com/office/powerpoint/2010/main" val="1492617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endParaRPr lang="tr-TR" dirty="0"/>
          </a:p>
          <a:p>
            <a:pPr marL="0" indent="0" algn="just">
              <a:buNone/>
            </a:pPr>
            <a:r>
              <a:rPr lang="tr-TR" dirty="0" smtClean="0"/>
              <a:t>	Duyu </a:t>
            </a:r>
            <a:r>
              <a:rPr lang="tr-TR" dirty="0"/>
              <a:t>organları aracılığı ile alınan uyaranlar (duyusal girdi) merkezi sinir sistemine ulaşır, duyu işleme merkezi tarafından işlenerek anlamlandırılır. Bunu, uyarana uygun tepki verme davranışı takip eder. Bu şekilde beynin işlevleri aracılığı ile algılama süreci meydana gelir (Miller ve </a:t>
            </a:r>
            <a:r>
              <a:rPr lang="tr-TR" dirty="0" err="1"/>
              <a:t>Lane</a:t>
            </a:r>
            <a:r>
              <a:rPr lang="tr-TR" dirty="0"/>
              <a:t>, 2000; </a:t>
            </a:r>
            <a:r>
              <a:rPr lang="tr-TR" dirty="0" err="1"/>
              <a:t>Casler</a:t>
            </a:r>
            <a:r>
              <a:rPr lang="tr-TR" dirty="0"/>
              <a:t>, 2002; </a:t>
            </a:r>
            <a:r>
              <a:rPr lang="tr-TR" dirty="0" err="1"/>
              <a:t>Kranowitz</a:t>
            </a:r>
            <a:r>
              <a:rPr lang="tr-TR" dirty="0"/>
              <a:t>, 2006; </a:t>
            </a:r>
            <a:r>
              <a:rPr lang="tr-TR" dirty="0" err="1"/>
              <a:t>Topses</a:t>
            </a:r>
            <a:r>
              <a:rPr lang="tr-TR" dirty="0"/>
              <a:t>, 2006). Algılama, duyumsal bir bilgilenme olarak, duyu organları arayıcılığıyla (duyma, tatma, görme, koklama, dokunma duyuları ve hissetme duygusu) dış dünyadan bilgi edinilmesidir (</a:t>
            </a:r>
            <a:r>
              <a:rPr lang="tr-TR" dirty="0" err="1"/>
              <a:t>İnceoğlu</a:t>
            </a:r>
            <a:r>
              <a:rPr lang="tr-TR" dirty="0"/>
              <a:t>, 2000). </a:t>
            </a:r>
          </a:p>
        </p:txBody>
      </p:sp>
    </p:spTree>
    <p:extLst>
      <p:ext uri="{BB962C8B-B14F-4D97-AF65-F5344CB8AC3E}">
        <p14:creationId xmlns:p14="http://schemas.microsoft.com/office/powerpoint/2010/main" val="14498748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39</Words>
  <Application>Microsoft Office PowerPoint</Application>
  <PresentationFormat>Ekran Gösterisi (4:3)</PresentationFormat>
  <Paragraphs>45</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Duyum ve algı ile ilgili yaklaşımlar, algı özellikleri, algıyı etkileyen faktörler</vt:lpstr>
      <vt:lpstr>Duyum ve algı ile ilgili yaklaşımlar</vt:lpstr>
      <vt:lpstr>PowerPoint Sunusu</vt:lpstr>
      <vt:lpstr>PowerPoint Sunusu</vt:lpstr>
      <vt:lpstr>PowerPoint Sunusu</vt:lpstr>
      <vt:lpstr>PowerPoint Sunusu</vt:lpstr>
      <vt:lpstr>Algı özellikleri</vt:lpstr>
      <vt:lpstr>PowerPoint Sunusu</vt:lpstr>
      <vt:lpstr>PowerPoint Sunusu</vt:lpstr>
      <vt:lpstr>Algıyı etkileyen faktörler</vt:lpstr>
      <vt:lpstr>Duyular Arası Algı</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Duyum ve algı ile ilgili yaklaşımlar, algı özellikleri, algıyı etkileyen faktörler</dc:title>
  <dc:creator>AYÇA</dc:creator>
  <cp:lastModifiedBy>AYÇA</cp:lastModifiedBy>
  <cp:revision>11</cp:revision>
  <dcterms:created xsi:type="dcterms:W3CDTF">2020-11-09T13:58:59Z</dcterms:created>
  <dcterms:modified xsi:type="dcterms:W3CDTF">2020-11-10T09:06:37Z</dcterms:modified>
</cp:coreProperties>
</file>