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7" r:id="rId1"/>
  </p:sldMasterIdLst>
  <p:notesMasterIdLst>
    <p:notesMasterId r:id="rId14"/>
  </p:notesMasterIdLst>
  <p:sldIdLst>
    <p:sldId id="256" r:id="rId2"/>
    <p:sldId id="271" r:id="rId3"/>
    <p:sldId id="266" r:id="rId4"/>
    <p:sldId id="285" r:id="rId5"/>
    <p:sldId id="272" r:id="rId6"/>
    <p:sldId id="280" r:id="rId7"/>
    <p:sldId id="292" r:id="rId8"/>
    <p:sldId id="287" r:id="rId9"/>
    <p:sldId id="279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7C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67" autoAdjust="0"/>
  </p:normalViewPr>
  <p:slideViewPr>
    <p:cSldViewPr>
      <p:cViewPr varScale="1">
        <p:scale>
          <a:sx n="91" d="100"/>
          <a:sy n="91" d="100"/>
        </p:scale>
        <p:origin x="21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E0BF-53A7-4180-BB3F-9458D4FE3DD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BEE6-BA92-4697-8939-B60B216463A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BEE6-BA92-4697-8939-B60B216463A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5B2B0-844C-409D-BA31-165E3DE7506A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FontTx/>
              <a:buAutoNum type="arabicPeriod"/>
            </a:pPr>
            <a:r>
              <a:rPr lang="en-US" dirty="0"/>
              <a:t>Nature as model:  example:  a solar cell inspired by a leaf.</a:t>
            </a:r>
          </a:p>
          <a:p>
            <a:pPr marL="224325" indent="-224325">
              <a:buFontTx/>
              <a:buAutoNum type="arabicPeriod"/>
            </a:pPr>
            <a:r>
              <a:rPr lang="en-US" dirty="0"/>
              <a:t>Nature as measure:  After 3.4 billion years of evolution, nature has learned:  what works.  What is appropriate.  What lasts.</a:t>
            </a:r>
          </a:p>
          <a:p>
            <a:pPr marL="224325" indent="-224325">
              <a:buFontTx/>
              <a:buAutoNum type="arabicPeriod"/>
            </a:pPr>
            <a:r>
              <a:rPr lang="en-US" dirty="0"/>
              <a:t>Nature as mentor:  It introduces an era based not on what we can extract from the natural world, but what we can learn from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D84D-8F24-4B40-8F0F-C018E40A2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53-21C8-421A-8C7B-FA557D1DC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5EDA-4CC0-4770-9B64-86F32CA9A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306-CD1A-4479-A156-1F58C57F2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C416-7BEA-4C58-9610-01F5F9A01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3C7-BD88-4ACA-A870-E3635574F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1895-A223-4A91-AE84-B8DF0877A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C8D8-30D4-4FBA-BDFD-3BBC56E4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45D8-9E3A-42A6-A9CD-42C37DD7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172F-896F-41ED-987A-B17AF8C34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63C6FD-6AE2-476F-90EC-6B6AD62B8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D4A68E-6F4A-4611-B733-C33B927CC0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+mn-lt"/>
              </a:rPr>
              <a:t>Bi</a:t>
            </a:r>
            <a:r>
              <a:rPr lang="tr-TR" sz="3200" b="1" dirty="0" smtClean="0">
                <a:effectLst/>
                <a:latin typeface="+mn-lt"/>
              </a:rPr>
              <a:t>y</a:t>
            </a:r>
            <a:r>
              <a:rPr lang="en-US" sz="3200" b="1" dirty="0" err="1" smtClean="0">
                <a:effectLst/>
                <a:latin typeface="+mn-lt"/>
              </a:rPr>
              <a:t>omimi</a:t>
            </a:r>
            <a:r>
              <a:rPr lang="tr-TR" sz="3200" b="1" dirty="0" smtClean="0">
                <a:effectLst/>
                <a:latin typeface="+mn-lt"/>
              </a:rPr>
              <a:t>k</a:t>
            </a:r>
            <a:r>
              <a:rPr lang="en-US" sz="3200" b="1" dirty="0" smtClean="0">
                <a:effectLst/>
                <a:latin typeface="+mn-lt"/>
              </a:rPr>
              <a:t>r</a:t>
            </a:r>
            <a:r>
              <a:rPr lang="tr-TR" sz="3200" b="1" dirty="0" smtClean="0">
                <a:effectLst/>
                <a:latin typeface="+mn-lt"/>
              </a:rPr>
              <a:t>i</a:t>
            </a:r>
            <a:r>
              <a:rPr lang="en-US" sz="3200" b="1" dirty="0" smtClean="0">
                <a:effectLst/>
                <a:latin typeface="+mn-lt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tr-TR" sz="3200" b="1" dirty="0" smtClean="0">
                <a:latin typeface="+mn-lt"/>
                <a:cs typeface="Verdana"/>
              </a:rPr>
              <a:t>Doğadan öğrenmek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988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pic>
        <p:nvPicPr>
          <p:cNvPr id="2053" name="Picture 5" descr="1book_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72100" cy="42973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362200" y="6324600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/>
              <a:t>Nature as Model, Measure, and Mentor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/>
                <a:cs typeface="Verdana"/>
              </a:rPr>
              <a:t>Website</a:t>
            </a:r>
            <a:r>
              <a:rPr lang="tr-TR" dirty="0" smtClean="0">
                <a:latin typeface="Verdana"/>
                <a:cs typeface="Verdana"/>
              </a:rPr>
              <a:t>si</a:t>
            </a:r>
            <a:r>
              <a:rPr lang="en-US" dirty="0" smtClean="0">
                <a:latin typeface="Verdana"/>
                <a:cs typeface="Verdana"/>
              </a:rPr>
              <a:t/>
            </a:r>
            <a:br>
              <a:rPr lang="en-US" dirty="0" smtClean="0">
                <a:latin typeface="Verdana"/>
                <a:cs typeface="Verdana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biomimicry.net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4" name="Content Placeholder 3" descr="Screen Shot 2019-02-11 at 00.38.4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</p:spPr>
      </p:pic>
    </p:spTree>
    <p:extLst>
      <p:ext uri="{BB962C8B-B14F-4D97-AF65-F5344CB8AC3E}">
        <p14:creationId xmlns:p14="http://schemas.microsoft.com/office/powerpoint/2010/main" val="6465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cs typeface="Verdana"/>
              </a:rPr>
              <a:t>Temel Kitaplar</a:t>
            </a:r>
            <a:endParaRPr lang="en-US" sz="3200" b="1" dirty="0">
              <a:cs typeface="Verdana"/>
            </a:endParaRPr>
          </a:p>
        </p:txBody>
      </p:sp>
      <p:pic>
        <p:nvPicPr>
          <p:cNvPr id="5" name="Content Placeholder 4" descr="biomimicry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5"/>
            <a:ext cx="4038600" cy="4434840"/>
          </a:xfrm>
          <a:prstGeom prst="rect">
            <a:avLst/>
          </a:prstGeom>
        </p:spPr>
      </p:pic>
      <p:pic>
        <p:nvPicPr>
          <p:cNvPr id="6" name="Content Placeholder 5" descr="biomimicry-resource-handbook-dayna-baumeister-ph-d-978150563464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5"/>
            <a:ext cx="40386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cs typeface="Verdana"/>
              </a:rPr>
              <a:t>İlham alınabilecek kitaplar</a:t>
            </a:r>
            <a:endParaRPr lang="en-US" sz="3200" b="1" dirty="0">
              <a:cs typeface="Verdana"/>
            </a:endParaRPr>
          </a:p>
        </p:txBody>
      </p:sp>
      <p:pic>
        <p:nvPicPr>
          <p:cNvPr id="5" name="Content Placeholder 4" descr="7864-square-153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5"/>
            <a:ext cx="4038600" cy="4434840"/>
          </a:xfrm>
          <a:prstGeom prst="rect">
            <a:avLst/>
          </a:prstGeom>
        </p:spPr>
      </p:pic>
      <p:pic>
        <p:nvPicPr>
          <p:cNvPr id="6" name="Content Placeholder 5" descr="page_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5"/>
            <a:ext cx="40386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tr-TR" sz="3200" dirty="0" err="1" smtClean="0">
                <a:solidFill>
                  <a:schemeClr val="tx1"/>
                </a:solidFill>
              </a:rPr>
              <a:t>janda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Biyomikriye</a:t>
            </a:r>
            <a:r>
              <a:rPr lang="tr-TR" dirty="0" smtClean="0"/>
              <a:t> giriş</a:t>
            </a:r>
            <a:endParaRPr lang="en-US" dirty="0"/>
          </a:p>
          <a:p>
            <a:r>
              <a:rPr lang="tr-TR" dirty="0" smtClean="0"/>
              <a:t>Temel Kavramlar: Benzetme, (Yeniden) Bağlantı kurma, Etik</a:t>
            </a:r>
            <a:endParaRPr lang="en-US" dirty="0"/>
          </a:p>
          <a:p>
            <a:r>
              <a:rPr lang="en-US" dirty="0" err="1" smtClean="0"/>
              <a:t>Sistemsel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endParaRPr lang="en-US" dirty="0"/>
          </a:p>
          <a:p>
            <a:r>
              <a:rPr lang="en-US" dirty="0" err="1" smtClean="0"/>
              <a:t>Yaratıcı</a:t>
            </a:r>
            <a:r>
              <a:rPr lang="en-US" dirty="0" smtClean="0"/>
              <a:t> </a:t>
            </a:r>
            <a:r>
              <a:rPr lang="en-US" dirty="0" err="1" smtClean="0"/>
              <a:t>Dü</a:t>
            </a:r>
            <a:r>
              <a:rPr lang="tr-TR" dirty="0" smtClean="0"/>
              <a:t>ş</a:t>
            </a:r>
            <a:r>
              <a:rPr lang="en-US" dirty="0" err="1" smtClean="0"/>
              <a:t>ünce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Biyomimikri</a:t>
            </a:r>
            <a:endParaRPr lang="en-US" dirty="0"/>
          </a:p>
          <a:p>
            <a:r>
              <a:rPr lang="en-US" dirty="0" err="1" smtClean="0"/>
              <a:t>Yaşamın</a:t>
            </a:r>
            <a:r>
              <a:rPr lang="en-US" dirty="0" smtClean="0"/>
              <a:t> </a:t>
            </a:r>
            <a:r>
              <a:rPr lang="en-US" dirty="0" err="1" smtClean="0"/>
              <a:t>İlkeleri</a:t>
            </a:r>
            <a:endParaRPr lang="tr-TR" dirty="0" smtClean="0"/>
          </a:p>
          <a:p>
            <a:r>
              <a:rPr lang="en-US" dirty="0" err="1" smtClean="0"/>
              <a:t>Kuşlardan</a:t>
            </a:r>
            <a:r>
              <a:rPr lang="en-US" dirty="0" smtClean="0"/>
              <a:t> </a:t>
            </a:r>
            <a:r>
              <a:rPr lang="en-US" dirty="0" err="1" smtClean="0"/>
              <a:t>İlham</a:t>
            </a:r>
            <a:r>
              <a:rPr lang="en-US" dirty="0" smtClean="0"/>
              <a:t> Alan </a:t>
            </a:r>
            <a:r>
              <a:rPr lang="en-US" dirty="0" err="1" smtClean="0"/>
              <a:t>Tasarımlar</a:t>
            </a:r>
            <a:endParaRPr lang="tr-TR" dirty="0" smtClean="0"/>
          </a:p>
          <a:p>
            <a:r>
              <a:rPr lang="tr-TR" dirty="0" smtClean="0"/>
              <a:t>Ağaçlardan İlham Alan Tasarımlar</a:t>
            </a:r>
          </a:p>
          <a:p>
            <a:r>
              <a:rPr lang="tr-TR" dirty="0" smtClean="0"/>
              <a:t>Böceklerden İlham Alan Tasarımlar</a:t>
            </a:r>
          </a:p>
          <a:p>
            <a:r>
              <a:rPr lang="tr-TR" dirty="0" smtClean="0"/>
              <a:t>Diğer Hayvanlardan İlham Alan Tasarımlar</a:t>
            </a:r>
          </a:p>
          <a:p>
            <a:r>
              <a:rPr lang="tr-TR" dirty="0" smtClean="0"/>
              <a:t>Mimari ve Doğa Arasındaki ilişki</a:t>
            </a:r>
          </a:p>
          <a:p>
            <a:r>
              <a:rPr lang="tr-TR" dirty="0" smtClean="0"/>
              <a:t>Örnek Olay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Biyomimikri</a:t>
            </a:r>
            <a:r>
              <a:rPr lang="tr-TR" sz="3200" b="1" dirty="0" smtClean="0"/>
              <a:t> nedir?</a:t>
            </a:r>
            <a:endParaRPr lang="tr-TR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Bi</a:t>
            </a:r>
            <a:r>
              <a:rPr lang="tr-TR" sz="2400" b="1" dirty="0" smtClean="0">
                <a:solidFill>
                  <a:srgbClr val="000000"/>
                </a:solidFill>
                <a:latin typeface="+mj-lt"/>
                <a:cs typeface="Verdana"/>
              </a:rPr>
              <a:t>y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o=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Verdana"/>
              </a:rPr>
              <a:t>Yaşam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Verdana"/>
              </a:rPr>
              <a:t>,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Verdana"/>
              </a:rPr>
              <a:t>hayat, canlılar</a:t>
            </a:r>
            <a:endParaRPr lang="en-US" sz="2400" dirty="0" smtClean="0">
              <a:solidFill>
                <a:srgbClr val="000000"/>
              </a:solidFill>
              <a:latin typeface="+mj-lt"/>
              <a:cs typeface="Verdana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Mimi</a:t>
            </a:r>
            <a:r>
              <a:rPr lang="tr-TR" sz="2400" b="1" dirty="0" err="1" smtClean="0">
                <a:solidFill>
                  <a:srgbClr val="000000"/>
                </a:solidFill>
                <a:latin typeface="+mj-lt"/>
                <a:cs typeface="Verdana"/>
              </a:rPr>
              <a:t>kri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=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Verdana"/>
              </a:rPr>
              <a:t>Kopyalama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Verdana"/>
              </a:rPr>
              <a:t>,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Verdana"/>
              </a:rPr>
              <a:t>benzetme, taklit etme</a:t>
            </a:r>
          </a:p>
          <a:p>
            <a:endParaRPr lang="tr-TR" sz="2400" spc="-105" dirty="0" smtClean="0">
              <a:solidFill>
                <a:srgbClr val="231F20"/>
              </a:solidFill>
              <a:latin typeface="+mj-lt"/>
              <a:cs typeface="Arial Black"/>
            </a:endParaRPr>
          </a:p>
          <a:p>
            <a:r>
              <a:rPr lang="tr-TR" sz="2400" dirty="0" err="1" smtClean="0">
                <a:latin typeface="+mj-lt"/>
              </a:rPr>
              <a:t>Biyomimikri</a:t>
            </a:r>
            <a:r>
              <a:rPr lang="tr-TR" sz="2400" dirty="0" smtClean="0">
                <a:latin typeface="+mj-lt"/>
              </a:rPr>
              <a:t>, “</a:t>
            </a:r>
            <a:r>
              <a:rPr lang="tr-TR" sz="2400" b="1" dirty="0" smtClean="0">
                <a:latin typeface="+mj-lt"/>
              </a:rPr>
              <a:t>tasarım yaparken ve yenilikçi teknolojiler geliştirirken doğadan ilham almak</a:t>
            </a:r>
            <a:r>
              <a:rPr lang="tr-TR" sz="2400" dirty="0" smtClean="0">
                <a:latin typeface="+mj-lt"/>
              </a:rPr>
              <a:t>” olarak tanımlanabilir.</a:t>
            </a:r>
          </a:p>
          <a:p>
            <a:r>
              <a:rPr lang="tr-TR" sz="2400" dirty="0" smtClean="0">
                <a:latin typeface="+mj-lt"/>
              </a:rPr>
              <a:t>Daha geniş bir perspektiften ele alındığında </a:t>
            </a:r>
            <a:r>
              <a:rPr lang="tr-TR" sz="2400" b="1" dirty="0" smtClean="0">
                <a:latin typeface="+mj-lt"/>
              </a:rPr>
              <a:t>“çeşitli problemlere çözüm üretmek için doğayı taklit etmek”</a:t>
            </a:r>
            <a:r>
              <a:rPr lang="tr-TR" sz="2400" dirty="0" smtClean="0">
                <a:latin typeface="+mj-lt"/>
              </a:rPr>
              <a:t> şeklinde de açıklanabilir.</a:t>
            </a:r>
            <a:endParaRPr lang="en-US" sz="2400" dirty="0">
              <a:solidFill>
                <a:srgbClr val="000000"/>
              </a:solidFill>
              <a:latin typeface="+mj-lt"/>
              <a:cs typeface="Verdana"/>
            </a:endParaRPr>
          </a:p>
        </p:txBody>
      </p:sp>
      <p:pic>
        <p:nvPicPr>
          <p:cNvPr id="1026" name="Picture 2" descr="C:\Users\ARZU\Desktop\b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067550" cy="184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80288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Jenine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Benyus</a:t>
            </a:r>
            <a:endParaRPr lang="tr-TR" sz="3200" b="1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is </a:t>
            </a:r>
            <a:r>
              <a:rPr lang="tr-TR" dirty="0" err="1" smtClean="0"/>
              <a:t>defined</a:t>
            </a:r>
            <a:r>
              <a:rPr lang="tr-TR" dirty="0" smtClean="0"/>
              <a:t> in her </a:t>
            </a:r>
            <a:r>
              <a:rPr lang="tr-TR" dirty="0" err="1" smtClean="0"/>
              <a:t>book</a:t>
            </a:r>
            <a:r>
              <a:rPr lang="tr-TR" dirty="0" smtClean="0"/>
              <a:t> as a "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nature's</a:t>
            </a:r>
            <a:r>
              <a:rPr lang="tr-TR" dirty="0" smtClean="0"/>
              <a:t> </a:t>
            </a:r>
            <a:r>
              <a:rPr lang="tr-TR" dirty="0" err="1" smtClean="0"/>
              <a:t>models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imitates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</a:t>
            </a:r>
            <a:r>
              <a:rPr lang="tr-TR" dirty="0" err="1" smtClean="0"/>
              <a:t>inspiration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designs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solve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". </a:t>
            </a:r>
            <a:r>
              <a:rPr lang="tr-TR" dirty="0" err="1" smtClean="0"/>
              <a:t>Benyus</a:t>
            </a:r>
            <a:r>
              <a:rPr lang="tr-TR" dirty="0" smtClean="0"/>
              <a:t> </a:t>
            </a:r>
            <a:r>
              <a:rPr lang="tr-TR" dirty="0" err="1" smtClean="0"/>
              <a:t>suggests</a:t>
            </a:r>
            <a:r>
              <a:rPr lang="tr-TR" dirty="0" smtClean="0"/>
              <a:t>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as a "Model, </a:t>
            </a:r>
            <a:r>
              <a:rPr lang="tr-TR" dirty="0" err="1" smtClean="0"/>
              <a:t>Measure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Mentor</a:t>
            </a:r>
            <a:r>
              <a:rPr lang="tr-TR" dirty="0" smtClean="0"/>
              <a:t>"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emphasizes</a:t>
            </a:r>
            <a:r>
              <a:rPr lang="tr-TR" dirty="0" smtClean="0"/>
              <a:t> </a:t>
            </a:r>
            <a:r>
              <a:rPr lang="tr-TR" dirty="0" err="1" smtClean="0"/>
              <a:t>sustainability</a:t>
            </a:r>
            <a:r>
              <a:rPr lang="tr-TR" dirty="0" smtClean="0"/>
              <a:t> as an </a:t>
            </a:r>
            <a:r>
              <a:rPr lang="tr-TR" dirty="0" err="1" smtClean="0"/>
              <a:t>objective</a:t>
            </a:r>
            <a:r>
              <a:rPr lang="tr-TR" dirty="0" smtClean="0"/>
              <a:t> of </a:t>
            </a:r>
            <a:r>
              <a:rPr lang="tr-TR" dirty="0" err="1" smtClean="0"/>
              <a:t>biomimicry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1026" name="Picture 2" descr="C:\Users\ARZU\Desktop\j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274636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BI-</a:t>
            </a:r>
            <a:r>
              <a:rPr lang="tr-TR" dirty="0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O-MIM-</a:t>
            </a:r>
            <a:r>
              <a:rPr lang="tr-TR" dirty="0" smtClean="0">
                <a:solidFill>
                  <a:schemeClr val="tx1"/>
                </a:solidFill>
              </a:rPr>
              <a:t>İK</a:t>
            </a:r>
            <a:r>
              <a:rPr lang="en-US" dirty="0" smtClean="0">
                <a:solidFill>
                  <a:schemeClr val="tx1"/>
                </a:solidFill>
              </a:rPr>
              <a:t>-R</a:t>
            </a:r>
            <a:r>
              <a:rPr lang="tr-TR" dirty="0" smtClean="0">
                <a:solidFill>
                  <a:schemeClr val="tx1"/>
                </a:solidFill>
              </a:rPr>
              <a:t>İ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</a:rPr>
              <a:t>From the Greek bios, life, and mimesis, imitation)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Model olarak doğa:</a:t>
            </a:r>
            <a:r>
              <a:rPr lang="en-US" dirty="0" smtClean="0"/>
              <a:t> </a:t>
            </a:r>
            <a:r>
              <a:rPr lang="tr-TR" dirty="0" smtClean="0"/>
              <a:t>İnsanoğlunun günlük yaşamındaki</a:t>
            </a:r>
            <a:r>
              <a:rPr lang="en-US" dirty="0" smtClean="0"/>
              <a:t> </a:t>
            </a:r>
            <a:r>
              <a:rPr lang="tr-TR" dirty="0" smtClean="0"/>
              <a:t>problemleri çözmek üzere doğanın model olarak kullanılması, taklit edilmesi</a:t>
            </a:r>
          </a:p>
          <a:p>
            <a:r>
              <a:rPr lang="tr-TR" dirty="0" smtClean="0"/>
              <a:t>Kıyas (ölçü) olarak doğa: Hayata geçirdiğimiz ürünlerin doğruluğunun ekolojik standartlarla kıyaslanması</a:t>
            </a:r>
            <a:endParaRPr lang="en-US" sz="2400" dirty="0"/>
          </a:p>
          <a:p>
            <a:r>
              <a:rPr lang="tr-TR" dirty="0" smtClean="0"/>
              <a:t>Rehber olarak doğa: Doğayı görmenin ve değerlendirmenin yeni bir yolu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 </a:t>
            </a:r>
            <a:r>
              <a:rPr lang="tr-TR" sz="3600" b="1" dirty="0" smtClean="0"/>
              <a:t>Doğadan İlham Alan Tasarımlar</a:t>
            </a:r>
            <a:endParaRPr lang="tr-TR" sz="3600" dirty="0"/>
          </a:p>
        </p:txBody>
      </p:sp>
      <p:pic>
        <p:nvPicPr>
          <p:cNvPr id="1026" name="Picture 2" descr="C:\Users\ARZU\Desktop\leonarda vin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9238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RZU\Desktop\tr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464625" cy="458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304800"/>
            <a:ext cx="62484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Bugün </a:t>
            </a:r>
            <a:r>
              <a:rPr lang="tr-TR" sz="3200" b="1" dirty="0" smtClean="0"/>
              <a:t>ne öğrendik??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tr-TR" dirty="0" smtClean="0"/>
              <a:t>1903 yılında tasarlanan ilk uçan makine güvercinlerden ilham aldı.</a:t>
            </a:r>
          </a:p>
          <a:p>
            <a:r>
              <a:rPr lang="tr-TR" dirty="0" smtClean="0"/>
              <a:t>Mermi trenlerin aerodinamiği Yalıçapkını gagasından tasarlandı.</a:t>
            </a:r>
          </a:p>
          <a:p>
            <a:r>
              <a:rPr lang="tr-TR" dirty="0" smtClean="0"/>
              <a:t>Yüzücü mayolarının köpekbalıklarının derilerinde bulunan pullardan tasarlandı.</a:t>
            </a:r>
            <a:endParaRPr lang="en-US" dirty="0" smtClean="0"/>
          </a:p>
          <a:p>
            <a:r>
              <a:rPr lang="tr-TR" dirty="0" smtClean="0"/>
              <a:t>Pasif klima sistemi termit höyüklerinden esinlendi.</a:t>
            </a:r>
            <a:endParaRPr lang="en-US" dirty="0" smtClean="0"/>
          </a:p>
          <a:p>
            <a:r>
              <a:rPr lang="tr-TR" dirty="0" smtClean="0"/>
              <a:t>Tekstil alanında </a:t>
            </a:r>
            <a:r>
              <a:rPr lang="tr-TR" dirty="0" err="1" smtClean="0"/>
              <a:t>velkro</a:t>
            </a:r>
            <a:r>
              <a:rPr lang="tr-TR" dirty="0" smtClean="0"/>
              <a:t> (cırt-cırt) Dulavrat otundan ilham alınarak tasarlandı.</a:t>
            </a:r>
            <a:endParaRPr lang="en-US" dirty="0" smtClean="0"/>
          </a:p>
          <a:p>
            <a:r>
              <a:rPr lang="tr-TR" dirty="0" smtClean="0"/>
              <a:t>Kertenkele ayaklar</a:t>
            </a:r>
            <a:endParaRPr lang="en-US" dirty="0" smtClean="0"/>
          </a:p>
          <a:p>
            <a:endParaRPr lang="en-US" dirty="0" smtClean="0"/>
          </a:p>
          <a:p>
            <a:endParaRPr lang="tr-TR" dirty="0"/>
          </a:p>
        </p:txBody>
      </p:sp>
      <p:pic>
        <p:nvPicPr>
          <p:cNvPr id="3074" name="Picture 2" descr="C:\Users\ARZU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228600"/>
            <a:ext cx="2057400" cy="1387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spc="-204" dirty="0" smtClean="0">
                <a:latin typeface="+mj-lt"/>
                <a:cs typeface="Arial Black"/>
              </a:rPr>
              <a:t>Doğa kendisi </a:t>
            </a:r>
            <a:r>
              <a:rPr lang="tr-TR" sz="2400" spc="-195" dirty="0" smtClean="0">
                <a:latin typeface="+mj-lt"/>
                <a:cs typeface="Arial Black"/>
              </a:rPr>
              <a:t>ile </a:t>
            </a:r>
            <a:r>
              <a:rPr lang="tr-TR" sz="2400" spc="-180" dirty="0" smtClean="0">
                <a:latin typeface="+mj-lt"/>
                <a:cs typeface="Arial Black"/>
              </a:rPr>
              <a:t>zaman  </a:t>
            </a:r>
            <a:r>
              <a:rPr lang="tr-TR" sz="2400" spc="-204" dirty="0" smtClean="0">
                <a:latin typeface="+mj-lt"/>
                <a:cs typeface="Arial Black"/>
              </a:rPr>
              <a:t>geçirenleri, </a:t>
            </a:r>
            <a:r>
              <a:rPr lang="tr-TR" sz="2400" spc="-195" dirty="0" smtClean="0">
                <a:latin typeface="+mj-lt"/>
                <a:cs typeface="Arial Black"/>
              </a:rPr>
              <a:t>gözlemleyenleri,  </a:t>
            </a:r>
            <a:r>
              <a:rPr lang="tr-TR" sz="2400" spc="-220" dirty="0" smtClean="0">
                <a:latin typeface="+mj-lt"/>
                <a:cs typeface="Arial Black"/>
              </a:rPr>
              <a:t>merak </a:t>
            </a:r>
            <a:r>
              <a:rPr lang="tr-TR" sz="2400" spc="-180" dirty="0" smtClean="0">
                <a:latin typeface="+mj-lt"/>
                <a:cs typeface="Arial Black"/>
              </a:rPr>
              <a:t>ve </a:t>
            </a:r>
            <a:r>
              <a:rPr lang="tr-TR" sz="2400" spc="-215" dirty="0" smtClean="0">
                <a:latin typeface="+mj-lt"/>
                <a:cs typeface="Arial Black"/>
              </a:rPr>
              <a:t>alçak gönüllülük </a:t>
            </a:r>
            <a:r>
              <a:rPr lang="tr-TR" sz="2400" spc="-195" dirty="0" smtClean="0">
                <a:latin typeface="+mj-lt"/>
                <a:cs typeface="Arial Black"/>
              </a:rPr>
              <a:t>ile  </a:t>
            </a:r>
            <a:r>
              <a:rPr lang="tr-TR" sz="2400" spc="-204" dirty="0" smtClean="0">
                <a:latin typeface="+mj-lt"/>
                <a:cs typeface="Arial Black"/>
              </a:rPr>
              <a:t>soru </a:t>
            </a:r>
            <a:r>
              <a:rPr lang="tr-TR" sz="2400" spc="-195" dirty="0" smtClean="0">
                <a:latin typeface="+mj-lt"/>
                <a:cs typeface="Arial Black"/>
              </a:rPr>
              <a:t>soranları </a:t>
            </a:r>
            <a:r>
              <a:rPr lang="tr-TR" sz="2400" spc="-185" dirty="0" smtClean="0">
                <a:latin typeface="+mj-lt"/>
                <a:cs typeface="Arial Black"/>
              </a:rPr>
              <a:t>ödüllendirir.  </a:t>
            </a:r>
          </a:p>
          <a:p>
            <a:r>
              <a:rPr lang="tr-TR" sz="2400" spc="-195" dirty="0" smtClean="0">
                <a:latin typeface="+mj-lt"/>
                <a:cs typeface="Arial Black"/>
              </a:rPr>
              <a:t>Doğadan </a:t>
            </a:r>
            <a:r>
              <a:rPr lang="tr-TR" sz="2400" spc="-225" dirty="0" smtClean="0">
                <a:latin typeface="+mj-lt"/>
                <a:cs typeface="Arial Black"/>
              </a:rPr>
              <a:t>öğrenmek </a:t>
            </a:r>
            <a:r>
              <a:rPr lang="tr-TR" sz="2400" spc="-195" dirty="0" smtClean="0">
                <a:latin typeface="+mj-lt"/>
                <a:cs typeface="Arial Black"/>
              </a:rPr>
              <a:t>isteyenler  </a:t>
            </a:r>
            <a:r>
              <a:rPr lang="tr-TR" sz="2400" spc="-220" dirty="0" smtClean="0">
                <a:latin typeface="+mj-lt"/>
                <a:cs typeface="Arial Black"/>
              </a:rPr>
              <a:t>için </a:t>
            </a:r>
            <a:r>
              <a:rPr lang="tr-TR" sz="2400" spc="-195" dirty="0" smtClean="0">
                <a:latin typeface="+mj-lt"/>
                <a:cs typeface="Arial Black"/>
              </a:rPr>
              <a:t>en </a:t>
            </a:r>
            <a:r>
              <a:rPr lang="tr-TR" sz="2400" spc="-185" dirty="0" smtClean="0">
                <a:latin typeface="+mj-lt"/>
                <a:cs typeface="Arial Black"/>
              </a:rPr>
              <a:t>temel </a:t>
            </a:r>
            <a:r>
              <a:rPr lang="tr-TR" sz="2400" spc="-195" dirty="0" smtClean="0">
                <a:latin typeface="+mj-lt"/>
                <a:cs typeface="Arial Black"/>
              </a:rPr>
              <a:t>öneri: doğada  </a:t>
            </a:r>
            <a:r>
              <a:rPr lang="tr-TR" sz="2400" spc="-180" dirty="0" smtClean="0">
                <a:latin typeface="+mj-lt"/>
                <a:cs typeface="Arial Black"/>
              </a:rPr>
              <a:t>zaman </a:t>
            </a:r>
            <a:r>
              <a:rPr lang="tr-TR" sz="2400" spc="-225" dirty="0" smtClean="0">
                <a:latin typeface="+mj-lt"/>
                <a:cs typeface="Arial Black"/>
              </a:rPr>
              <a:t>geçirin </a:t>
            </a:r>
            <a:r>
              <a:rPr lang="tr-TR" sz="2400" spc="-180" dirty="0" smtClean="0">
                <a:latin typeface="+mj-lt"/>
                <a:cs typeface="Arial Black"/>
              </a:rPr>
              <a:t>ve</a:t>
            </a:r>
            <a:r>
              <a:rPr lang="tr-TR" sz="2400" spc="-135" dirty="0" smtClean="0">
                <a:latin typeface="+mj-lt"/>
                <a:cs typeface="Arial Black"/>
              </a:rPr>
              <a:t> </a:t>
            </a:r>
            <a:r>
              <a:rPr lang="tr-TR" sz="2400" spc="-200" dirty="0" smtClean="0">
                <a:latin typeface="+mj-lt"/>
                <a:cs typeface="Arial Black"/>
              </a:rPr>
              <a:t>gözlemleyin.</a:t>
            </a:r>
            <a:endParaRPr lang="tr-TR" sz="2400" dirty="0" smtClean="0">
              <a:latin typeface="+mj-lt"/>
              <a:cs typeface="Arial Black"/>
            </a:endParaRPr>
          </a:p>
          <a:p>
            <a:endParaRPr lang="tr-TR" sz="2400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1157</TotalTime>
  <Words>411</Words>
  <Application>Microsoft Office PowerPoint</Application>
  <PresentationFormat>Ekran Gösterisi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Constantia</vt:lpstr>
      <vt:lpstr>Verdana</vt:lpstr>
      <vt:lpstr>Wingdings 2</vt:lpstr>
      <vt:lpstr>Akış</vt:lpstr>
      <vt:lpstr>Biyomimikri: Doğadan öğrenmek</vt:lpstr>
      <vt:lpstr>Ajanda</vt:lpstr>
      <vt:lpstr>Biyomimikri nedir?</vt:lpstr>
      <vt:lpstr>Jenine Benyus</vt:lpstr>
      <vt:lpstr>BI-YO-MIM-İK-Rİ (From the Greek bios, life, and mimesis, imitation)</vt:lpstr>
      <vt:lpstr>  Doğadan İlham Alan Tasarımlar</vt:lpstr>
      <vt:lpstr>PowerPoint Sunusu</vt:lpstr>
      <vt:lpstr>Bugün ne öğrendik??</vt:lpstr>
      <vt:lpstr>PowerPoint Sunusu</vt:lpstr>
      <vt:lpstr>Websitesi http://biomimicry.net</vt:lpstr>
      <vt:lpstr>Temel Kitaplar</vt:lpstr>
      <vt:lpstr>İlham alınabilecek kitaplar</vt:lpstr>
    </vt:vector>
  </TitlesOfParts>
  <Company>Lakeland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Biomimicry: Copying Mother Nature</dc:title>
  <dc:creator>A. User</dc:creator>
  <cp:lastModifiedBy>ARZU</cp:lastModifiedBy>
  <cp:revision>98</cp:revision>
  <dcterms:created xsi:type="dcterms:W3CDTF">2011-06-30T15:44:41Z</dcterms:created>
  <dcterms:modified xsi:type="dcterms:W3CDTF">2021-10-11T13:05:19Z</dcterms:modified>
</cp:coreProperties>
</file>