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1" r:id="rId4"/>
    <p:sldId id="272" r:id="rId5"/>
    <p:sldId id="273" r:id="rId6"/>
    <p:sldId id="261" r:id="rId7"/>
    <p:sldId id="277" r:id="rId8"/>
    <p:sldId id="274" r:id="rId9"/>
    <p:sldId id="275" r:id="rId10"/>
    <p:sldId id="276" r:id="rId11"/>
    <p:sldId id="278" r:id="rId12"/>
    <p:sldId id="27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C8C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7D87E-7316-451B-9753-7DA9B72BAE35}" type="datetimeFigureOut">
              <a:rPr lang="tr-TR" smtClean="0"/>
              <a:pPr/>
              <a:t>30.03.2020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7BED3-1DC1-4A77-9D9D-FC57767E389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1805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7D87E-7316-451B-9753-7DA9B72BAE35}" type="datetimeFigureOut">
              <a:rPr lang="tr-TR" smtClean="0"/>
              <a:pPr/>
              <a:t>30.03.2020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7BED3-1DC1-4A77-9D9D-FC57767E389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5912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7D87E-7316-451B-9753-7DA9B72BAE35}" type="datetimeFigureOut">
              <a:rPr lang="tr-TR" smtClean="0"/>
              <a:pPr/>
              <a:t>30.03.2020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7BED3-1DC1-4A77-9D9D-FC57767E389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3376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7D87E-7316-451B-9753-7DA9B72BAE35}" type="datetimeFigureOut">
              <a:rPr lang="tr-TR" smtClean="0"/>
              <a:pPr/>
              <a:t>30.03.2020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7BED3-1DC1-4A77-9D9D-FC57767E389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0493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7D87E-7316-451B-9753-7DA9B72BAE35}" type="datetimeFigureOut">
              <a:rPr lang="tr-TR" smtClean="0"/>
              <a:pPr/>
              <a:t>30.03.2020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7BED3-1DC1-4A77-9D9D-FC57767E389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6652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7D87E-7316-451B-9753-7DA9B72BAE35}" type="datetimeFigureOut">
              <a:rPr lang="tr-TR" smtClean="0"/>
              <a:pPr/>
              <a:t>30.03.2020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7BED3-1DC1-4A77-9D9D-FC57767E389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3342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7D87E-7316-451B-9753-7DA9B72BAE35}" type="datetimeFigureOut">
              <a:rPr lang="tr-TR" smtClean="0"/>
              <a:pPr/>
              <a:t>30.03.2020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7BED3-1DC1-4A77-9D9D-FC57767E389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355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7D87E-7316-451B-9753-7DA9B72BAE35}" type="datetimeFigureOut">
              <a:rPr lang="tr-TR" smtClean="0"/>
              <a:pPr/>
              <a:t>30.03.2020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7BED3-1DC1-4A77-9D9D-FC57767E389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074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7D87E-7316-451B-9753-7DA9B72BAE35}" type="datetimeFigureOut">
              <a:rPr lang="tr-TR" smtClean="0"/>
              <a:pPr/>
              <a:t>30.03.2020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7BED3-1DC1-4A77-9D9D-FC57767E389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0974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7D87E-7316-451B-9753-7DA9B72BAE35}" type="datetimeFigureOut">
              <a:rPr lang="tr-TR" smtClean="0"/>
              <a:pPr/>
              <a:t>30.03.2020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7BED3-1DC1-4A77-9D9D-FC57767E389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3037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7D87E-7316-451B-9753-7DA9B72BAE35}" type="datetimeFigureOut">
              <a:rPr lang="tr-TR" smtClean="0"/>
              <a:pPr/>
              <a:t>30.03.2020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7BED3-1DC1-4A77-9D9D-FC57767E389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7551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A7D87E-7316-451B-9753-7DA9B72BAE35}" type="datetimeFigureOut">
              <a:rPr lang="tr-TR" smtClean="0"/>
              <a:pPr/>
              <a:t>30.03.2020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67BED3-1DC1-4A77-9D9D-FC57767E389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0988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586003"/>
            <a:ext cx="9144000" cy="2387600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tr-TR" b="1" dirty="0" smtClean="0"/>
              <a:t>Yetişkin Eğitimi</a:t>
            </a:r>
            <a:br>
              <a:rPr lang="tr-TR" b="1" dirty="0" smtClean="0"/>
            </a:b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4213789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06475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b="1" dirty="0" err="1" smtClean="0"/>
              <a:t>Yetişkin</a:t>
            </a:r>
            <a:r>
              <a:rPr lang="en-US" b="1" dirty="0" smtClean="0"/>
              <a:t> </a:t>
            </a:r>
            <a:r>
              <a:rPr lang="en-US" b="1" dirty="0" err="1" smtClean="0"/>
              <a:t>Eğitiminin</a:t>
            </a:r>
            <a:r>
              <a:rPr lang="en-US" b="1" dirty="0" smtClean="0"/>
              <a:t> </a:t>
            </a:r>
            <a:r>
              <a:rPr lang="en-US" b="1" dirty="0" err="1" smtClean="0"/>
              <a:t>Temel</a:t>
            </a:r>
            <a:r>
              <a:rPr lang="en-US" b="1" dirty="0" smtClean="0"/>
              <a:t> </a:t>
            </a:r>
            <a:r>
              <a:rPr lang="en-US" b="1" dirty="0" err="1" smtClean="0"/>
              <a:t>İlkeleri</a:t>
            </a:r>
            <a:endParaRPr lang="tr-T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Eğitim</a:t>
            </a:r>
            <a:r>
              <a:rPr lang="en-US" dirty="0" smtClean="0"/>
              <a:t> </a:t>
            </a:r>
            <a:r>
              <a:rPr lang="en-US" dirty="0" err="1" smtClean="0"/>
              <a:t>boyunca</a:t>
            </a:r>
            <a:r>
              <a:rPr lang="en-US" dirty="0" smtClean="0"/>
              <a:t>, </a:t>
            </a:r>
            <a:r>
              <a:rPr lang="en-US" dirty="0" err="1" smtClean="0"/>
              <a:t>işlenen</a:t>
            </a:r>
            <a:r>
              <a:rPr lang="en-US" dirty="0" smtClean="0"/>
              <a:t> her alt </a:t>
            </a:r>
            <a:r>
              <a:rPr lang="en-US" dirty="0" err="1" smtClean="0"/>
              <a:t>konunun</a:t>
            </a:r>
            <a:r>
              <a:rPr lang="en-US" dirty="0" smtClean="0"/>
              <a:t> </a:t>
            </a:r>
            <a:r>
              <a:rPr lang="en-US" dirty="0" err="1" smtClean="0"/>
              <a:t>sonunda</a:t>
            </a:r>
            <a:r>
              <a:rPr lang="en-US" dirty="0" smtClean="0"/>
              <a:t>, o alt </a:t>
            </a:r>
            <a:r>
              <a:rPr lang="en-US" dirty="0" err="1" smtClean="0"/>
              <a:t>konunun</a:t>
            </a:r>
            <a:r>
              <a:rPr lang="en-US" dirty="0" smtClean="0"/>
              <a:t> </a:t>
            </a:r>
            <a:r>
              <a:rPr lang="en-US" dirty="0" err="1" smtClean="0"/>
              <a:t>kısaca</a:t>
            </a:r>
            <a:r>
              <a:rPr lang="en-US" dirty="0" smtClean="0"/>
              <a:t> </a:t>
            </a:r>
            <a:r>
              <a:rPr lang="en-US" dirty="0" err="1" smtClean="0"/>
              <a:t>özetlenmesi</a:t>
            </a:r>
            <a:r>
              <a:rPr lang="en-US" dirty="0" smtClean="0"/>
              <a:t> </a:t>
            </a:r>
            <a:r>
              <a:rPr lang="en-US" dirty="0" err="1" smtClean="0"/>
              <a:t>yararlı</a:t>
            </a:r>
            <a:r>
              <a:rPr lang="en-US" dirty="0" smtClean="0"/>
              <a:t> </a:t>
            </a:r>
            <a:r>
              <a:rPr lang="en-US" dirty="0" err="1" smtClean="0"/>
              <a:t>olur</a:t>
            </a:r>
            <a:r>
              <a:rPr lang="en-US" dirty="0" smtClean="0"/>
              <a:t>.</a:t>
            </a:r>
            <a:endParaRPr lang="tr-TR" dirty="0" smtClean="0"/>
          </a:p>
          <a:p>
            <a:endParaRPr lang="tr-TR" dirty="0"/>
          </a:p>
        </p:txBody>
      </p:sp>
      <p:pic>
        <p:nvPicPr>
          <p:cNvPr id="2050" name="Picture 2" descr="C:\Users\NAZAN\Desktop\summary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25342" y="3211285"/>
            <a:ext cx="3091543" cy="309154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571736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06475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b="1" dirty="0" err="1" smtClean="0"/>
              <a:t>Yetişkin</a:t>
            </a:r>
            <a:r>
              <a:rPr lang="en-US" b="1" dirty="0" smtClean="0"/>
              <a:t> </a:t>
            </a:r>
            <a:r>
              <a:rPr lang="en-US" b="1" dirty="0" err="1" smtClean="0"/>
              <a:t>Eğitiminin</a:t>
            </a:r>
            <a:r>
              <a:rPr lang="en-US" b="1" dirty="0" smtClean="0"/>
              <a:t> </a:t>
            </a:r>
            <a:r>
              <a:rPr lang="en-US" b="1" dirty="0" err="1" smtClean="0"/>
              <a:t>Temel</a:t>
            </a:r>
            <a:r>
              <a:rPr lang="en-US" b="1" dirty="0" smtClean="0"/>
              <a:t> </a:t>
            </a:r>
            <a:r>
              <a:rPr lang="en-US" b="1" dirty="0" err="1" smtClean="0"/>
              <a:t>İlkeleri</a:t>
            </a:r>
            <a:endParaRPr lang="tr-T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İnsanlar</a:t>
            </a:r>
            <a:r>
              <a:rPr lang="en-US" dirty="0" smtClean="0"/>
              <a:t> </a:t>
            </a:r>
            <a:r>
              <a:rPr lang="en-US" dirty="0" err="1" smtClean="0"/>
              <a:t>öğrendiklerinin</a:t>
            </a:r>
            <a:r>
              <a:rPr lang="en-US" dirty="0" smtClean="0"/>
              <a:t> </a:t>
            </a:r>
            <a:r>
              <a:rPr lang="en-US" dirty="0" err="1" smtClean="0"/>
              <a:t>çoğunu</a:t>
            </a:r>
            <a:r>
              <a:rPr lang="en-US" dirty="0" smtClean="0"/>
              <a:t> </a:t>
            </a:r>
            <a:r>
              <a:rPr lang="en-US" dirty="0" err="1" smtClean="0"/>
              <a:t>görerek</a:t>
            </a:r>
            <a:r>
              <a:rPr lang="en-US" dirty="0" smtClean="0"/>
              <a:t> </a:t>
            </a:r>
            <a:r>
              <a:rPr lang="en-US" dirty="0" err="1" smtClean="0"/>
              <a:t>elde</a:t>
            </a:r>
            <a:r>
              <a:rPr lang="en-US" dirty="0" smtClean="0"/>
              <a:t> </a:t>
            </a:r>
            <a:r>
              <a:rPr lang="en-US" dirty="0" err="1" smtClean="0"/>
              <a:t>etmektedir</a:t>
            </a:r>
            <a:r>
              <a:rPr lang="en-US" dirty="0" smtClean="0"/>
              <a:t>. Bu </a:t>
            </a:r>
            <a:r>
              <a:rPr lang="en-US" dirty="0" err="1" smtClean="0"/>
              <a:t>nedenle</a:t>
            </a:r>
            <a:r>
              <a:rPr lang="en-US" dirty="0" smtClean="0"/>
              <a:t>, </a:t>
            </a:r>
            <a:r>
              <a:rPr lang="en-US" dirty="0" err="1" smtClean="0"/>
              <a:t>görsel</a:t>
            </a:r>
            <a:r>
              <a:rPr lang="en-US" dirty="0" smtClean="0"/>
              <a:t> </a:t>
            </a:r>
            <a:r>
              <a:rPr lang="en-US" dirty="0" err="1" smtClean="0"/>
              <a:t>araçların</a:t>
            </a:r>
            <a:r>
              <a:rPr lang="en-US" dirty="0" smtClean="0"/>
              <a:t> </a:t>
            </a:r>
            <a:r>
              <a:rPr lang="en-US" dirty="0" err="1" smtClean="0"/>
              <a:t>olabildiği</a:t>
            </a:r>
            <a:r>
              <a:rPr lang="en-US" dirty="0" smtClean="0"/>
              <a:t>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fazla</a:t>
            </a:r>
            <a:r>
              <a:rPr lang="en-US" dirty="0" smtClean="0"/>
              <a:t> </a:t>
            </a:r>
            <a:r>
              <a:rPr lang="en-US" dirty="0" err="1" smtClean="0"/>
              <a:t>kullanılmasına</a:t>
            </a:r>
            <a:r>
              <a:rPr lang="en-US" dirty="0" smtClean="0"/>
              <a:t> </a:t>
            </a:r>
            <a:r>
              <a:rPr lang="en-US" dirty="0" err="1" smtClean="0"/>
              <a:t>özen</a:t>
            </a:r>
            <a:r>
              <a:rPr lang="en-US" dirty="0" smtClean="0"/>
              <a:t> </a:t>
            </a:r>
            <a:r>
              <a:rPr lang="en-US" dirty="0" err="1" smtClean="0"/>
              <a:t>gösterilmelidir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71736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06475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b="1" dirty="0" err="1" smtClean="0"/>
              <a:t>Yetişkin</a:t>
            </a:r>
            <a:r>
              <a:rPr lang="en-US" b="1" dirty="0" smtClean="0"/>
              <a:t> </a:t>
            </a:r>
            <a:r>
              <a:rPr lang="en-US" b="1" dirty="0" err="1" smtClean="0"/>
              <a:t>Eğitiminin</a:t>
            </a:r>
            <a:r>
              <a:rPr lang="en-US" b="1" dirty="0" smtClean="0"/>
              <a:t> </a:t>
            </a:r>
            <a:r>
              <a:rPr lang="en-US" b="1" dirty="0" err="1" smtClean="0"/>
              <a:t>Temel</a:t>
            </a:r>
            <a:r>
              <a:rPr lang="en-US" b="1" dirty="0" smtClean="0"/>
              <a:t> </a:t>
            </a:r>
            <a:r>
              <a:rPr lang="en-US" b="1" dirty="0" err="1" smtClean="0"/>
              <a:t>İlkeleri</a:t>
            </a:r>
            <a:endParaRPr lang="tr-T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Yetişkin</a:t>
            </a:r>
            <a:r>
              <a:rPr lang="en-US" dirty="0" smtClean="0"/>
              <a:t> </a:t>
            </a:r>
            <a:r>
              <a:rPr lang="en-US" dirty="0" err="1" smtClean="0"/>
              <a:t>eğitimi</a:t>
            </a:r>
            <a:r>
              <a:rPr lang="en-US" dirty="0" smtClean="0"/>
              <a:t> </a:t>
            </a:r>
            <a:r>
              <a:rPr lang="en-US" dirty="0" err="1" smtClean="0"/>
              <a:t>programlarında</a:t>
            </a:r>
            <a:r>
              <a:rPr lang="en-US" dirty="0" smtClean="0"/>
              <a:t> </a:t>
            </a:r>
            <a:r>
              <a:rPr lang="en-US" dirty="0" err="1" smtClean="0"/>
              <a:t>hedefler</a:t>
            </a:r>
            <a:r>
              <a:rPr lang="en-US" dirty="0" smtClean="0"/>
              <a:t> </a:t>
            </a:r>
            <a:r>
              <a:rPr lang="en-US" dirty="0" err="1" smtClean="0"/>
              <a:t>belirlenirken</a:t>
            </a:r>
            <a:r>
              <a:rPr lang="en-US" dirty="0" smtClean="0"/>
              <a:t>, </a:t>
            </a:r>
            <a:r>
              <a:rPr lang="en-US" dirty="0" err="1" smtClean="0"/>
              <a:t>yetişkinlerin</a:t>
            </a:r>
            <a:r>
              <a:rPr lang="en-US" dirty="0" smtClean="0"/>
              <a:t> </a:t>
            </a:r>
            <a:r>
              <a:rPr lang="en-US" dirty="0" err="1" smtClean="0"/>
              <a:t>gerçek</a:t>
            </a:r>
            <a:r>
              <a:rPr lang="en-US" dirty="0" smtClean="0"/>
              <a:t> </a:t>
            </a:r>
            <a:r>
              <a:rPr lang="en-US" dirty="0" err="1" smtClean="0"/>
              <a:t>yaşam</a:t>
            </a:r>
            <a:r>
              <a:rPr lang="en-US" dirty="0" smtClean="0"/>
              <a:t> </a:t>
            </a:r>
            <a:r>
              <a:rPr lang="en-US" dirty="0" err="1" smtClean="0"/>
              <a:t>koşullarının</a:t>
            </a:r>
            <a:r>
              <a:rPr lang="en-US" dirty="0" smtClean="0"/>
              <a:t> </a:t>
            </a:r>
            <a:r>
              <a:rPr lang="en-US" dirty="0" err="1" smtClean="0"/>
              <a:t>dikkate</a:t>
            </a:r>
            <a:r>
              <a:rPr lang="en-US" dirty="0" smtClean="0"/>
              <a:t> </a:t>
            </a:r>
            <a:r>
              <a:rPr lang="en-US" dirty="0" err="1" smtClean="0"/>
              <a:t>alınması</a:t>
            </a:r>
            <a:r>
              <a:rPr lang="en-US" dirty="0" smtClean="0"/>
              <a:t> </a:t>
            </a:r>
            <a:r>
              <a:rPr lang="en-US" dirty="0" err="1" smtClean="0"/>
              <a:t>gerekir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bireyler</a:t>
            </a:r>
            <a:r>
              <a:rPr lang="en-US" dirty="0" smtClean="0"/>
              <a:t>, </a:t>
            </a:r>
            <a:r>
              <a:rPr lang="en-US" dirty="0" err="1" smtClean="0"/>
              <a:t>öğrendiklerini</a:t>
            </a:r>
            <a:r>
              <a:rPr lang="en-US" dirty="0" smtClean="0"/>
              <a:t> </a:t>
            </a:r>
            <a:r>
              <a:rPr lang="en-US" dirty="0" err="1" smtClean="0"/>
              <a:t>gerçek</a:t>
            </a:r>
            <a:r>
              <a:rPr lang="en-US" dirty="0" smtClean="0"/>
              <a:t> </a:t>
            </a:r>
            <a:r>
              <a:rPr lang="en-US" dirty="0" err="1" smtClean="0"/>
              <a:t>koşullara</a:t>
            </a:r>
            <a:r>
              <a:rPr lang="en-US" dirty="0" smtClean="0"/>
              <a:t> </a:t>
            </a:r>
            <a:r>
              <a:rPr lang="en-US" dirty="0" err="1" smtClean="0"/>
              <a:t>uygulayabilsinler</a:t>
            </a:r>
            <a:r>
              <a:rPr lang="en-US" dirty="0" smtClean="0"/>
              <a:t>.</a:t>
            </a:r>
            <a:endParaRPr lang="tr-TR" dirty="0" smtClean="0"/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7173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b="1" dirty="0" err="1" smtClean="0"/>
              <a:t>Yetişkinlerin</a:t>
            </a:r>
            <a:r>
              <a:rPr lang="en-US" b="1" dirty="0" smtClean="0"/>
              <a:t> </a:t>
            </a:r>
            <a:r>
              <a:rPr lang="en-US" b="1" dirty="0" err="1" smtClean="0"/>
              <a:t>Öğrenmeye</a:t>
            </a:r>
            <a:r>
              <a:rPr lang="en-US" b="1" dirty="0" smtClean="0"/>
              <a:t> </a:t>
            </a:r>
            <a:r>
              <a:rPr lang="en-US" b="1" dirty="0" err="1" smtClean="0"/>
              <a:t>İlişkin</a:t>
            </a:r>
            <a:r>
              <a:rPr lang="en-US" b="1" dirty="0" smtClean="0"/>
              <a:t> </a:t>
            </a:r>
            <a:r>
              <a:rPr lang="en-US" b="1" dirty="0" err="1" smtClean="0"/>
              <a:t>Özellikleri</a:t>
            </a:r>
            <a:endParaRPr lang="tr-TR" b="1" dirty="0"/>
          </a:p>
        </p:txBody>
      </p:sp>
      <p:sp>
        <p:nvSpPr>
          <p:cNvPr id="5" name="4 Beşgen"/>
          <p:cNvSpPr/>
          <p:nvPr/>
        </p:nvSpPr>
        <p:spPr>
          <a:xfrm>
            <a:off x="816427" y="1817913"/>
            <a:ext cx="4615544" cy="816430"/>
          </a:xfrm>
          <a:prstGeom prst="homePlat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400" b="1" dirty="0" smtClean="0">
                <a:solidFill>
                  <a:schemeClr val="tx1"/>
                </a:solidFill>
              </a:rPr>
              <a:t>Kendisine saygılı olmasını bekler</a:t>
            </a:r>
          </a:p>
        </p:txBody>
      </p:sp>
      <p:sp>
        <p:nvSpPr>
          <p:cNvPr id="6" name="5 Beşgen"/>
          <p:cNvSpPr/>
          <p:nvPr/>
        </p:nvSpPr>
        <p:spPr>
          <a:xfrm>
            <a:off x="827314" y="2928259"/>
            <a:ext cx="5617028" cy="925285"/>
          </a:xfrm>
          <a:prstGeom prst="homePlat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err="1" smtClean="0">
                <a:solidFill>
                  <a:schemeClr val="tx1"/>
                </a:solidFill>
              </a:rPr>
              <a:t>Kendisine</a:t>
            </a:r>
            <a:r>
              <a:rPr lang="en-US" sz="2400" b="1" dirty="0" smtClean="0">
                <a:solidFill>
                  <a:schemeClr val="tx1"/>
                </a:solidFill>
              </a:rPr>
              <a:t>, </a:t>
            </a:r>
            <a:r>
              <a:rPr lang="en-US" sz="2400" b="1" dirty="0" err="1" smtClean="0">
                <a:solidFill>
                  <a:schemeClr val="tx1"/>
                </a:solidFill>
              </a:rPr>
              <a:t>olgun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bir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insan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gibi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davranılmasını</a:t>
            </a:r>
            <a:r>
              <a:rPr lang="tr-TR" sz="2400" b="1" dirty="0" smtClean="0">
                <a:solidFill>
                  <a:schemeClr val="tx1"/>
                </a:solidFill>
              </a:rPr>
              <a:t> ister</a:t>
            </a:r>
          </a:p>
        </p:txBody>
      </p:sp>
      <p:sp>
        <p:nvSpPr>
          <p:cNvPr id="7" name="6 Beşgen"/>
          <p:cNvSpPr/>
          <p:nvPr/>
        </p:nvSpPr>
        <p:spPr>
          <a:xfrm>
            <a:off x="805542" y="4180114"/>
            <a:ext cx="6520543" cy="914400"/>
          </a:xfrm>
          <a:prstGeom prst="homePlat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chemeClr val="tx1"/>
                </a:solidFill>
              </a:rPr>
              <a:t>Gereksiz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sıkı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otoriteden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hoşlanmaz</a:t>
            </a:r>
            <a:endParaRPr lang="tr-TR" sz="2800" b="1" dirty="0" smtClean="0">
              <a:solidFill>
                <a:schemeClr val="tx1"/>
              </a:solidFill>
            </a:endParaRPr>
          </a:p>
        </p:txBody>
      </p:sp>
      <p:sp>
        <p:nvSpPr>
          <p:cNvPr id="8" name="7 Beşgen"/>
          <p:cNvSpPr/>
          <p:nvPr/>
        </p:nvSpPr>
        <p:spPr>
          <a:xfrm>
            <a:off x="805543" y="5366657"/>
            <a:ext cx="7249885" cy="1023256"/>
          </a:xfrm>
          <a:prstGeom prst="homePlat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err="1" smtClean="0">
                <a:solidFill>
                  <a:schemeClr val="tx1"/>
                </a:solidFill>
              </a:rPr>
              <a:t>Eğitimde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pasif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alıcı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olmaktan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hoşlanmaz</a:t>
            </a:r>
            <a:r>
              <a:rPr lang="en-US" sz="2400" b="1" dirty="0" smtClean="0">
                <a:solidFill>
                  <a:schemeClr val="tx1"/>
                </a:solidFill>
              </a:rPr>
              <a:t>, </a:t>
            </a:r>
            <a:r>
              <a:rPr lang="en-US" sz="2400" b="1" dirty="0" err="1" smtClean="0">
                <a:solidFill>
                  <a:schemeClr val="tx1"/>
                </a:solidFill>
              </a:rPr>
              <a:t>aktif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rol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almak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ister</a:t>
            </a:r>
            <a:endParaRPr lang="tr-TR" sz="24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9769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b="1" dirty="0" err="1" smtClean="0"/>
              <a:t>Yetişkinlerin</a:t>
            </a:r>
            <a:r>
              <a:rPr lang="en-US" b="1" dirty="0" smtClean="0"/>
              <a:t> </a:t>
            </a:r>
            <a:r>
              <a:rPr lang="en-US" b="1" dirty="0" err="1" smtClean="0"/>
              <a:t>Öğrenmeye</a:t>
            </a:r>
            <a:r>
              <a:rPr lang="en-US" b="1" dirty="0" smtClean="0"/>
              <a:t> </a:t>
            </a:r>
            <a:r>
              <a:rPr lang="en-US" b="1" dirty="0" err="1" smtClean="0"/>
              <a:t>İlişkin</a:t>
            </a:r>
            <a:r>
              <a:rPr lang="en-US" b="1" dirty="0" smtClean="0"/>
              <a:t> </a:t>
            </a:r>
            <a:r>
              <a:rPr lang="en-US" b="1" dirty="0" err="1" smtClean="0"/>
              <a:t>Özellikleri</a:t>
            </a:r>
            <a:endParaRPr lang="tr-TR" b="1" dirty="0"/>
          </a:p>
        </p:txBody>
      </p:sp>
      <p:sp>
        <p:nvSpPr>
          <p:cNvPr id="5" name="4 Beşgen"/>
          <p:cNvSpPr/>
          <p:nvPr/>
        </p:nvSpPr>
        <p:spPr>
          <a:xfrm>
            <a:off x="816427" y="1817913"/>
            <a:ext cx="4615544" cy="816430"/>
          </a:xfrm>
          <a:prstGeom prst="homePlat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err="1" smtClean="0">
                <a:solidFill>
                  <a:schemeClr val="tx1"/>
                </a:solidFill>
              </a:rPr>
              <a:t>Yetişkinlerin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kendileri</a:t>
            </a:r>
            <a:r>
              <a:rPr lang="en-US" sz="2400" b="1" dirty="0" smtClean="0">
                <a:solidFill>
                  <a:schemeClr val="tx1"/>
                </a:solidFill>
              </a:rPr>
              <a:t> de </a:t>
            </a:r>
            <a:r>
              <a:rPr lang="en-US" sz="2400" b="1" dirty="0" err="1" smtClean="0">
                <a:solidFill>
                  <a:schemeClr val="tx1"/>
                </a:solidFill>
              </a:rPr>
              <a:t>zengin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bir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öğrenme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kaynağı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olabilir</a:t>
            </a:r>
            <a:r>
              <a:rPr lang="en-US" sz="2400" dirty="0" smtClean="0"/>
              <a:t>. </a:t>
            </a:r>
            <a:endParaRPr lang="tr-TR" sz="2400" b="1" dirty="0" smtClean="0">
              <a:solidFill>
                <a:schemeClr val="tx1"/>
              </a:solidFill>
            </a:endParaRPr>
          </a:p>
        </p:txBody>
      </p:sp>
      <p:sp>
        <p:nvSpPr>
          <p:cNvPr id="6" name="5 Beşgen"/>
          <p:cNvSpPr/>
          <p:nvPr/>
        </p:nvSpPr>
        <p:spPr>
          <a:xfrm>
            <a:off x="827314" y="2928259"/>
            <a:ext cx="5617028" cy="925285"/>
          </a:xfrm>
          <a:prstGeom prst="homePlat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err="1" smtClean="0">
                <a:solidFill>
                  <a:schemeClr val="tx1"/>
                </a:solidFill>
              </a:rPr>
              <a:t>Yeni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öğrenilen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bilgiler</a:t>
            </a:r>
            <a:r>
              <a:rPr lang="en-US" sz="2000" b="1" dirty="0" smtClean="0">
                <a:solidFill>
                  <a:schemeClr val="tx1"/>
                </a:solidFill>
              </a:rPr>
              <a:t>, </a:t>
            </a:r>
            <a:r>
              <a:rPr lang="en-US" sz="2000" b="1" dirty="0" err="1" smtClean="0">
                <a:solidFill>
                  <a:schemeClr val="tx1"/>
                </a:solidFill>
              </a:rPr>
              <a:t>deneyimlerini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zenginleştireceği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için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daha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anlamlı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olabilir</a:t>
            </a:r>
            <a:endParaRPr lang="tr-TR" sz="2000" b="1" dirty="0" smtClean="0">
              <a:solidFill>
                <a:schemeClr val="tx1"/>
              </a:solidFill>
            </a:endParaRPr>
          </a:p>
        </p:txBody>
      </p:sp>
      <p:sp>
        <p:nvSpPr>
          <p:cNvPr id="7" name="6 Beşgen"/>
          <p:cNvSpPr/>
          <p:nvPr/>
        </p:nvSpPr>
        <p:spPr>
          <a:xfrm>
            <a:off x="805542" y="4180114"/>
            <a:ext cx="6520543" cy="914400"/>
          </a:xfrm>
          <a:prstGeom prst="homePlat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err="1" smtClean="0">
                <a:solidFill>
                  <a:schemeClr val="tx1"/>
                </a:solidFill>
              </a:rPr>
              <a:t>Alıngandır</a:t>
            </a:r>
            <a:r>
              <a:rPr lang="en-US" sz="2400" b="1" dirty="0" smtClean="0">
                <a:solidFill>
                  <a:schemeClr val="tx1"/>
                </a:solidFill>
              </a:rPr>
              <a:t>. </a:t>
            </a:r>
            <a:r>
              <a:rPr lang="en-US" sz="2400" b="1" dirty="0" err="1" smtClean="0">
                <a:solidFill>
                  <a:schemeClr val="tx1"/>
                </a:solidFill>
              </a:rPr>
              <a:t>Başarısızlıktan</a:t>
            </a:r>
            <a:r>
              <a:rPr lang="en-US" sz="2400" b="1" dirty="0" smtClean="0">
                <a:solidFill>
                  <a:schemeClr val="tx1"/>
                </a:solidFill>
              </a:rPr>
              <a:t>, </a:t>
            </a:r>
            <a:r>
              <a:rPr lang="en-US" sz="2400" b="1" dirty="0" err="1" smtClean="0">
                <a:solidFill>
                  <a:schemeClr val="tx1"/>
                </a:solidFill>
              </a:rPr>
              <a:t>başkalarının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yanında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küçük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düşmekten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çekinir</a:t>
            </a:r>
            <a:r>
              <a:rPr lang="en-US" sz="2400" b="1" dirty="0" smtClean="0">
                <a:solidFill>
                  <a:schemeClr val="tx1"/>
                </a:solidFill>
              </a:rPr>
              <a:t>, </a:t>
            </a:r>
            <a:r>
              <a:rPr lang="en-US" sz="2400" b="1" dirty="0" err="1" smtClean="0">
                <a:solidFill>
                  <a:schemeClr val="tx1"/>
                </a:solidFill>
              </a:rPr>
              <a:t>korkar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endParaRPr lang="tr-TR" sz="2400" b="1" dirty="0" smtClean="0">
              <a:solidFill>
                <a:schemeClr val="tx1"/>
              </a:solidFill>
            </a:endParaRPr>
          </a:p>
        </p:txBody>
      </p:sp>
      <p:sp>
        <p:nvSpPr>
          <p:cNvPr id="8" name="7 Beşgen"/>
          <p:cNvSpPr/>
          <p:nvPr/>
        </p:nvSpPr>
        <p:spPr>
          <a:xfrm>
            <a:off x="805543" y="5366657"/>
            <a:ext cx="7249885" cy="1023256"/>
          </a:xfrm>
          <a:prstGeom prst="homePlat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err="1" smtClean="0">
                <a:solidFill>
                  <a:schemeClr val="tx1"/>
                </a:solidFill>
              </a:rPr>
              <a:t>Eğitim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düzeyi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düşük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olan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bir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yetişkin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ise</a:t>
            </a:r>
            <a:r>
              <a:rPr lang="en-US" sz="2400" b="1" dirty="0" smtClean="0">
                <a:solidFill>
                  <a:schemeClr val="tx1"/>
                </a:solidFill>
              </a:rPr>
              <a:t>, </a:t>
            </a:r>
            <a:r>
              <a:rPr lang="en-US" sz="2400" b="1" dirty="0" err="1" smtClean="0">
                <a:solidFill>
                  <a:schemeClr val="tx1"/>
                </a:solidFill>
              </a:rPr>
              <a:t>kendisine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güven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eksikliği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olabileceğinden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bu</a:t>
            </a:r>
            <a:r>
              <a:rPr lang="en-US" sz="2400" b="1" dirty="0" smtClean="0">
                <a:solidFill>
                  <a:schemeClr val="tx1"/>
                </a:solidFill>
              </a:rPr>
              <a:t> durum </a:t>
            </a:r>
            <a:r>
              <a:rPr lang="en-US" sz="2400" b="1" dirty="0" err="1" smtClean="0">
                <a:solidFill>
                  <a:schemeClr val="tx1"/>
                </a:solidFill>
              </a:rPr>
              <a:t>onun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eğitime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olan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ilgisini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azaltabilir</a:t>
            </a:r>
            <a:r>
              <a:rPr lang="en-US" sz="2400" b="1" dirty="0" smtClean="0">
                <a:solidFill>
                  <a:schemeClr val="tx1"/>
                </a:solidFill>
              </a:rPr>
              <a:t>.</a:t>
            </a:r>
            <a:endParaRPr lang="tr-TR" sz="24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9769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b="1" dirty="0" err="1" smtClean="0"/>
              <a:t>Yetişkinlerin</a:t>
            </a:r>
            <a:r>
              <a:rPr lang="en-US" b="1" dirty="0" smtClean="0"/>
              <a:t> </a:t>
            </a:r>
            <a:r>
              <a:rPr lang="en-US" b="1" dirty="0" err="1" smtClean="0"/>
              <a:t>Öğrenmeye</a:t>
            </a:r>
            <a:r>
              <a:rPr lang="en-US" b="1" dirty="0" smtClean="0"/>
              <a:t> </a:t>
            </a:r>
            <a:r>
              <a:rPr lang="en-US" b="1" dirty="0" err="1" smtClean="0"/>
              <a:t>İlişkin</a:t>
            </a:r>
            <a:r>
              <a:rPr lang="en-US" b="1" dirty="0" smtClean="0"/>
              <a:t> </a:t>
            </a:r>
            <a:r>
              <a:rPr lang="en-US" b="1" dirty="0" err="1" smtClean="0"/>
              <a:t>Özellikleri</a:t>
            </a:r>
            <a:endParaRPr lang="tr-TR" b="1" dirty="0"/>
          </a:p>
        </p:txBody>
      </p:sp>
      <p:sp>
        <p:nvSpPr>
          <p:cNvPr id="5" name="4 Beşgen"/>
          <p:cNvSpPr/>
          <p:nvPr/>
        </p:nvSpPr>
        <p:spPr>
          <a:xfrm>
            <a:off x="816427" y="1817912"/>
            <a:ext cx="4615544" cy="859973"/>
          </a:xfrm>
          <a:prstGeom prst="homePlat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err="1" smtClean="0">
                <a:solidFill>
                  <a:schemeClr val="tx1"/>
                </a:solidFill>
              </a:rPr>
              <a:t>Geçmişte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edindikleri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bilgilerle</a:t>
            </a:r>
            <a:r>
              <a:rPr lang="tr-TR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örtüşmeyen</a:t>
            </a:r>
            <a:r>
              <a:rPr lang="en-US" sz="2000" dirty="0" smtClean="0">
                <a:solidFill>
                  <a:schemeClr val="tx1"/>
                </a:solidFill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</a:rPr>
              <a:t>ters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düşen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yeni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bilgiyi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reddedebilirler</a:t>
            </a:r>
            <a:r>
              <a:rPr lang="en-US" sz="2000" dirty="0" smtClean="0">
                <a:solidFill>
                  <a:schemeClr val="tx1"/>
                </a:solidFill>
              </a:rPr>
              <a:t>.</a:t>
            </a:r>
            <a:endParaRPr lang="tr-TR" sz="2000" dirty="0" smtClean="0">
              <a:solidFill>
                <a:schemeClr val="tx1"/>
              </a:solidFill>
            </a:endParaRPr>
          </a:p>
        </p:txBody>
      </p:sp>
      <p:sp>
        <p:nvSpPr>
          <p:cNvPr id="6" name="5 Beşgen"/>
          <p:cNvSpPr/>
          <p:nvPr/>
        </p:nvSpPr>
        <p:spPr>
          <a:xfrm>
            <a:off x="827314" y="2928259"/>
            <a:ext cx="5617028" cy="925285"/>
          </a:xfrm>
          <a:prstGeom prst="homePlat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err="1" smtClean="0">
                <a:solidFill>
                  <a:schemeClr val="tx1"/>
                </a:solidFill>
              </a:rPr>
              <a:t>Yerleşmiş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alışkanlıklara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ve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kalıplaşmış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düşüncelere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sahip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olabilecekleri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için</a:t>
            </a:r>
            <a:r>
              <a:rPr lang="en-US" sz="2000" b="1" dirty="0" smtClean="0">
                <a:solidFill>
                  <a:schemeClr val="tx1"/>
                </a:solidFill>
              </a:rPr>
              <a:t>, </a:t>
            </a:r>
            <a:r>
              <a:rPr lang="en-US" sz="2000" b="1" dirty="0" err="1" smtClean="0">
                <a:solidFill>
                  <a:schemeClr val="tx1"/>
                </a:solidFill>
              </a:rPr>
              <a:t>yetişkinler</a:t>
            </a:r>
            <a:r>
              <a:rPr lang="en-US" sz="2000" b="1" dirty="0" smtClean="0">
                <a:solidFill>
                  <a:schemeClr val="tx1"/>
                </a:solidFill>
              </a:rPr>
              <a:t>, </a:t>
            </a:r>
            <a:r>
              <a:rPr lang="en-US" sz="2000" b="1" dirty="0" err="1" smtClean="0">
                <a:solidFill>
                  <a:schemeClr val="tx1"/>
                </a:solidFill>
              </a:rPr>
              <a:t>daha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az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açık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fikirli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olabilirler</a:t>
            </a:r>
            <a:r>
              <a:rPr lang="en-US" sz="2000" b="1" dirty="0" smtClean="0">
                <a:solidFill>
                  <a:schemeClr val="tx1"/>
                </a:solidFill>
              </a:rPr>
              <a:t>. </a:t>
            </a:r>
            <a:endParaRPr lang="tr-TR" sz="2000" b="1" dirty="0" smtClean="0">
              <a:solidFill>
                <a:schemeClr val="tx1"/>
              </a:solidFill>
            </a:endParaRPr>
          </a:p>
        </p:txBody>
      </p:sp>
      <p:sp>
        <p:nvSpPr>
          <p:cNvPr id="7" name="6 Beşgen"/>
          <p:cNvSpPr/>
          <p:nvPr/>
        </p:nvSpPr>
        <p:spPr>
          <a:xfrm>
            <a:off x="816428" y="4191000"/>
            <a:ext cx="6520543" cy="914400"/>
          </a:xfrm>
          <a:prstGeom prst="homePlat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400" b="1" dirty="0" smtClean="0">
                <a:solidFill>
                  <a:schemeClr val="tx1"/>
                </a:solidFill>
              </a:rPr>
              <a:t>İ</a:t>
            </a:r>
            <a:r>
              <a:rPr lang="en-US" sz="2400" b="1" dirty="0" err="1" smtClean="0">
                <a:solidFill>
                  <a:schemeClr val="tx1"/>
                </a:solidFill>
              </a:rPr>
              <a:t>htiyaçlarını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karşılamayan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eğitime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ilgi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göstermezler</a:t>
            </a:r>
            <a:r>
              <a:rPr lang="en-US" sz="2400" b="1" dirty="0" smtClean="0">
                <a:solidFill>
                  <a:schemeClr val="tx1"/>
                </a:solidFill>
              </a:rPr>
              <a:t>.</a:t>
            </a:r>
            <a:endParaRPr lang="tr-TR" sz="2400" b="1" dirty="0" smtClean="0">
              <a:solidFill>
                <a:schemeClr val="tx1"/>
              </a:solidFill>
            </a:endParaRPr>
          </a:p>
        </p:txBody>
      </p:sp>
      <p:sp>
        <p:nvSpPr>
          <p:cNvPr id="10" name="9 Beşgen"/>
          <p:cNvSpPr/>
          <p:nvPr/>
        </p:nvSpPr>
        <p:spPr>
          <a:xfrm>
            <a:off x="805543" y="5366657"/>
            <a:ext cx="7249885" cy="1023256"/>
          </a:xfrm>
          <a:prstGeom prst="homePlat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err="1" smtClean="0">
                <a:solidFill>
                  <a:schemeClr val="tx1"/>
                </a:solidFill>
              </a:rPr>
              <a:t>Gördükleri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eğitimin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ihtiyaçlarına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somut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çözümler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getirmesini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beklerler</a:t>
            </a:r>
            <a:r>
              <a:rPr lang="en-US" sz="2400" b="1" dirty="0" smtClean="0">
                <a:solidFill>
                  <a:schemeClr val="tx1"/>
                </a:solidFill>
              </a:rPr>
              <a:t>.</a:t>
            </a:r>
            <a:endParaRPr lang="tr-TR" sz="24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97695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b="1" dirty="0" err="1" smtClean="0"/>
              <a:t>Yetişkinlerin</a:t>
            </a:r>
            <a:r>
              <a:rPr lang="en-US" b="1" dirty="0" smtClean="0"/>
              <a:t> </a:t>
            </a:r>
            <a:r>
              <a:rPr lang="en-US" b="1" dirty="0" err="1" smtClean="0"/>
              <a:t>Öğrenmeye</a:t>
            </a:r>
            <a:r>
              <a:rPr lang="en-US" b="1" dirty="0" smtClean="0"/>
              <a:t> </a:t>
            </a:r>
            <a:r>
              <a:rPr lang="en-US" b="1" dirty="0" err="1" smtClean="0"/>
              <a:t>İlişkin</a:t>
            </a:r>
            <a:r>
              <a:rPr lang="en-US" b="1" dirty="0" smtClean="0"/>
              <a:t> </a:t>
            </a:r>
            <a:r>
              <a:rPr lang="en-US" b="1" dirty="0" err="1" smtClean="0"/>
              <a:t>Özellikleri</a:t>
            </a:r>
            <a:endParaRPr lang="tr-TR" b="1" dirty="0"/>
          </a:p>
        </p:txBody>
      </p:sp>
      <p:sp>
        <p:nvSpPr>
          <p:cNvPr id="9" name="8 Aşağı Ok Belirtme Çizgisi"/>
          <p:cNvSpPr/>
          <p:nvPr/>
        </p:nvSpPr>
        <p:spPr>
          <a:xfrm>
            <a:off x="2579914" y="2449284"/>
            <a:ext cx="6683829" cy="914400"/>
          </a:xfrm>
          <a:prstGeom prst="downArrowCallou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1"/>
                </a:solidFill>
              </a:rPr>
              <a:t>Davranış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değişikliğine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direnebilirler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endParaRPr lang="tr-TR" sz="2800" b="1" dirty="0" smtClean="0">
              <a:solidFill>
                <a:schemeClr val="tx1"/>
              </a:solidFill>
            </a:endParaRPr>
          </a:p>
        </p:txBody>
      </p:sp>
      <p:sp>
        <p:nvSpPr>
          <p:cNvPr id="10" name="9 Dikdörtgen"/>
          <p:cNvSpPr/>
          <p:nvPr/>
        </p:nvSpPr>
        <p:spPr>
          <a:xfrm>
            <a:off x="2264229" y="3722913"/>
            <a:ext cx="7511142" cy="152400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Bu </a:t>
            </a:r>
            <a:r>
              <a:rPr lang="en-US" sz="2400" b="1" dirty="0" err="1" smtClean="0">
                <a:solidFill>
                  <a:schemeClr val="tx1"/>
                </a:solidFill>
              </a:rPr>
              <a:t>sebeple</a:t>
            </a:r>
            <a:r>
              <a:rPr lang="en-US" sz="2400" b="1" dirty="0" smtClean="0">
                <a:solidFill>
                  <a:schemeClr val="tx1"/>
                </a:solidFill>
              </a:rPr>
              <a:t>; </a:t>
            </a:r>
            <a:r>
              <a:rPr lang="en-US" sz="2400" b="1" dirty="0" err="1" smtClean="0">
                <a:solidFill>
                  <a:schemeClr val="tx1"/>
                </a:solidFill>
              </a:rPr>
              <a:t>öğrenme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sürecinde</a:t>
            </a:r>
            <a:r>
              <a:rPr lang="en-US" sz="2400" b="1" dirty="0" smtClean="0">
                <a:solidFill>
                  <a:schemeClr val="tx1"/>
                </a:solidFill>
              </a:rPr>
              <a:t>, </a:t>
            </a:r>
            <a:r>
              <a:rPr lang="en-US" sz="2400" b="1" dirty="0" err="1" smtClean="0">
                <a:solidFill>
                  <a:schemeClr val="tx1"/>
                </a:solidFill>
              </a:rPr>
              <a:t>yetişkinlerin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deneyimleri</a:t>
            </a:r>
            <a:r>
              <a:rPr lang="en-US" sz="2400" b="1" dirty="0" smtClean="0">
                <a:solidFill>
                  <a:schemeClr val="tx1"/>
                </a:solidFill>
              </a:rPr>
              <a:t>, </a:t>
            </a:r>
            <a:r>
              <a:rPr lang="en-US" sz="2400" b="1" dirty="0" err="1" smtClean="0">
                <a:solidFill>
                  <a:schemeClr val="tx1"/>
                </a:solidFill>
              </a:rPr>
              <a:t>bilgi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birikimleri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reddedilmemeli</a:t>
            </a:r>
            <a:r>
              <a:rPr lang="en-US" sz="2400" b="1" dirty="0" smtClean="0">
                <a:solidFill>
                  <a:schemeClr val="tx1"/>
                </a:solidFill>
              </a:rPr>
              <a:t>, </a:t>
            </a:r>
            <a:r>
              <a:rPr lang="en-US" sz="2400" b="1" dirty="0" err="1" smtClean="0">
                <a:solidFill>
                  <a:schemeClr val="tx1"/>
                </a:solidFill>
              </a:rPr>
              <a:t>hatalar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bir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öğrenme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fırsatı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olarak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değerlendirilmelidir</a:t>
            </a:r>
            <a:r>
              <a:rPr lang="en-US" sz="2400" b="1" dirty="0" smtClean="0">
                <a:solidFill>
                  <a:schemeClr val="tx1"/>
                </a:solidFill>
              </a:rPr>
              <a:t>.</a:t>
            </a:r>
            <a:endParaRPr lang="tr-TR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9769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06475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b="1" dirty="0" err="1" smtClean="0"/>
              <a:t>Yetişkin</a:t>
            </a:r>
            <a:r>
              <a:rPr lang="en-US" b="1" dirty="0" smtClean="0"/>
              <a:t> </a:t>
            </a:r>
            <a:r>
              <a:rPr lang="en-US" b="1" dirty="0" err="1" smtClean="0"/>
              <a:t>Eğitiminin</a:t>
            </a:r>
            <a:r>
              <a:rPr lang="en-US" b="1" dirty="0" smtClean="0"/>
              <a:t> </a:t>
            </a:r>
            <a:r>
              <a:rPr lang="en-US" b="1" dirty="0" err="1" smtClean="0"/>
              <a:t>Temel</a:t>
            </a:r>
            <a:r>
              <a:rPr lang="en-US" b="1" dirty="0" smtClean="0"/>
              <a:t> </a:t>
            </a:r>
            <a:r>
              <a:rPr lang="en-US" b="1" dirty="0" err="1" smtClean="0"/>
              <a:t>İlkeleri</a:t>
            </a:r>
            <a:endParaRPr lang="tr-T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671457" cy="4351338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 algn="ctr">
              <a:buNone/>
            </a:pPr>
            <a:r>
              <a:rPr lang="en-US" b="1" dirty="0" err="1" smtClean="0"/>
              <a:t>Öğretilecek</a:t>
            </a:r>
            <a:r>
              <a:rPr lang="en-US" b="1" dirty="0" smtClean="0"/>
              <a:t> </a:t>
            </a:r>
            <a:r>
              <a:rPr lang="en-US" b="1" dirty="0" err="1" smtClean="0"/>
              <a:t>konu</a:t>
            </a:r>
            <a:r>
              <a:rPr lang="en-US" b="1" dirty="0" smtClean="0"/>
              <a:t>, </a:t>
            </a:r>
            <a:r>
              <a:rPr lang="en-US" b="1" dirty="0" err="1" smtClean="0"/>
              <a:t>katılımcıların</a:t>
            </a:r>
            <a:r>
              <a:rPr lang="en-US" b="1" dirty="0" smtClean="0"/>
              <a:t> </a:t>
            </a:r>
            <a:r>
              <a:rPr lang="en-US" b="1" dirty="0" err="1" smtClean="0"/>
              <a:t>yeteneklerinin</a:t>
            </a:r>
            <a:r>
              <a:rPr lang="en-US" b="1" dirty="0" smtClean="0"/>
              <a:t> </a:t>
            </a:r>
            <a:r>
              <a:rPr lang="en-US" b="1" dirty="0" err="1" smtClean="0"/>
              <a:t>üstünde</a:t>
            </a:r>
            <a:r>
              <a:rPr lang="en-US" b="1" dirty="0" smtClean="0"/>
              <a:t> </a:t>
            </a:r>
            <a:r>
              <a:rPr lang="en-US" b="1" dirty="0" err="1" smtClean="0"/>
              <a:t>ya</a:t>
            </a:r>
            <a:r>
              <a:rPr lang="en-US" b="1" dirty="0" smtClean="0"/>
              <a:t> da </a:t>
            </a:r>
            <a:r>
              <a:rPr lang="en-US" b="1" dirty="0" err="1" smtClean="0"/>
              <a:t>altında</a:t>
            </a:r>
            <a:r>
              <a:rPr lang="en-US" b="1" dirty="0" smtClean="0"/>
              <a:t> </a:t>
            </a:r>
            <a:r>
              <a:rPr lang="en-US" b="1" dirty="0" err="1" smtClean="0"/>
              <a:t>olması</a:t>
            </a:r>
            <a:r>
              <a:rPr lang="en-US" b="1" dirty="0" smtClean="0"/>
              <a:t> </a:t>
            </a:r>
            <a:r>
              <a:rPr lang="en-US" b="1" dirty="0" err="1" smtClean="0"/>
              <a:t>katılımcıların</a:t>
            </a:r>
            <a:r>
              <a:rPr lang="en-US" b="1" dirty="0" smtClean="0"/>
              <a:t> </a:t>
            </a:r>
            <a:r>
              <a:rPr lang="en-US" b="1" dirty="0" err="1" smtClean="0"/>
              <a:t>sıkılmasına</a:t>
            </a:r>
            <a:r>
              <a:rPr lang="en-US" b="1" dirty="0" smtClean="0"/>
              <a:t> </a:t>
            </a:r>
            <a:r>
              <a:rPr lang="en-US" b="1" dirty="0" err="1" smtClean="0"/>
              <a:t>neden</a:t>
            </a:r>
            <a:r>
              <a:rPr lang="en-US" b="1" dirty="0" smtClean="0"/>
              <a:t> </a:t>
            </a:r>
            <a:r>
              <a:rPr lang="en-US" b="1" dirty="0" err="1" smtClean="0"/>
              <a:t>olur</a:t>
            </a:r>
            <a:r>
              <a:rPr lang="en-US" b="1" dirty="0" smtClean="0"/>
              <a:t>. </a:t>
            </a:r>
            <a:endParaRPr lang="tr-TR" b="1" dirty="0" smtClean="0"/>
          </a:p>
          <a:p>
            <a:pPr>
              <a:buNone/>
            </a:pPr>
            <a:endParaRPr lang="tr-TR" dirty="0"/>
          </a:p>
        </p:txBody>
      </p:sp>
      <p:pic>
        <p:nvPicPr>
          <p:cNvPr id="4" name="Picture 2" descr="C:\Users\NAZAN\Desktop\cok-sikilmak_96010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91399" y="2226923"/>
            <a:ext cx="3657600" cy="3657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571736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06475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b="1" dirty="0" err="1" smtClean="0"/>
              <a:t>Yetişkin</a:t>
            </a:r>
            <a:r>
              <a:rPr lang="en-US" b="1" dirty="0" smtClean="0"/>
              <a:t> </a:t>
            </a:r>
            <a:r>
              <a:rPr lang="en-US" b="1" dirty="0" err="1" smtClean="0"/>
              <a:t>Eğitiminin</a:t>
            </a:r>
            <a:r>
              <a:rPr lang="en-US" b="1" dirty="0" smtClean="0"/>
              <a:t> </a:t>
            </a:r>
            <a:r>
              <a:rPr lang="en-US" b="1" dirty="0" err="1" smtClean="0"/>
              <a:t>Temel</a:t>
            </a:r>
            <a:r>
              <a:rPr lang="en-US" b="1" dirty="0" smtClean="0"/>
              <a:t> </a:t>
            </a:r>
            <a:r>
              <a:rPr lang="en-US" b="1" dirty="0" err="1" smtClean="0"/>
              <a:t>İlkeleri</a:t>
            </a:r>
            <a:endParaRPr lang="tr-T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konunun</a:t>
            </a:r>
            <a:r>
              <a:rPr lang="en-US" dirty="0" smtClean="0"/>
              <a:t>, </a:t>
            </a:r>
            <a:r>
              <a:rPr lang="en-US" dirty="0" err="1" smtClean="0"/>
              <a:t>hiç</a:t>
            </a:r>
            <a:r>
              <a:rPr lang="en-US" dirty="0" smtClean="0"/>
              <a:t> </a:t>
            </a:r>
            <a:r>
              <a:rPr lang="en-US" dirty="0" err="1" smtClean="0"/>
              <a:t>ara</a:t>
            </a:r>
            <a:r>
              <a:rPr lang="en-US" dirty="0" smtClean="0"/>
              <a:t> </a:t>
            </a:r>
            <a:r>
              <a:rPr lang="en-US" dirty="0" err="1" smtClean="0"/>
              <a:t>verilmeden</a:t>
            </a:r>
            <a:r>
              <a:rPr lang="en-US" dirty="0" smtClean="0"/>
              <a:t> </a:t>
            </a:r>
            <a:r>
              <a:rPr lang="en-US" dirty="0" err="1" smtClean="0"/>
              <a:t>öğretilmesi</a:t>
            </a:r>
            <a:r>
              <a:rPr lang="en-US" dirty="0" smtClean="0"/>
              <a:t> </a:t>
            </a:r>
            <a:r>
              <a:rPr lang="en-US" dirty="0" err="1" smtClean="0"/>
              <a:t>yerine</a:t>
            </a:r>
            <a:r>
              <a:rPr lang="en-US" dirty="0" smtClean="0"/>
              <a:t>, </a:t>
            </a:r>
            <a:r>
              <a:rPr lang="en-US" dirty="0" err="1" smtClean="0"/>
              <a:t>uygun</a:t>
            </a:r>
            <a:r>
              <a:rPr lang="en-US" dirty="0" smtClean="0"/>
              <a:t> </a:t>
            </a:r>
            <a:r>
              <a:rPr lang="en-US" dirty="0" err="1" smtClean="0"/>
              <a:t>aralıklar</a:t>
            </a:r>
            <a:r>
              <a:rPr lang="en-US" dirty="0" smtClean="0"/>
              <a:t> </a:t>
            </a:r>
            <a:r>
              <a:rPr lang="en-US" dirty="0" err="1" smtClean="0"/>
              <a:t>verilerek</a:t>
            </a:r>
            <a:r>
              <a:rPr lang="en-US" dirty="0" smtClean="0"/>
              <a:t> </a:t>
            </a:r>
            <a:r>
              <a:rPr lang="en-US" dirty="0" err="1" smtClean="0"/>
              <a:t>öğretilmesi</a:t>
            </a:r>
            <a:r>
              <a:rPr lang="en-US" dirty="0" smtClean="0"/>
              <a:t>, </a:t>
            </a:r>
            <a:r>
              <a:rPr lang="en-US" dirty="0" err="1" smtClean="0"/>
              <a:t>öğrenmeyi</a:t>
            </a:r>
            <a:r>
              <a:rPr lang="en-US" dirty="0" smtClean="0"/>
              <a:t> </a:t>
            </a:r>
            <a:r>
              <a:rPr lang="en-US" dirty="0" err="1" smtClean="0"/>
              <a:t>kolaylaştıracağı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öğrenilenin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uzun</a:t>
            </a:r>
            <a:r>
              <a:rPr lang="en-US" dirty="0" smtClean="0"/>
              <a:t> </a:t>
            </a:r>
            <a:r>
              <a:rPr lang="en-US" dirty="0" err="1" smtClean="0"/>
              <a:t>süre</a:t>
            </a:r>
            <a:r>
              <a:rPr lang="en-US" dirty="0" smtClean="0"/>
              <a:t> </a:t>
            </a:r>
            <a:r>
              <a:rPr lang="tr-TR" dirty="0" smtClean="0"/>
              <a:t>akılda</a:t>
            </a:r>
            <a:r>
              <a:rPr lang="en-US" dirty="0" smtClean="0"/>
              <a:t> </a:t>
            </a:r>
            <a:r>
              <a:rPr lang="en-US" dirty="0" err="1" smtClean="0"/>
              <a:t>kalmasını</a:t>
            </a:r>
            <a:r>
              <a:rPr lang="en-US" dirty="0" smtClean="0"/>
              <a:t> </a:t>
            </a:r>
            <a:r>
              <a:rPr lang="en-US" dirty="0" err="1" smtClean="0"/>
              <a:t>sağlayacağından</a:t>
            </a:r>
            <a:r>
              <a:rPr lang="en-US" dirty="0" smtClean="0"/>
              <a:t> </a:t>
            </a:r>
            <a:r>
              <a:rPr lang="en-US" dirty="0" err="1" smtClean="0"/>
              <a:t>yararlı</a:t>
            </a:r>
            <a:r>
              <a:rPr lang="en-US" dirty="0" smtClean="0"/>
              <a:t> </a:t>
            </a:r>
            <a:r>
              <a:rPr lang="en-US" dirty="0" err="1" smtClean="0"/>
              <a:t>olur</a:t>
            </a:r>
            <a:r>
              <a:rPr lang="en-US" dirty="0" smtClean="0"/>
              <a:t>.</a:t>
            </a:r>
            <a:endParaRPr lang="tr-TR" dirty="0" smtClean="0"/>
          </a:p>
          <a:p>
            <a:pPr>
              <a:buNone/>
            </a:pPr>
            <a:endParaRPr lang="tr-TR" dirty="0" smtClean="0"/>
          </a:p>
          <a:p>
            <a:r>
              <a:rPr lang="en-US" dirty="0" smtClean="0"/>
              <a:t>Her 40-45 </a:t>
            </a:r>
            <a:r>
              <a:rPr lang="en-US" dirty="0" err="1" smtClean="0"/>
              <a:t>dakikalık</a:t>
            </a:r>
            <a:r>
              <a:rPr lang="en-US" dirty="0" smtClean="0"/>
              <a:t> </a:t>
            </a:r>
            <a:r>
              <a:rPr lang="en-US" dirty="0" err="1" smtClean="0"/>
              <a:t>eğitimden</a:t>
            </a:r>
            <a:r>
              <a:rPr lang="en-US" dirty="0" smtClean="0"/>
              <a:t> </a:t>
            </a:r>
            <a:r>
              <a:rPr lang="en-US" dirty="0" err="1" smtClean="0"/>
              <a:t>sonra</a:t>
            </a:r>
            <a:r>
              <a:rPr lang="en-US" dirty="0" smtClean="0"/>
              <a:t> 10-15 </a:t>
            </a:r>
            <a:r>
              <a:rPr lang="en-US" dirty="0" err="1" smtClean="0"/>
              <a:t>dakikalık</a:t>
            </a:r>
            <a:r>
              <a:rPr lang="en-US" dirty="0" smtClean="0"/>
              <a:t> </a:t>
            </a:r>
            <a:r>
              <a:rPr lang="en-US" dirty="0" err="1" smtClean="0"/>
              <a:t>dinlenme</a:t>
            </a:r>
            <a:r>
              <a:rPr lang="en-US" dirty="0" smtClean="0"/>
              <a:t> </a:t>
            </a:r>
            <a:r>
              <a:rPr lang="en-US" dirty="0" err="1" smtClean="0"/>
              <a:t>arası</a:t>
            </a:r>
            <a:r>
              <a:rPr lang="en-US" dirty="0" smtClean="0"/>
              <a:t> </a:t>
            </a:r>
            <a:r>
              <a:rPr lang="en-US" dirty="0" err="1" smtClean="0"/>
              <a:t>vermek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konuya</a:t>
            </a:r>
            <a:r>
              <a:rPr lang="en-US" dirty="0" smtClean="0"/>
              <a:t> </a:t>
            </a:r>
            <a:r>
              <a:rPr lang="en-US" dirty="0" err="1" smtClean="0"/>
              <a:t>geçmeden</a:t>
            </a:r>
            <a:r>
              <a:rPr lang="en-US" dirty="0" smtClean="0"/>
              <a:t> </a:t>
            </a:r>
            <a:r>
              <a:rPr lang="en-US" dirty="0" err="1" smtClean="0"/>
              <a:t>önce</a:t>
            </a:r>
            <a:r>
              <a:rPr lang="en-US" dirty="0" smtClean="0"/>
              <a:t> </a:t>
            </a:r>
            <a:r>
              <a:rPr lang="en-US" dirty="0" err="1" smtClean="0"/>
              <a:t>konuya</a:t>
            </a:r>
            <a:r>
              <a:rPr lang="en-US" dirty="0" smtClean="0"/>
              <a:t> </a:t>
            </a:r>
            <a:r>
              <a:rPr lang="en-US" dirty="0" err="1" smtClean="0"/>
              <a:t>ilişkin</a:t>
            </a:r>
            <a:r>
              <a:rPr lang="en-US" dirty="0" smtClean="0"/>
              <a:t> </a:t>
            </a:r>
            <a:r>
              <a:rPr lang="en-US" dirty="0" err="1" smtClean="0"/>
              <a:t>uygulamalar</a:t>
            </a:r>
            <a:r>
              <a:rPr lang="en-US" dirty="0" smtClean="0"/>
              <a:t> </a:t>
            </a:r>
            <a:r>
              <a:rPr lang="en-US" dirty="0" err="1" smtClean="0"/>
              <a:t>yaptırmak</a:t>
            </a:r>
            <a:r>
              <a:rPr lang="en-US" dirty="0" smtClean="0"/>
              <a:t> </a:t>
            </a:r>
            <a:r>
              <a:rPr lang="en-US" dirty="0" err="1" smtClean="0"/>
              <a:t>uygun</a:t>
            </a:r>
            <a:r>
              <a:rPr lang="en-US" dirty="0" smtClean="0"/>
              <a:t> </a:t>
            </a:r>
            <a:r>
              <a:rPr lang="en-US" dirty="0" err="1" smtClean="0"/>
              <a:t>olur</a:t>
            </a:r>
            <a:r>
              <a:rPr lang="en-US" dirty="0" smtClean="0"/>
              <a:t>.</a:t>
            </a:r>
            <a:endParaRPr lang="tr-TR" dirty="0" smtClean="0"/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71736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06475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b="1" dirty="0" err="1" smtClean="0"/>
              <a:t>Yetişkin</a:t>
            </a:r>
            <a:r>
              <a:rPr lang="en-US" b="1" dirty="0" smtClean="0"/>
              <a:t> </a:t>
            </a:r>
            <a:r>
              <a:rPr lang="en-US" b="1" dirty="0" err="1" smtClean="0"/>
              <a:t>Eğitiminin</a:t>
            </a:r>
            <a:r>
              <a:rPr lang="en-US" b="1" dirty="0" smtClean="0"/>
              <a:t> </a:t>
            </a:r>
            <a:r>
              <a:rPr lang="en-US" b="1" dirty="0" err="1" smtClean="0"/>
              <a:t>Temel</a:t>
            </a:r>
            <a:r>
              <a:rPr lang="en-US" b="1" dirty="0" smtClean="0"/>
              <a:t> </a:t>
            </a:r>
            <a:r>
              <a:rPr lang="en-US" b="1" dirty="0" err="1" smtClean="0"/>
              <a:t>İlkeleri</a:t>
            </a:r>
            <a:endParaRPr lang="tr-T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 err="1" smtClean="0"/>
              <a:t>Eğitime</a:t>
            </a:r>
            <a:r>
              <a:rPr lang="en-US" u="sng" dirty="0" smtClean="0"/>
              <a:t> </a:t>
            </a:r>
            <a:r>
              <a:rPr lang="en-US" u="sng" dirty="0" err="1" smtClean="0"/>
              <a:t>aktif</a:t>
            </a:r>
            <a:r>
              <a:rPr lang="en-US" u="sng" dirty="0" smtClean="0"/>
              <a:t> </a:t>
            </a:r>
            <a:r>
              <a:rPr lang="en-US" u="sng" dirty="0" err="1" smtClean="0"/>
              <a:t>katılımlı</a:t>
            </a:r>
            <a:r>
              <a:rPr lang="en-US" u="sng" dirty="0" smtClean="0"/>
              <a:t> </a:t>
            </a:r>
            <a:r>
              <a:rPr lang="en-US" u="sng" dirty="0" err="1" smtClean="0"/>
              <a:t>öğrenmeyi</a:t>
            </a:r>
            <a:r>
              <a:rPr lang="en-US" u="sng" dirty="0" smtClean="0"/>
              <a:t> </a:t>
            </a:r>
            <a:r>
              <a:rPr lang="en-US" u="sng" dirty="0" err="1" smtClean="0"/>
              <a:t>sağlamak</a:t>
            </a:r>
            <a:r>
              <a:rPr lang="en-US" u="sng" dirty="0" smtClean="0"/>
              <a:t> </a:t>
            </a:r>
            <a:r>
              <a:rPr lang="en-US" u="sng" dirty="0" err="1" smtClean="0"/>
              <a:t>için</a:t>
            </a:r>
            <a:r>
              <a:rPr lang="en-US" u="sng" dirty="0" smtClean="0"/>
              <a:t> </a:t>
            </a:r>
            <a:r>
              <a:rPr lang="en-US" u="sng" dirty="0" err="1" smtClean="0"/>
              <a:t>bireylere</a:t>
            </a:r>
            <a:r>
              <a:rPr lang="en-US" u="sng" dirty="0" smtClean="0"/>
              <a:t>; </a:t>
            </a:r>
            <a:endParaRPr lang="tr-TR" u="sng" dirty="0" smtClean="0"/>
          </a:p>
          <a:p>
            <a:pPr marL="0" indent="0">
              <a:buNone/>
            </a:pPr>
            <a:endParaRPr lang="tr-TR" dirty="0" smtClean="0"/>
          </a:p>
          <a:p>
            <a:r>
              <a:rPr lang="en-US" dirty="0" err="1" smtClean="0"/>
              <a:t>Bilgi</a:t>
            </a:r>
            <a:r>
              <a:rPr lang="en-US" dirty="0" smtClean="0"/>
              <a:t> </a:t>
            </a:r>
            <a:r>
              <a:rPr lang="en-US" dirty="0" err="1" smtClean="0"/>
              <a:t>sunmaktan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, </a:t>
            </a:r>
            <a:r>
              <a:rPr lang="en-US" dirty="0" err="1" smtClean="0"/>
              <a:t>olguları</a:t>
            </a:r>
            <a:r>
              <a:rPr lang="en-US" dirty="0" smtClean="0"/>
              <a:t> </a:t>
            </a:r>
            <a:r>
              <a:rPr lang="en-US" dirty="0" err="1" smtClean="0"/>
              <a:t>keşfetmelerine</a:t>
            </a:r>
            <a:r>
              <a:rPr lang="en-US" dirty="0" smtClean="0"/>
              <a:t> </a:t>
            </a:r>
            <a:r>
              <a:rPr lang="en-US" dirty="0" err="1" smtClean="0"/>
              <a:t>yol</a:t>
            </a:r>
            <a:r>
              <a:rPr lang="en-US" dirty="0" smtClean="0"/>
              <a:t> </a:t>
            </a:r>
            <a:r>
              <a:rPr lang="en-US" dirty="0" err="1" smtClean="0"/>
              <a:t>açacak</a:t>
            </a:r>
            <a:r>
              <a:rPr lang="en-US" dirty="0" smtClean="0"/>
              <a:t> </a:t>
            </a:r>
            <a:r>
              <a:rPr lang="en-US" dirty="0" err="1" smtClean="0"/>
              <a:t>sorular</a:t>
            </a:r>
            <a:r>
              <a:rPr lang="en-US" dirty="0" smtClean="0"/>
              <a:t> </a:t>
            </a:r>
            <a:r>
              <a:rPr lang="en-US" dirty="0" err="1" smtClean="0"/>
              <a:t>sorulmalı</a:t>
            </a:r>
            <a:r>
              <a:rPr lang="tr-TR" dirty="0" smtClean="0"/>
              <a:t>dır</a:t>
            </a:r>
          </a:p>
          <a:p>
            <a:endParaRPr lang="tr-TR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Bireysel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ekip</a:t>
            </a:r>
            <a:r>
              <a:rPr lang="en-US" dirty="0" smtClean="0"/>
              <a:t> </a:t>
            </a:r>
            <a:r>
              <a:rPr lang="en-US" dirty="0" err="1" smtClean="0"/>
              <a:t>çalışmalarına</a:t>
            </a:r>
            <a:r>
              <a:rPr lang="en-US" dirty="0" smtClean="0"/>
              <a:t> </a:t>
            </a:r>
            <a:r>
              <a:rPr lang="en-US" dirty="0" err="1" smtClean="0"/>
              <a:t>yönlendirilmeli</a:t>
            </a:r>
            <a:r>
              <a:rPr lang="tr-TR" dirty="0" err="1" smtClean="0"/>
              <a:t>dir</a:t>
            </a:r>
            <a:endParaRPr lang="tr-TR" dirty="0" smtClean="0"/>
          </a:p>
          <a:p>
            <a:pPr>
              <a:buNone/>
            </a:pPr>
            <a:endParaRPr lang="tr-TR" dirty="0" smtClean="0"/>
          </a:p>
          <a:p>
            <a:r>
              <a:rPr lang="en-US" dirty="0" err="1" smtClean="0"/>
              <a:t>Uygun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her </a:t>
            </a:r>
            <a:r>
              <a:rPr lang="en-US" dirty="0" err="1" smtClean="0"/>
              <a:t>konuda</a:t>
            </a:r>
            <a:r>
              <a:rPr lang="en-US" dirty="0" smtClean="0"/>
              <a:t> </a:t>
            </a:r>
            <a:r>
              <a:rPr lang="en-US" dirty="0" err="1" smtClean="0"/>
              <a:t>tartışma</a:t>
            </a:r>
            <a:r>
              <a:rPr lang="en-US" dirty="0" smtClean="0"/>
              <a:t> </a:t>
            </a:r>
            <a:r>
              <a:rPr lang="en-US" dirty="0" err="1" smtClean="0"/>
              <a:t>yöntemi</a:t>
            </a:r>
            <a:r>
              <a:rPr lang="en-US" dirty="0" smtClean="0"/>
              <a:t> </a:t>
            </a:r>
            <a:r>
              <a:rPr lang="en-US" dirty="0" err="1" smtClean="0"/>
              <a:t>kullanılmalıdır</a:t>
            </a:r>
            <a:endParaRPr lang="tr-TR" dirty="0" smtClean="0"/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71736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06475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b="1" dirty="0" err="1" smtClean="0"/>
              <a:t>Yetişkin</a:t>
            </a:r>
            <a:r>
              <a:rPr lang="en-US" b="1" dirty="0" smtClean="0"/>
              <a:t> </a:t>
            </a:r>
            <a:r>
              <a:rPr lang="en-US" b="1" dirty="0" err="1" smtClean="0"/>
              <a:t>Eğitiminin</a:t>
            </a:r>
            <a:r>
              <a:rPr lang="en-US" b="1" dirty="0" smtClean="0"/>
              <a:t> </a:t>
            </a:r>
            <a:r>
              <a:rPr lang="en-US" b="1" dirty="0" err="1" smtClean="0"/>
              <a:t>Temel</a:t>
            </a:r>
            <a:r>
              <a:rPr lang="en-US" b="1" dirty="0" smtClean="0"/>
              <a:t> </a:t>
            </a:r>
            <a:r>
              <a:rPr lang="en-US" b="1" dirty="0" err="1" smtClean="0"/>
              <a:t>İlkeleri</a:t>
            </a:r>
            <a:endParaRPr lang="tr-T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İşlenen</a:t>
            </a:r>
            <a:r>
              <a:rPr lang="en-US" dirty="0" smtClean="0"/>
              <a:t> </a:t>
            </a:r>
            <a:r>
              <a:rPr lang="en-US" dirty="0" err="1" smtClean="0"/>
              <a:t>konu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ilgili</a:t>
            </a:r>
            <a:r>
              <a:rPr lang="en-US" dirty="0" smtClean="0"/>
              <a:t> </a:t>
            </a:r>
            <a:r>
              <a:rPr lang="en-US" dirty="0" err="1" smtClean="0"/>
              <a:t>önemli</a:t>
            </a:r>
            <a:r>
              <a:rPr lang="en-US" dirty="0" smtClean="0"/>
              <a:t> </a:t>
            </a:r>
            <a:r>
              <a:rPr lang="en-US" dirty="0" err="1" smtClean="0"/>
              <a:t>noktalar</a:t>
            </a:r>
            <a:r>
              <a:rPr lang="en-US" dirty="0" smtClean="0"/>
              <a:t> </a:t>
            </a:r>
            <a:r>
              <a:rPr lang="en-US" dirty="0" err="1" smtClean="0"/>
              <a:t>eğitimin</a:t>
            </a:r>
            <a:r>
              <a:rPr lang="en-US" dirty="0" smtClean="0"/>
              <a:t> </a:t>
            </a:r>
            <a:r>
              <a:rPr lang="en-US" dirty="0" err="1" smtClean="0"/>
              <a:t>başında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sonunda</a:t>
            </a:r>
            <a:r>
              <a:rPr lang="en-US" dirty="0" smtClean="0"/>
              <a:t> </a:t>
            </a:r>
            <a:r>
              <a:rPr lang="en-US" dirty="0" err="1" smtClean="0"/>
              <a:t>sunulmalıdır</a:t>
            </a:r>
            <a:endParaRPr lang="tr-TR" dirty="0" smtClean="0"/>
          </a:p>
          <a:p>
            <a:pPr>
              <a:buNone/>
            </a:pPr>
            <a:endParaRPr lang="tr-TR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İşlenecek</a:t>
            </a:r>
            <a:r>
              <a:rPr lang="en-US" dirty="0" smtClean="0"/>
              <a:t> </a:t>
            </a:r>
            <a:r>
              <a:rPr lang="en-US" dirty="0" err="1" smtClean="0"/>
              <a:t>konu</a:t>
            </a:r>
            <a:r>
              <a:rPr lang="en-US" dirty="0" smtClean="0"/>
              <a:t> </a:t>
            </a:r>
            <a:r>
              <a:rPr lang="en-US" dirty="0" err="1" smtClean="0"/>
              <a:t>eğitimin</a:t>
            </a:r>
            <a:r>
              <a:rPr lang="en-US" dirty="0" smtClean="0"/>
              <a:t> </a:t>
            </a:r>
            <a:r>
              <a:rPr lang="en-US" dirty="0" err="1" smtClean="0"/>
              <a:t>başında</a:t>
            </a:r>
            <a:r>
              <a:rPr lang="en-US" dirty="0" smtClean="0"/>
              <a:t> </a:t>
            </a:r>
            <a:r>
              <a:rPr lang="en-US" dirty="0" err="1" smtClean="0"/>
              <a:t>ana</a:t>
            </a:r>
            <a:r>
              <a:rPr lang="en-US" dirty="0" smtClean="0"/>
              <a:t> </a:t>
            </a:r>
            <a:r>
              <a:rPr lang="en-US" dirty="0" err="1" smtClean="0"/>
              <a:t>hatları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tanıtılmalı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eğitimin</a:t>
            </a:r>
            <a:r>
              <a:rPr lang="en-US" dirty="0" smtClean="0"/>
              <a:t> </a:t>
            </a:r>
            <a:r>
              <a:rPr lang="en-US" dirty="0" err="1" smtClean="0"/>
              <a:t>sonunda</a:t>
            </a:r>
            <a:r>
              <a:rPr lang="en-US" dirty="0" smtClean="0"/>
              <a:t> </a:t>
            </a:r>
            <a:r>
              <a:rPr lang="en-US" dirty="0" err="1" smtClean="0"/>
              <a:t>özetlenmelidir</a:t>
            </a:r>
            <a:endParaRPr lang="tr-TR" dirty="0" smtClean="0"/>
          </a:p>
          <a:p>
            <a:pPr>
              <a:buNone/>
            </a:pPr>
            <a:endParaRPr lang="tr-TR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Eğitime</a:t>
            </a:r>
            <a:r>
              <a:rPr lang="en-US" dirty="0" smtClean="0"/>
              <a:t> </a:t>
            </a:r>
            <a:r>
              <a:rPr lang="en-US" dirty="0" err="1" smtClean="0"/>
              <a:t>katılanların</a:t>
            </a:r>
            <a:r>
              <a:rPr lang="en-US" dirty="0" smtClean="0"/>
              <a:t> </a:t>
            </a:r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katılacağı</a:t>
            </a:r>
            <a:r>
              <a:rPr lang="en-US" dirty="0" smtClean="0"/>
              <a:t> </a:t>
            </a:r>
            <a:r>
              <a:rPr lang="en-US" dirty="0" err="1" smtClean="0"/>
              <a:t>çalışmalar</a:t>
            </a:r>
            <a:r>
              <a:rPr lang="en-US" dirty="0" smtClean="0"/>
              <a:t> </a:t>
            </a:r>
            <a:r>
              <a:rPr lang="en-US" dirty="0" err="1" smtClean="0"/>
              <a:t>yapılmalıdır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71736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378</Words>
  <Application>Microsoft Office PowerPoint</Application>
  <PresentationFormat>Widescreen</PresentationFormat>
  <Paragraphs>47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Yetişkin Eğitimi </vt:lpstr>
      <vt:lpstr>Yetişkinlerin Öğrenmeye İlişkin Özellikleri</vt:lpstr>
      <vt:lpstr>Yetişkinlerin Öğrenmeye İlişkin Özellikleri</vt:lpstr>
      <vt:lpstr>Yetişkinlerin Öğrenmeye İlişkin Özellikleri</vt:lpstr>
      <vt:lpstr>Yetişkinlerin Öğrenmeye İlişkin Özellikleri</vt:lpstr>
      <vt:lpstr>Yetişkin Eğitiminin Temel İlkeleri</vt:lpstr>
      <vt:lpstr>Yetişkin Eğitiminin Temel İlkeleri</vt:lpstr>
      <vt:lpstr>Yetişkin Eğitiminin Temel İlkeleri</vt:lpstr>
      <vt:lpstr>Yetişkin Eğitiminin Temel İlkeleri</vt:lpstr>
      <vt:lpstr>Yetişkin Eğitiminin Temel İlkeleri</vt:lpstr>
      <vt:lpstr>Yetişkin Eğitiminin Temel İlkeleri</vt:lpstr>
      <vt:lpstr>Yetişkin Eğitiminin Temel İlkeleri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MaryaM</dc:creator>
  <cp:lastModifiedBy>MaryaM</cp:lastModifiedBy>
  <cp:revision>49</cp:revision>
  <dcterms:created xsi:type="dcterms:W3CDTF">2020-03-05T21:16:20Z</dcterms:created>
  <dcterms:modified xsi:type="dcterms:W3CDTF">2020-03-30T12:32:05Z</dcterms:modified>
</cp:coreProperties>
</file>