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2" d="100"/>
          <a:sy n="52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6DD26-32A4-2A43-990A-6F7E5E73786E}" type="datetimeFigureOut">
              <a:rPr lang="en-US" smtClean="0"/>
              <a:t>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AF604-6CBA-6F4A-A6F6-26E48A4D0EE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1"/>
          <p:cNvSpPr txBox="1"/>
          <p:nvPr/>
        </p:nvSpPr>
        <p:spPr>
          <a:xfrm>
            <a:off x="2673729" y="1190201"/>
            <a:ext cx="5331935" cy="36907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4000" b="1" spc="-30" dirty="0">
                <a:solidFill>
                  <a:srgbClr val="552112"/>
                </a:solidFill>
                <a:latin typeface="Arial"/>
                <a:ea typeface="Arial"/>
              </a:rPr>
              <a:t>MUKAVEMET</a:t>
            </a:r>
            <a:r>
              <a:rPr lang="en-US" altLang="zh-CN" sz="4000" b="1" spc="4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4000" b="1" spc="-25" dirty="0">
                <a:solidFill>
                  <a:srgbClr val="552112"/>
                </a:solidFill>
                <a:latin typeface="Arial"/>
                <a:ea typeface="Arial"/>
              </a:rPr>
              <a:t>DERSİ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835"/>
              </a:lnSpc>
            </a:pPr>
            <a:endParaRPr lang="en-US" dirty="0" smtClean="0"/>
          </a:p>
          <a:p>
            <a:pPr marL="0" indent="680592">
              <a:lnSpc>
                <a:spcPct val="100000"/>
              </a:lnSpc>
            </a:pPr>
            <a:r>
              <a:rPr lang="en-US" altLang="zh-CN" sz="3600" b="1" dirty="0">
                <a:solidFill>
                  <a:srgbClr val="BF0000"/>
                </a:solidFill>
                <a:latin typeface="Arial"/>
                <a:ea typeface="Arial"/>
              </a:rPr>
              <a:t>(Gerilme</a:t>
            </a:r>
            <a:r>
              <a:rPr lang="en-US" altLang="zh-CN" sz="3600" b="1" spc="-15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BF0000"/>
                </a:solidFill>
                <a:latin typeface="Arial"/>
                <a:ea typeface="Arial"/>
              </a:rPr>
              <a:t>Analizi)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460"/>
              </a:lnSpc>
            </a:pPr>
            <a:endParaRPr lang="en-US" dirty="0" smtClean="0"/>
          </a:p>
          <a:p>
            <a:pPr indent="344042"/>
            <a:r>
              <a:rPr lang="tr-TR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Doç.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cs typeface="Arial"/>
              </a:rPr>
              <a:t> 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Dr.</a:t>
            </a:r>
            <a:r>
              <a:rPr lang="en-US" altLang="zh-CN" sz="2800" b="1" i="1" dirty="0">
                <a:solidFill>
                  <a:srgbClr val="26110C"/>
                </a:solidFill>
                <a:latin typeface="Arial"/>
                <a:cs typeface="Arial"/>
              </a:rPr>
              <a:t> </a:t>
            </a:r>
            <a:r>
              <a:rPr lang="tr-TR" altLang="zh-CN" sz="2800" b="1" i="1" dirty="0">
                <a:solidFill>
                  <a:srgbClr val="26110C"/>
                </a:solidFill>
                <a:latin typeface="Arial"/>
                <a:ea typeface="Arial"/>
              </a:rPr>
              <a:t>Havva Eylem POLAT</a:t>
            </a:r>
            <a:endParaRPr lang="en-US" altLang="zh-CN" sz="2800" b="1" i="1" dirty="0">
              <a:solidFill>
                <a:srgbClr val="26110C"/>
              </a:solidFill>
              <a:latin typeface="Arial"/>
              <a:ea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95297" y="573435"/>
            <a:ext cx="2022309" cy="4876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3200" dirty="0">
                <a:solidFill>
                  <a:srgbClr val="BF0000"/>
                </a:solidFill>
                <a:latin typeface="Arial"/>
                <a:ea typeface="Arial"/>
              </a:rPr>
              <a:t>Ders</a:t>
            </a:r>
            <a:r>
              <a:rPr lang="en-US" altLang="zh-CN" sz="3200" spc="-3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3200" dirty="0">
                <a:solidFill>
                  <a:srgbClr val="BF0000"/>
                </a:solidFill>
                <a:latin typeface="Arial"/>
                <a:ea typeface="Arial"/>
              </a:rPr>
              <a:t>Planı</a:t>
            </a: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397253" y="1118362"/>
          <a:ext cx="7298308" cy="50546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99058"/>
                <a:gridCol w="6199251"/>
              </a:tblGrid>
              <a:tr h="463550">
                <a:tc>
                  <a:txBody>
                    <a:bodyPr/>
                    <a:lstStyle/>
                    <a:p>
                      <a:pPr>
                        <a:lnSpc>
                          <a:spcPts val="734"/>
                        </a:lnSpc>
                      </a:pPr>
                      <a:endParaRPr lang="en-US" dirty="0" smtClean="0"/>
                    </a:p>
                    <a:p>
                      <a:pPr marL="0" indent="116459">
                        <a:lnSpc>
                          <a:spcPct val="100000"/>
                        </a:lnSpc>
                      </a:pPr>
                      <a:r>
                        <a:rPr lang="en-US" altLang="zh-CN" sz="2000" b="1" spc="-5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HA</a:t>
                      </a:r>
                      <a:r>
                        <a:rPr lang="en-US" altLang="zh-CN" sz="2000" b="1" spc="-44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FTA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34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b="1" spc="-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KO</a:t>
                      </a:r>
                      <a:r>
                        <a:rPr lang="en-US" altLang="zh-CN" sz="2000" b="1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NU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468503">
                        <a:lnSpc>
                          <a:spcPct val="100000"/>
                        </a:lnSpc>
                      </a:pPr>
                      <a:r>
                        <a:rPr lang="en-US" altLang="zh-CN" sz="2000" spc="-109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Giriş,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Mukavemetin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tanımı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ve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genel</a:t>
                      </a:r>
                      <a:r>
                        <a:rPr lang="en-US" altLang="zh-CN" sz="2000" spc="-16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ilkeleri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468503">
                        <a:lnSpc>
                          <a:spcPct val="100000"/>
                        </a:lnSpc>
                      </a:pPr>
                      <a:r>
                        <a:rPr lang="en-US" altLang="zh-CN" sz="2000" spc="-109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2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Mukavemetin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temel</a:t>
                      </a:r>
                      <a:r>
                        <a:rPr lang="en-US" altLang="zh-CN" sz="2000" spc="-11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kavramları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355727">
                        <a:lnSpc>
                          <a:spcPct val="100000"/>
                        </a:lnSpc>
                      </a:pPr>
                      <a:r>
                        <a:rPr lang="en-US" altLang="zh-CN" sz="2000" spc="-34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3</a:t>
                      </a:r>
                      <a:r>
                        <a:rPr lang="en-US" altLang="zh-CN" sz="2000" spc="-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4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4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Normal</a:t>
                      </a:r>
                      <a:r>
                        <a:rPr lang="en-US" altLang="zh-CN" sz="2000" spc="-2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kuvvet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355727">
                        <a:lnSpc>
                          <a:spcPct val="100000"/>
                        </a:lnSpc>
                      </a:pPr>
                      <a:r>
                        <a:rPr lang="en-US" altLang="zh-CN" sz="2000" spc="-34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5</a:t>
                      </a:r>
                      <a:r>
                        <a:rPr lang="en-US" altLang="zh-CN" sz="2000" spc="-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4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6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Gerilme</a:t>
                      </a:r>
                      <a:r>
                        <a:rPr lang="en-US" altLang="zh-CN" sz="2000" spc="-3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analizi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468503">
                        <a:lnSpc>
                          <a:spcPct val="100000"/>
                        </a:lnSpc>
                      </a:pPr>
                      <a:r>
                        <a:rPr lang="en-US" altLang="zh-CN" sz="2000" spc="-109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7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Şekil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değiştirme</a:t>
                      </a:r>
                      <a:r>
                        <a:rPr lang="en-US" altLang="zh-CN" sz="2000" spc="-1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analizi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69"/>
                        </a:lnSpc>
                      </a:pPr>
                      <a:endParaRPr lang="en-US" dirty="0" smtClean="0"/>
                    </a:p>
                    <a:p>
                      <a:pPr marL="0" indent="468503">
                        <a:lnSpc>
                          <a:spcPct val="100000"/>
                        </a:lnSpc>
                      </a:pPr>
                      <a:r>
                        <a:rPr lang="en-US" altLang="zh-CN" sz="2000" spc="-109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8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09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Aras</a:t>
                      </a: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ınavı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284099">
                        <a:lnSpc>
                          <a:spcPct val="100000"/>
                        </a:lnSpc>
                      </a:pPr>
                      <a:r>
                        <a:rPr lang="en-US" altLang="zh-CN" sz="2000" spc="-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9</a:t>
                      </a:r>
                      <a:r>
                        <a:rPr lang="en-US" altLang="zh-CN" sz="2000" spc="-1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3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10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Kesme</a:t>
                      </a: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etkisi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407543">
                        <a:lnSpc>
                          <a:spcPct val="100000"/>
                        </a:lnSpc>
                      </a:pPr>
                      <a:r>
                        <a:rPr lang="en-US" altLang="zh-CN" sz="2000" spc="-12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11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15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Kirişlerde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kesit</a:t>
                      </a:r>
                      <a:r>
                        <a:rPr lang="en-US" altLang="zh-CN" sz="2000" spc="-104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tesirleri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7225"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213995">
                        <a:lnSpc>
                          <a:spcPct val="100000"/>
                        </a:lnSpc>
                      </a:pP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12</a:t>
                      </a: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13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715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Eğilme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etkisi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213995">
                        <a:lnSpc>
                          <a:spcPct val="100000"/>
                        </a:lnSpc>
                      </a:pP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14</a:t>
                      </a:r>
                      <a:r>
                        <a:rPr lang="en-US" altLang="zh-CN" sz="2000" spc="-1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-</a:t>
                      </a:r>
                      <a:r>
                        <a:rPr lang="en-US" altLang="zh-CN" sz="2000" spc="-20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15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675"/>
                        </a:lnSpc>
                      </a:pPr>
                      <a:endParaRPr lang="en-US" dirty="0" smtClean="0"/>
                    </a:p>
                    <a:p>
                      <a:pPr marL="0" indent="56133">
                        <a:lnSpc>
                          <a:spcPct val="100000"/>
                        </a:lnSpc>
                      </a:pP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Burkulma</a:t>
                      </a:r>
                      <a:r>
                        <a:rPr lang="en-US" altLang="zh-CN" sz="2000" spc="-35" dirty="0">
                          <a:solidFill>
                            <a:srgbClr val="00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lang="en-US" altLang="zh-CN" sz="2000" spc="-5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etkisi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6"/>
          <p:cNvSpPr txBox="1"/>
          <p:nvPr/>
        </p:nvSpPr>
        <p:spPr>
          <a:xfrm>
            <a:off x="1432813" y="584321"/>
            <a:ext cx="7509335" cy="2817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93980">
              <a:lnSpc>
                <a:spcPct val="100000"/>
              </a:lnSpc>
            </a:pPr>
            <a:r>
              <a:rPr lang="en-US" altLang="zh-CN" sz="3600" spc="-10" dirty="0">
                <a:solidFill>
                  <a:srgbClr val="BF0000"/>
                </a:solidFill>
                <a:latin typeface="Arial"/>
                <a:ea typeface="Arial"/>
              </a:rPr>
              <a:t>Yararlanılan</a:t>
            </a:r>
            <a:r>
              <a:rPr lang="en-US" altLang="zh-CN" sz="3600" spc="-3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3600" spc="-15" dirty="0">
                <a:solidFill>
                  <a:srgbClr val="BF0000"/>
                </a:solidFill>
                <a:latin typeface="Arial"/>
                <a:ea typeface="Arial"/>
              </a:rPr>
              <a:t>Kaynaklar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854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Girgin,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İ.,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Beyribey,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M.,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1990.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Mukavemet.</a:t>
            </a:r>
            <a:r>
              <a:rPr lang="en-US" altLang="zh-CN" sz="2400" i="1" spc="1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A.Ü.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Ziraat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Fakültesi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Yayınları: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1191,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Ders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Kitabı:</a:t>
            </a:r>
            <a:r>
              <a:rPr lang="en-US" altLang="zh-CN" sz="2400" spc="-19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341,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Ankara</a:t>
            </a:r>
            <a:r>
              <a:rPr lang="en-US" altLang="zh-CN" sz="2400" spc="-1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605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15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Omurtag,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M.,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2012.,</a:t>
            </a:r>
            <a:r>
              <a:rPr lang="en-US" altLang="zh-CN" sz="24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Mukavemet</a:t>
            </a:r>
            <a:r>
              <a:rPr lang="en-US" altLang="zh-CN" sz="2400" i="1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i="1" dirty="0">
                <a:solidFill>
                  <a:srgbClr val="000000"/>
                </a:solidFill>
                <a:latin typeface="Arial"/>
                <a:ea typeface="Arial"/>
              </a:rPr>
              <a:t>I.</a:t>
            </a:r>
            <a:r>
              <a:rPr lang="en-US" altLang="zh-CN" sz="2400" i="1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Birsen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yayınevi,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İstanbul,</a:t>
            </a:r>
            <a:r>
              <a:rPr lang="en-US" altLang="zh-CN" sz="240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472</a:t>
            </a:r>
            <a:r>
              <a:rPr lang="en-US" altLang="zh-CN" sz="2400" spc="-5" dirty="0">
                <a:solidFill>
                  <a:srgbClr val="000000"/>
                </a:solidFill>
                <a:latin typeface="Arial"/>
                <a:ea typeface="Arial"/>
              </a:rPr>
              <a:t>s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8"/>
          <p:cNvSpPr txBox="1"/>
          <p:nvPr/>
        </p:nvSpPr>
        <p:spPr>
          <a:xfrm>
            <a:off x="1361566" y="281559"/>
            <a:ext cx="7506897" cy="31756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180844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Gerilme</a:t>
            </a:r>
            <a:r>
              <a:rPr lang="en-US" altLang="zh-CN" sz="3600" b="1" spc="-129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Analizi</a:t>
            </a:r>
          </a:p>
          <a:p>
            <a:pPr>
              <a:lnSpc>
                <a:spcPts val="994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25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etkisindeki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çubuklarda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çubuk</a:t>
            </a:r>
            <a:r>
              <a:rPr lang="en-US" altLang="zh-CN" sz="2400" spc="89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kesitinde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oluşan</a:t>
            </a:r>
            <a:r>
              <a:rPr lang="en-US" altLang="zh-CN" sz="2400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gerilme;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564"/>
              </a:lnSpc>
            </a:pPr>
            <a:endParaRPr lang="en-US" dirty="0" smtClean="0"/>
          </a:p>
          <a:p>
            <a:pPr marL="0" indent="338328">
              <a:lnSpc>
                <a:spcPct val="100000"/>
              </a:lnSpc>
            </a:pP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ea typeface="Arial"/>
              </a:rPr>
              <a:t>hesaplanır</a:t>
            </a:r>
            <a:r>
              <a:rPr lang="en-US" altLang="zh-CN" sz="2400" spc="-25" dirty="0">
                <a:solidFill>
                  <a:srgbClr val="000000"/>
                </a:solidFill>
                <a:latin typeface="Arial"/>
                <a:ea typeface="Arial"/>
              </a:rPr>
              <a:t>.</a:t>
            </a:r>
          </a:p>
          <a:p>
            <a:pPr>
              <a:lnSpc>
                <a:spcPts val="594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39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Eğik</a:t>
            </a:r>
            <a:r>
              <a:rPr lang="en-US" altLang="zh-CN" sz="2400" spc="-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kesitlerde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oluşan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gerilmelerde</a:t>
            </a:r>
            <a:r>
              <a:rPr lang="en-US" altLang="zh-CN" sz="2400" spc="-13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ise;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dış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kuvvetler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645030" y="3457244"/>
            <a:ext cx="7253496" cy="3657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altındaki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cismin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noktasında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herhangi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61566" y="3823004"/>
            <a:ext cx="7507032" cy="22713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3463" hangingPunct="0">
              <a:lnSpc>
                <a:spcPct val="100000"/>
              </a:lnSpc>
            </a:pPr>
            <a:r>
              <a:rPr lang="en-US" altLang="zh-CN" sz="2400" spc="20" dirty="0">
                <a:solidFill>
                  <a:srgbClr val="000000"/>
                </a:solidFill>
                <a:latin typeface="Arial"/>
                <a:ea typeface="Arial"/>
              </a:rPr>
              <a:t>şekilde</a:t>
            </a:r>
            <a:r>
              <a:rPr lang="en-US" altLang="zh-CN" sz="240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ea typeface="Arial"/>
              </a:rPr>
              <a:t>yönlenmiş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3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yüzey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ea typeface="Arial"/>
              </a:rPr>
              <a:t>parçacığında,</a:t>
            </a:r>
            <a:r>
              <a:rPr lang="en-US" altLang="zh-CN" sz="240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25" dirty="0">
                <a:solidFill>
                  <a:srgbClr val="000000"/>
                </a:solidFill>
                <a:latin typeface="Arial"/>
                <a:ea typeface="Arial"/>
              </a:rPr>
              <a:t>elemanın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55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tarafındaki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94" dirty="0">
                <a:solidFill>
                  <a:srgbClr val="000000"/>
                </a:solidFill>
                <a:latin typeface="Arial"/>
                <a:ea typeface="Arial"/>
              </a:rPr>
              <a:t>madde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diğer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taraftaki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80" dirty="0">
                <a:solidFill>
                  <a:srgbClr val="000000"/>
                </a:solidFill>
                <a:latin typeface="Arial"/>
                <a:ea typeface="Arial"/>
              </a:rPr>
              <a:t>parçaya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110" dirty="0">
                <a:solidFill>
                  <a:srgbClr val="000000"/>
                </a:solidFill>
                <a:latin typeface="Arial"/>
                <a:ea typeface="Arial"/>
              </a:rPr>
              <a:t>N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64" dirty="0">
                <a:solidFill>
                  <a:srgbClr val="000000"/>
                </a:solidFill>
                <a:latin typeface="Arial"/>
                <a:ea typeface="Arial"/>
              </a:rPr>
              <a:t>gerilmesi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iletmekte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75" dirty="0">
                <a:solidFill>
                  <a:srgbClr val="000000"/>
                </a:solidFill>
                <a:latin typeface="Arial"/>
                <a:ea typeface="Arial"/>
              </a:rPr>
              <a:t>genel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400" spc="4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85" dirty="0">
                <a:solidFill>
                  <a:srgbClr val="000000"/>
                </a:solidFill>
                <a:latin typeface="Arial"/>
                <a:ea typeface="Arial"/>
              </a:rPr>
              <a:t>bu</a:t>
            </a:r>
            <a:r>
              <a:rPr lang="en-US" altLang="zh-CN" sz="2400" spc="44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spc="69" dirty="0">
                <a:solidFill>
                  <a:srgbClr val="000000"/>
                </a:solidFill>
                <a:latin typeface="Arial"/>
                <a:ea typeface="Arial"/>
              </a:rPr>
              <a:t>gerilme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vektörü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eğik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konumda</a:t>
            </a:r>
            <a:r>
              <a:rPr lang="en-US" altLang="zh-CN" sz="2400" spc="-13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olmaktadır.</a:t>
            </a:r>
          </a:p>
          <a:p>
            <a:pPr>
              <a:lnSpc>
                <a:spcPts val="600"/>
              </a:lnSpc>
            </a:pPr>
            <a:endParaRPr lang="en-US" dirty="0" smtClean="0"/>
          </a:p>
          <a:p>
            <a:pPr marL="283463" indent="-283463" hangingPunct="0">
              <a:lnSpc>
                <a:spcPct val="100000"/>
              </a:lnSpc>
            </a:pPr>
            <a:r>
              <a:rPr lang="en-US" altLang="zh-CN" sz="190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21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N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gerilmesinin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iki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bileşeni</a:t>
            </a:r>
            <a:r>
              <a:rPr lang="en-US" altLang="zh-CN" sz="2400" spc="-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vardır.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Bunlar</a:t>
            </a:r>
            <a:r>
              <a:rPr lang="en-US" altLang="zh-CN" sz="2400" spc="-8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sırasıyla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normal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gerilme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(σ)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teğetsel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gerilmedir</a:t>
            </a:r>
            <a:r>
              <a:rPr lang="en-US" altLang="zh-CN" sz="2400" spc="5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BF0000"/>
                </a:solidFill>
                <a:latin typeface="Arial"/>
                <a:ea typeface="Arial"/>
              </a:rPr>
              <a:t>(ζ).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2"/>
          <p:cNvSpPr txBox="1"/>
          <p:nvPr/>
        </p:nvSpPr>
        <p:spPr>
          <a:xfrm>
            <a:off x="1361566" y="101980"/>
            <a:ext cx="7494125" cy="11603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2077466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Gerilme</a:t>
            </a:r>
            <a:r>
              <a:rPr lang="en-US" altLang="zh-CN" sz="3600" b="1" spc="-150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Analizi</a:t>
            </a:r>
          </a:p>
          <a:p>
            <a:pPr>
              <a:lnSpc>
                <a:spcPts val="1695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05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2050" spc="-455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Buna</a:t>
            </a:r>
            <a:r>
              <a:rPr lang="en-US" altLang="zh-CN" sz="2600" spc="-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göre</a:t>
            </a:r>
            <a:r>
              <a:rPr lang="en-US" altLang="zh-CN" sz="2600" spc="-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bütün</a:t>
            </a:r>
            <a:r>
              <a:rPr lang="en-US" altLang="zh-CN" sz="2600" spc="-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yüzeylerdeki</a:t>
            </a:r>
            <a:r>
              <a:rPr lang="en-US" altLang="zh-CN" sz="2600" spc="-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gerilme</a:t>
            </a:r>
            <a:r>
              <a:rPr lang="en-US" altLang="zh-CN" sz="2600" spc="-16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vektörü</a:t>
            </a:r>
            <a:r>
              <a:rPr lang="en-US" altLang="zh-CN" sz="2600" spc="-16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N,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645030" y="1460453"/>
            <a:ext cx="7326137" cy="396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</a:pP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biri</a:t>
            </a:r>
            <a:r>
              <a:rPr lang="en-US" altLang="zh-CN" sz="2600" spc="13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  <a:r>
              <a:rPr lang="en-US" altLang="zh-CN" sz="2600" spc="13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gerilme</a:t>
            </a:r>
            <a:r>
              <a:rPr lang="en-US" altLang="zh-CN" sz="2600" spc="13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600" spc="13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aralarında</a:t>
            </a:r>
            <a:r>
              <a:rPr lang="en-US" altLang="zh-CN" sz="2600" spc="139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dik</a:t>
            </a:r>
            <a:r>
              <a:rPr lang="en-US" altLang="zh-CN" sz="2600" spc="135" dirty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açı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361566" y="1955321"/>
            <a:ext cx="7586292" cy="17607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3463" hangingPunct="0">
              <a:lnSpc>
                <a:spcPct val="150000"/>
              </a:lnSpc>
            </a:pP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oluşturan</a:t>
            </a:r>
            <a:r>
              <a:rPr lang="en-US" altLang="zh-CN" sz="2600" spc="5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600" spc="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normal</a:t>
            </a:r>
            <a:r>
              <a:rPr lang="en-US" altLang="zh-CN" sz="2600" spc="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gerilmeye</a:t>
            </a:r>
            <a:r>
              <a:rPr lang="en-US" altLang="zh-CN" sz="2600" spc="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dik</a:t>
            </a:r>
            <a:r>
              <a:rPr lang="en-US" altLang="zh-CN" sz="2600" spc="55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600" spc="6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düzlem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içinde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bulunan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iki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teğetsel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gerilmeyle</a:t>
            </a:r>
            <a:r>
              <a:rPr lang="en-US" altLang="zh-CN" sz="2600" spc="-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belirtilir.</a:t>
            </a:r>
          </a:p>
          <a:p>
            <a:pPr>
              <a:lnSpc>
                <a:spcPts val="1380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2050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2050" spc="584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Mukavemette</a:t>
            </a:r>
            <a:r>
              <a:rPr lang="en-US" altLang="zh-CN" sz="2600" spc="20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600" spc="2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noktadan</a:t>
            </a:r>
            <a:r>
              <a:rPr lang="en-US" altLang="zh-CN" sz="2600" spc="20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geçen</a:t>
            </a:r>
            <a:r>
              <a:rPr lang="en-US" altLang="zh-CN" sz="2600" spc="20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bütün</a:t>
            </a:r>
            <a:r>
              <a:rPr lang="en-US" altLang="zh-CN" sz="2600" spc="209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yüzey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645030" y="3914601"/>
            <a:ext cx="7326807" cy="3962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>
              <a:lnSpc>
                <a:spcPct val="100000"/>
              </a:lnSpc>
              <a:tabLst>
                <a:tab pos="2946527" algn="l"/>
                <a:tab pos="4915788" algn="l"/>
                <a:tab pos="6703694" algn="l"/>
              </a:tabLst>
            </a:pP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parçacıklarındaki	gerilmeleri	</a:t>
            </a:r>
            <a:r>
              <a:rPr lang="en-US" altLang="zh-CN" sz="2600" spc="-5" dirty="0">
                <a:solidFill>
                  <a:srgbClr val="000000"/>
                </a:solidFill>
                <a:latin typeface="Arial"/>
                <a:ea typeface="Arial"/>
              </a:rPr>
              <a:t>belirtmek	</a:t>
            </a:r>
            <a:r>
              <a:rPr lang="en-US" altLang="zh-CN" sz="2600" spc="-10" dirty="0">
                <a:solidFill>
                  <a:srgbClr val="000000"/>
                </a:solidFill>
                <a:latin typeface="Arial"/>
                <a:ea typeface="Arial"/>
              </a:rPr>
              <a:t>için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645030" y="4409710"/>
            <a:ext cx="7303661" cy="17888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hangingPunct="0">
              <a:lnSpc>
                <a:spcPct val="150416"/>
              </a:lnSpc>
            </a:pPr>
            <a:r>
              <a:rPr lang="en-US" altLang="zh-CN" sz="2600" spc="60" dirty="0">
                <a:solidFill>
                  <a:srgbClr val="000000"/>
                </a:solidFill>
                <a:latin typeface="Arial"/>
                <a:ea typeface="Arial"/>
              </a:rPr>
              <a:t>verilmesi</a:t>
            </a:r>
            <a:r>
              <a:rPr lang="en-US" altLang="zh-CN" sz="26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64" dirty="0">
                <a:solidFill>
                  <a:srgbClr val="000000"/>
                </a:solidFill>
                <a:latin typeface="Arial"/>
                <a:ea typeface="Arial"/>
              </a:rPr>
              <a:t>gerekli</a:t>
            </a:r>
            <a:r>
              <a:rPr lang="en-US" altLang="zh-CN" sz="26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64" dirty="0">
                <a:solidFill>
                  <a:srgbClr val="000000"/>
                </a:solidFill>
                <a:latin typeface="Arial"/>
                <a:ea typeface="Arial"/>
              </a:rPr>
              <a:t>değerlerin</a:t>
            </a:r>
            <a:r>
              <a:rPr lang="en-US" altLang="zh-CN" sz="26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69" dirty="0">
                <a:solidFill>
                  <a:srgbClr val="000000"/>
                </a:solidFill>
                <a:latin typeface="Arial"/>
                <a:ea typeface="Arial"/>
              </a:rPr>
              <a:t>hepsi</a:t>
            </a:r>
            <a:r>
              <a:rPr lang="en-US" altLang="zh-CN" sz="26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64" dirty="0">
                <a:solidFill>
                  <a:srgbClr val="000000"/>
                </a:solidFill>
                <a:latin typeface="Arial"/>
                <a:ea typeface="Arial"/>
              </a:rPr>
              <a:t>birden</a:t>
            </a:r>
            <a:r>
              <a:rPr lang="en-US" altLang="zh-CN" sz="2600" spc="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69" dirty="0">
                <a:solidFill>
                  <a:srgbClr val="000000"/>
                </a:solidFill>
                <a:latin typeface="Arial"/>
                <a:ea typeface="Arial"/>
              </a:rPr>
              <a:t>tek</a:t>
            </a:r>
            <a:r>
              <a:rPr lang="en-US" altLang="zh-CN" sz="2600" spc="4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55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85" dirty="0">
                <a:solidFill>
                  <a:srgbClr val="000000"/>
                </a:solidFill>
                <a:latin typeface="Arial"/>
                <a:ea typeface="Arial"/>
              </a:rPr>
              <a:t>büyüklük</a:t>
            </a:r>
            <a:r>
              <a:rPr lang="en-US" altLang="zh-CN" sz="2600" spc="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80" dirty="0">
                <a:solidFill>
                  <a:srgbClr val="000000"/>
                </a:solidFill>
                <a:latin typeface="Arial"/>
                <a:ea typeface="Arial"/>
              </a:rPr>
              <a:t>olarak</a:t>
            </a:r>
            <a:r>
              <a:rPr lang="en-US" altLang="zh-CN" sz="26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85" dirty="0">
                <a:solidFill>
                  <a:srgbClr val="000000"/>
                </a:solidFill>
                <a:latin typeface="Arial"/>
                <a:ea typeface="Arial"/>
              </a:rPr>
              <a:t>düşünülür</a:t>
            </a:r>
            <a:r>
              <a:rPr lang="en-US" altLang="zh-CN" sz="26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100" dirty="0">
                <a:solidFill>
                  <a:srgbClr val="000000"/>
                </a:solidFill>
                <a:latin typeface="Arial"/>
                <a:ea typeface="Arial"/>
              </a:rPr>
              <a:t>ve</a:t>
            </a:r>
            <a:r>
              <a:rPr lang="en-US" altLang="zh-CN" sz="26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94" dirty="0">
                <a:solidFill>
                  <a:srgbClr val="000000"/>
                </a:solidFill>
                <a:latin typeface="Arial"/>
                <a:ea typeface="Arial"/>
              </a:rPr>
              <a:t>buna</a:t>
            </a:r>
            <a:r>
              <a:rPr lang="en-US" altLang="zh-CN" sz="26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114" dirty="0">
                <a:solidFill>
                  <a:srgbClr val="000000"/>
                </a:solidFill>
                <a:latin typeface="Arial"/>
                <a:ea typeface="Arial"/>
              </a:rPr>
              <a:t>o</a:t>
            </a:r>
            <a:r>
              <a:rPr lang="en-US" altLang="zh-CN" sz="2600" spc="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spc="80" dirty="0">
                <a:solidFill>
                  <a:srgbClr val="000000"/>
                </a:solidFill>
                <a:latin typeface="Arial"/>
                <a:ea typeface="Arial"/>
              </a:rPr>
              <a:t>noktanın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600" b="1" dirty="0">
                <a:solidFill>
                  <a:srgbClr val="BF0000"/>
                </a:solidFill>
                <a:latin typeface="Arial"/>
                <a:ea typeface="Arial"/>
              </a:rPr>
              <a:t>gerilme</a:t>
            </a:r>
            <a:r>
              <a:rPr lang="en-US" altLang="zh-CN" sz="2600" b="1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600" b="1" dirty="0">
                <a:solidFill>
                  <a:srgbClr val="BF0000"/>
                </a:solidFill>
                <a:latin typeface="Arial"/>
                <a:ea typeface="Arial"/>
              </a:rPr>
              <a:t>hali</a:t>
            </a:r>
            <a:r>
              <a:rPr lang="en-US" altLang="zh-CN" sz="2600" b="1" spc="-110" dirty="0">
                <a:solidFill>
                  <a:srgbClr val="BF0000"/>
                </a:solidFill>
                <a:latin typeface="Arial"/>
                <a:cs typeface="Arial"/>
              </a:rPr>
              <a:t> </a:t>
            </a:r>
            <a:r>
              <a:rPr lang="en-US" altLang="zh-CN" sz="2600" dirty="0">
                <a:solidFill>
                  <a:srgbClr val="000000"/>
                </a:solidFill>
                <a:latin typeface="Arial"/>
                <a:ea typeface="Arial"/>
              </a:rPr>
              <a:t>denir.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8"/>
          <p:cNvSpPr txBox="1"/>
          <p:nvPr/>
        </p:nvSpPr>
        <p:spPr>
          <a:xfrm>
            <a:off x="1609089" y="277240"/>
            <a:ext cx="5462872" cy="44349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1933320">
              <a:lnSpc>
                <a:spcPct val="100000"/>
              </a:lnSpc>
            </a:pP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Gerilme</a:t>
            </a:r>
            <a:r>
              <a:rPr lang="en-US" altLang="zh-CN" sz="3600" b="1" spc="-129" dirty="0">
                <a:solidFill>
                  <a:srgbClr val="552112"/>
                </a:solidFill>
                <a:latin typeface="Arial"/>
                <a:cs typeface="Arial"/>
              </a:rPr>
              <a:t> </a:t>
            </a:r>
            <a:r>
              <a:rPr lang="en-US" altLang="zh-CN" sz="3600" b="1" dirty="0">
                <a:solidFill>
                  <a:srgbClr val="552112"/>
                </a:solidFill>
                <a:latin typeface="Arial"/>
                <a:ea typeface="Arial"/>
              </a:rPr>
              <a:t>Analizi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114"/>
              </a:lnSpc>
            </a:pPr>
            <a:endParaRPr lang="en-US" dirty="0" smtClean="0"/>
          </a:p>
          <a:p>
            <a:pPr marL="0">
              <a:lnSpc>
                <a:spcPct val="100000"/>
              </a:lnSpc>
            </a:pPr>
            <a:r>
              <a:rPr lang="en-US" altLang="zh-CN" sz="1900" spc="-129" dirty="0">
                <a:solidFill>
                  <a:srgbClr val="3790A6"/>
                </a:solidFill>
                <a:latin typeface="Wingdings"/>
                <a:ea typeface="Wingdings"/>
              </a:rPr>
              <a:t></a:t>
            </a:r>
            <a:r>
              <a:rPr lang="en-US" altLang="zh-CN" sz="1900" spc="-120" dirty="0">
                <a:solidFill>
                  <a:srgbClr val="3790A6"/>
                </a:solidFill>
                <a:latin typeface="Wingdings"/>
                <a:cs typeface="Wingdings"/>
              </a:rPr>
              <a:t> </a:t>
            </a:r>
            <a:r>
              <a:rPr lang="en-US" altLang="zh-CN" sz="2400" spc="-80" dirty="0">
                <a:solidFill>
                  <a:srgbClr val="000000"/>
                </a:solidFill>
                <a:latin typeface="Arial"/>
                <a:ea typeface="Arial"/>
              </a:rPr>
              <a:t>Gerilme</a:t>
            </a:r>
            <a:r>
              <a:rPr lang="en-US" altLang="zh-CN" sz="2400" spc="-4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spc="-75" dirty="0">
                <a:solidFill>
                  <a:srgbClr val="000000"/>
                </a:solidFill>
                <a:latin typeface="Arial"/>
                <a:ea typeface="Arial"/>
              </a:rPr>
              <a:t>durumları;</a:t>
            </a:r>
          </a:p>
          <a:p>
            <a:pPr>
              <a:lnSpc>
                <a:spcPts val="1989"/>
              </a:lnSpc>
            </a:pPr>
            <a:endParaRPr lang="en-US" dirty="0" smtClean="0"/>
          </a:p>
          <a:p>
            <a:pPr marL="0" indent="1094486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-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Bir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eksenli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</a:t>
            </a:r>
            <a:r>
              <a:rPr lang="en-US" altLang="zh-CN" sz="2400" spc="-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durumu</a:t>
            </a:r>
          </a:p>
          <a:p>
            <a:pPr>
              <a:lnSpc>
                <a:spcPts val="1019"/>
              </a:lnSpc>
            </a:pPr>
            <a:endParaRPr lang="en-US" dirty="0" smtClean="0"/>
          </a:p>
          <a:p>
            <a:pPr marL="1094486" hangingPunct="0">
              <a:lnSpc>
                <a:spcPct val="170416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-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İki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eksenli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</a:t>
            </a:r>
            <a:r>
              <a:rPr lang="en-US" altLang="zh-CN" sz="2400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durumu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t/>
            </a:r>
            <a:br/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-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Üç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eksenli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gerilme</a:t>
            </a:r>
            <a:r>
              <a:rPr lang="en-US" altLang="zh-CN" sz="2400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durumu</a:t>
            </a:r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00"/>
              </a:lnSpc>
            </a:pPr>
            <a:endParaRPr lang="en-US" dirty="0" smtClean="0"/>
          </a:p>
          <a:p>
            <a:pPr>
              <a:lnSpc>
                <a:spcPts val="1010"/>
              </a:lnSpc>
            </a:pPr>
            <a:endParaRPr lang="en-US" dirty="0" smtClean="0"/>
          </a:p>
          <a:p>
            <a:pPr marL="0" indent="169164">
              <a:lnSpc>
                <a:spcPct val="10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olmak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üzere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3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farklı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sistemde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ele</a:t>
            </a:r>
            <a:r>
              <a:rPr lang="en-US" altLang="zh-CN" sz="2400" spc="-18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Arial"/>
                <a:ea typeface="Arial"/>
              </a:rPr>
              <a:t>alınır.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254</Words>
  <Application>Microsoft Office PowerPoint</Application>
  <PresentationFormat>Ekran Gösterisi (4:3)</PresentationFormat>
  <Paragraphs>111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宋体</vt:lpstr>
      <vt:lpstr>Arial</vt:lpstr>
      <vt:lpstr>Calibri</vt:lpstr>
      <vt:lpstr>Wingdings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Eylem</dc:creator>
  <cp:lastModifiedBy>Eylem</cp:lastModifiedBy>
  <cp:revision>3</cp:revision>
  <dcterms:created xsi:type="dcterms:W3CDTF">2011-01-21T15:00:27Z</dcterms:created>
  <dcterms:modified xsi:type="dcterms:W3CDTF">2020-01-07T11:57:55Z</dcterms:modified>
</cp:coreProperties>
</file>