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266" r:id="rId6"/>
    <p:sldId id="270" r:id="rId7"/>
    <p:sldId id="271" r:id="rId8"/>
    <p:sldId id="262" r:id="rId9"/>
    <p:sldId id="263" r:id="rId10"/>
    <p:sldId id="264" r:id="rId1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ACA6BC8-8BA8-4C58-83B5-58B98AD570BC}"/>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58347F6E-2470-4382-AC1D-9F2413B259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81354C63-6EEE-400C-877E-41735E5141BC}"/>
              </a:ext>
            </a:extLst>
          </p:cNvPr>
          <p:cNvSpPr>
            <a:spLocks noGrp="1"/>
          </p:cNvSpPr>
          <p:nvPr>
            <p:ph type="dt" sz="half" idx="10"/>
          </p:nvPr>
        </p:nvSpPr>
        <p:spPr/>
        <p:txBody>
          <a:bodyPr/>
          <a:lstStyle/>
          <a:p>
            <a:fld id="{77753683-BA66-4735-809B-332C7569591C}" type="datetimeFigureOut">
              <a:rPr lang="tr-TR" smtClean="0"/>
              <a:t>12.05.2020</a:t>
            </a:fld>
            <a:endParaRPr lang="tr-TR"/>
          </a:p>
        </p:txBody>
      </p:sp>
      <p:sp>
        <p:nvSpPr>
          <p:cNvPr id="5" name="Alt Bilgi Yer Tutucusu 4">
            <a:extLst>
              <a:ext uri="{FF2B5EF4-FFF2-40B4-BE49-F238E27FC236}">
                <a16:creationId xmlns:a16="http://schemas.microsoft.com/office/drawing/2014/main" id="{C6D66316-97D2-47E5-A817-DC24F6647E9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E28B245-039A-49AA-9D70-AE012AE10C49}"/>
              </a:ext>
            </a:extLst>
          </p:cNvPr>
          <p:cNvSpPr>
            <a:spLocks noGrp="1"/>
          </p:cNvSpPr>
          <p:nvPr>
            <p:ph type="sldNum" sz="quarter" idx="12"/>
          </p:nvPr>
        </p:nvSpPr>
        <p:spPr/>
        <p:txBody>
          <a:bodyPr/>
          <a:lstStyle/>
          <a:p>
            <a:fld id="{DB32A68B-BD5A-4B6C-AB47-4CB08F0234B0}" type="slidenum">
              <a:rPr lang="tr-TR" smtClean="0"/>
              <a:t>‹#›</a:t>
            </a:fld>
            <a:endParaRPr lang="tr-TR"/>
          </a:p>
        </p:txBody>
      </p:sp>
    </p:spTree>
    <p:extLst>
      <p:ext uri="{BB962C8B-B14F-4D97-AF65-F5344CB8AC3E}">
        <p14:creationId xmlns:p14="http://schemas.microsoft.com/office/powerpoint/2010/main" val="3321919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E7A1FF9-D25A-407F-9033-7A321C2E7EE7}"/>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57B4268A-6D6B-4403-AE10-ACB95C56513C}"/>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ED34750-EDB1-478C-94CD-2DF9B6FAE36D}"/>
              </a:ext>
            </a:extLst>
          </p:cNvPr>
          <p:cNvSpPr>
            <a:spLocks noGrp="1"/>
          </p:cNvSpPr>
          <p:nvPr>
            <p:ph type="dt" sz="half" idx="10"/>
          </p:nvPr>
        </p:nvSpPr>
        <p:spPr/>
        <p:txBody>
          <a:bodyPr/>
          <a:lstStyle/>
          <a:p>
            <a:fld id="{77753683-BA66-4735-809B-332C7569591C}" type="datetimeFigureOut">
              <a:rPr lang="tr-TR" smtClean="0"/>
              <a:t>12.05.2020</a:t>
            </a:fld>
            <a:endParaRPr lang="tr-TR"/>
          </a:p>
        </p:txBody>
      </p:sp>
      <p:sp>
        <p:nvSpPr>
          <p:cNvPr id="5" name="Alt Bilgi Yer Tutucusu 4">
            <a:extLst>
              <a:ext uri="{FF2B5EF4-FFF2-40B4-BE49-F238E27FC236}">
                <a16:creationId xmlns:a16="http://schemas.microsoft.com/office/drawing/2014/main" id="{48FCE6BD-6F77-447F-99BA-665F407A668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449B8B8-E069-4AEC-AD15-B9787F29727D}"/>
              </a:ext>
            </a:extLst>
          </p:cNvPr>
          <p:cNvSpPr>
            <a:spLocks noGrp="1"/>
          </p:cNvSpPr>
          <p:nvPr>
            <p:ph type="sldNum" sz="quarter" idx="12"/>
          </p:nvPr>
        </p:nvSpPr>
        <p:spPr/>
        <p:txBody>
          <a:bodyPr/>
          <a:lstStyle/>
          <a:p>
            <a:fld id="{DB32A68B-BD5A-4B6C-AB47-4CB08F0234B0}" type="slidenum">
              <a:rPr lang="tr-TR" smtClean="0"/>
              <a:t>‹#›</a:t>
            </a:fld>
            <a:endParaRPr lang="tr-TR"/>
          </a:p>
        </p:txBody>
      </p:sp>
    </p:spTree>
    <p:extLst>
      <p:ext uri="{BB962C8B-B14F-4D97-AF65-F5344CB8AC3E}">
        <p14:creationId xmlns:p14="http://schemas.microsoft.com/office/powerpoint/2010/main" val="3875455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EEEF140C-C981-4758-874D-C0ACFE5EDB00}"/>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CF249615-817D-418A-9823-FE184B90E2F3}"/>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9665CE8-D1D5-4D90-8647-7F06DFA3E7B4}"/>
              </a:ext>
            </a:extLst>
          </p:cNvPr>
          <p:cNvSpPr>
            <a:spLocks noGrp="1"/>
          </p:cNvSpPr>
          <p:nvPr>
            <p:ph type="dt" sz="half" idx="10"/>
          </p:nvPr>
        </p:nvSpPr>
        <p:spPr/>
        <p:txBody>
          <a:bodyPr/>
          <a:lstStyle/>
          <a:p>
            <a:fld id="{77753683-BA66-4735-809B-332C7569591C}" type="datetimeFigureOut">
              <a:rPr lang="tr-TR" smtClean="0"/>
              <a:t>12.05.2020</a:t>
            </a:fld>
            <a:endParaRPr lang="tr-TR"/>
          </a:p>
        </p:txBody>
      </p:sp>
      <p:sp>
        <p:nvSpPr>
          <p:cNvPr id="5" name="Alt Bilgi Yer Tutucusu 4">
            <a:extLst>
              <a:ext uri="{FF2B5EF4-FFF2-40B4-BE49-F238E27FC236}">
                <a16:creationId xmlns:a16="http://schemas.microsoft.com/office/drawing/2014/main" id="{25F402F0-9637-43C4-84F4-51092EEA8A1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2D54B6E-D7D2-4B08-8B85-99C4A62F2213}"/>
              </a:ext>
            </a:extLst>
          </p:cNvPr>
          <p:cNvSpPr>
            <a:spLocks noGrp="1"/>
          </p:cNvSpPr>
          <p:nvPr>
            <p:ph type="sldNum" sz="quarter" idx="12"/>
          </p:nvPr>
        </p:nvSpPr>
        <p:spPr/>
        <p:txBody>
          <a:bodyPr/>
          <a:lstStyle/>
          <a:p>
            <a:fld id="{DB32A68B-BD5A-4B6C-AB47-4CB08F0234B0}" type="slidenum">
              <a:rPr lang="tr-TR" smtClean="0"/>
              <a:t>‹#›</a:t>
            </a:fld>
            <a:endParaRPr lang="tr-TR"/>
          </a:p>
        </p:txBody>
      </p:sp>
    </p:spTree>
    <p:extLst>
      <p:ext uri="{BB962C8B-B14F-4D97-AF65-F5344CB8AC3E}">
        <p14:creationId xmlns:p14="http://schemas.microsoft.com/office/powerpoint/2010/main" val="1228595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A7B51D1-CEC1-4D8C-BF34-49644155C1A4}"/>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EECED625-A80B-41B2-9566-F50FF708C086}"/>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C5B3864-0377-471A-B3A2-09696A176002}"/>
              </a:ext>
            </a:extLst>
          </p:cNvPr>
          <p:cNvSpPr>
            <a:spLocks noGrp="1"/>
          </p:cNvSpPr>
          <p:nvPr>
            <p:ph type="dt" sz="half" idx="10"/>
          </p:nvPr>
        </p:nvSpPr>
        <p:spPr/>
        <p:txBody>
          <a:bodyPr/>
          <a:lstStyle/>
          <a:p>
            <a:fld id="{77753683-BA66-4735-809B-332C7569591C}" type="datetimeFigureOut">
              <a:rPr lang="tr-TR" smtClean="0"/>
              <a:t>12.05.2020</a:t>
            </a:fld>
            <a:endParaRPr lang="tr-TR"/>
          </a:p>
        </p:txBody>
      </p:sp>
      <p:sp>
        <p:nvSpPr>
          <p:cNvPr id="5" name="Alt Bilgi Yer Tutucusu 4">
            <a:extLst>
              <a:ext uri="{FF2B5EF4-FFF2-40B4-BE49-F238E27FC236}">
                <a16:creationId xmlns:a16="http://schemas.microsoft.com/office/drawing/2014/main" id="{4AF1DE92-CFE6-440C-A6D9-9E962C4B4AC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E6D68C3-27D1-4233-A711-6DFD04AAB993}"/>
              </a:ext>
            </a:extLst>
          </p:cNvPr>
          <p:cNvSpPr>
            <a:spLocks noGrp="1"/>
          </p:cNvSpPr>
          <p:nvPr>
            <p:ph type="sldNum" sz="quarter" idx="12"/>
          </p:nvPr>
        </p:nvSpPr>
        <p:spPr/>
        <p:txBody>
          <a:bodyPr/>
          <a:lstStyle/>
          <a:p>
            <a:fld id="{DB32A68B-BD5A-4B6C-AB47-4CB08F0234B0}" type="slidenum">
              <a:rPr lang="tr-TR" smtClean="0"/>
              <a:t>‹#›</a:t>
            </a:fld>
            <a:endParaRPr lang="tr-TR"/>
          </a:p>
        </p:txBody>
      </p:sp>
    </p:spTree>
    <p:extLst>
      <p:ext uri="{BB962C8B-B14F-4D97-AF65-F5344CB8AC3E}">
        <p14:creationId xmlns:p14="http://schemas.microsoft.com/office/powerpoint/2010/main" val="163962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FF86170-0A18-4666-8800-66EEC0AA9DFE}"/>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EB1849BF-2955-426F-B1F1-CF2563E5F9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EA20C32E-17B3-4BEF-9372-36030068A256}"/>
              </a:ext>
            </a:extLst>
          </p:cNvPr>
          <p:cNvSpPr>
            <a:spLocks noGrp="1"/>
          </p:cNvSpPr>
          <p:nvPr>
            <p:ph type="dt" sz="half" idx="10"/>
          </p:nvPr>
        </p:nvSpPr>
        <p:spPr/>
        <p:txBody>
          <a:bodyPr/>
          <a:lstStyle/>
          <a:p>
            <a:fld id="{77753683-BA66-4735-809B-332C7569591C}" type="datetimeFigureOut">
              <a:rPr lang="tr-TR" smtClean="0"/>
              <a:t>12.05.2020</a:t>
            </a:fld>
            <a:endParaRPr lang="tr-TR"/>
          </a:p>
        </p:txBody>
      </p:sp>
      <p:sp>
        <p:nvSpPr>
          <p:cNvPr id="5" name="Alt Bilgi Yer Tutucusu 4">
            <a:extLst>
              <a:ext uri="{FF2B5EF4-FFF2-40B4-BE49-F238E27FC236}">
                <a16:creationId xmlns:a16="http://schemas.microsoft.com/office/drawing/2014/main" id="{A76657B8-0FFC-4CF2-B26D-44CF15D18EE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24F5F9C-557A-47D3-B1DF-21FFB75CF95A}"/>
              </a:ext>
            </a:extLst>
          </p:cNvPr>
          <p:cNvSpPr>
            <a:spLocks noGrp="1"/>
          </p:cNvSpPr>
          <p:nvPr>
            <p:ph type="sldNum" sz="quarter" idx="12"/>
          </p:nvPr>
        </p:nvSpPr>
        <p:spPr/>
        <p:txBody>
          <a:bodyPr/>
          <a:lstStyle/>
          <a:p>
            <a:fld id="{DB32A68B-BD5A-4B6C-AB47-4CB08F0234B0}" type="slidenum">
              <a:rPr lang="tr-TR" smtClean="0"/>
              <a:t>‹#›</a:t>
            </a:fld>
            <a:endParaRPr lang="tr-TR"/>
          </a:p>
        </p:txBody>
      </p:sp>
    </p:spTree>
    <p:extLst>
      <p:ext uri="{BB962C8B-B14F-4D97-AF65-F5344CB8AC3E}">
        <p14:creationId xmlns:p14="http://schemas.microsoft.com/office/powerpoint/2010/main" val="2143071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480828D-F32D-44C3-A6F9-94B71CDB1E86}"/>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0D67790B-827C-4306-B923-AE9367AAAFDA}"/>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BE739954-CA8F-4F8E-A2E4-906A38FBF29E}"/>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D6FD2E20-E287-4B1D-9563-EDFAD907FCE1}"/>
              </a:ext>
            </a:extLst>
          </p:cNvPr>
          <p:cNvSpPr>
            <a:spLocks noGrp="1"/>
          </p:cNvSpPr>
          <p:nvPr>
            <p:ph type="dt" sz="half" idx="10"/>
          </p:nvPr>
        </p:nvSpPr>
        <p:spPr/>
        <p:txBody>
          <a:bodyPr/>
          <a:lstStyle/>
          <a:p>
            <a:fld id="{77753683-BA66-4735-809B-332C7569591C}" type="datetimeFigureOut">
              <a:rPr lang="tr-TR" smtClean="0"/>
              <a:t>12.05.2020</a:t>
            </a:fld>
            <a:endParaRPr lang="tr-TR"/>
          </a:p>
        </p:txBody>
      </p:sp>
      <p:sp>
        <p:nvSpPr>
          <p:cNvPr id="6" name="Alt Bilgi Yer Tutucusu 5">
            <a:extLst>
              <a:ext uri="{FF2B5EF4-FFF2-40B4-BE49-F238E27FC236}">
                <a16:creationId xmlns:a16="http://schemas.microsoft.com/office/drawing/2014/main" id="{85C47366-892E-45A7-B50E-F5E06F9FCF55}"/>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129BA08-418B-4FC3-AB19-8F804088D255}"/>
              </a:ext>
            </a:extLst>
          </p:cNvPr>
          <p:cNvSpPr>
            <a:spLocks noGrp="1"/>
          </p:cNvSpPr>
          <p:nvPr>
            <p:ph type="sldNum" sz="quarter" idx="12"/>
          </p:nvPr>
        </p:nvSpPr>
        <p:spPr/>
        <p:txBody>
          <a:bodyPr/>
          <a:lstStyle/>
          <a:p>
            <a:fld id="{DB32A68B-BD5A-4B6C-AB47-4CB08F0234B0}" type="slidenum">
              <a:rPr lang="tr-TR" smtClean="0"/>
              <a:t>‹#›</a:t>
            </a:fld>
            <a:endParaRPr lang="tr-TR"/>
          </a:p>
        </p:txBody>
      </p:sp>
    </p:spTree>
    <p:extLst>
      <p:ext uri="{BB962C8B-B14F-4D97-AF65-F5344CB8AC3E}">
        <p14:creationId xmlns:p14="http://schemas.microsoft.com/office/powerpoint/2010/main" val="4147815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B83E398-F7F8-43B3-82B7-E92A0ED777A4}"/>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FD5670CB-B166-457C-8BA7-823866FABD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E3E17A7C-2FDE-4F77-8476-B2DBDA64054D}"/>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826968B9-6851-4ED0-A1B5-44B4FDA7D5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DEA9759D-ED40-4E35-BE71-004F9BBF1F53}"/>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EDFC299A-9F06-4534-992A-57948EAA8381}"/>
              </a:ext>
            </a:extLst>
          </p:cNvPr>
          <p:cNvSpPr>
            <a:spLocks noGrp="1"/>
          </p:cNvSpPr>
          <p:nvPr>
            <p:ph type="dt" sz="half" idx="10"/>
          </p:nvPr>
        </p:nvSpPr>
        <p:spPr/>
        <p:txBody>
          <a:bodyPr/>
          <a:lstStyle/>
          <a:p>
            <a:fld id="{77753683-BA66-4735-809B-332C7569591C}" type="datetimeFigureOut">
              <a:rPr lang="tr-TR" smtClean="0"/>
              <a:t>12.05.2020</a:t>
            </a:fld>
            <a:endParaRPr lang="tr-TR"/>
          </a:p>
        </p:txBody>
      </p:sp>
      <p:sp>
        <p:nvSpPr>
          <p:cNvPr id="8" name="Alt Bilgi Yer Tutucusu 7">
            <a:extLst>
              <a:ext uri="{FF2B5EF4-FFF2-40B4-BE49-F238E27FC236}">
                <a16:creationId xmlns:a16="http://schemas.microsoft.com/office/drawing/2014/main" id="{B14FB3FA-D127-49EB-8A9F-06BF1C5F2A7C}"/>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1A6DA7DB-D2D9-4658-B2F8-12BE48465AB7}"/>
              </a:ext>
            </a:extLst>
          </p:cNvPr>
          <p:cNvSpPr>
            <a:spLocks noGrp="1"/>
          </p:cNvSpPr>
          <p:nvPr>
            <p:ph type="sldNum" sz="quarter" idx="12"/>
          </p:nvPr>
        </p:nvSpPr>
        <p:spPr/>
        <p:txBody>
          <a:bodyPr/>
          <a:lstStyle/>
          <a:p>
            <a:fld id="{DB32A68B-BD5A-4B6C-AB47-4CB08F0234B0}" type="slidenum">
              <a:rPr lang="tr-TR" smtClean="0"/>
              <a:t>‹#›</a:t>
            </a:fld>
            <a:endParaRPr lang="tr-TR"/>
          </a:p>
        </p:txBody>
      </p:sp>
    </p:spTree>
    <p:extLst>
      <p:ext uri="{BB962C8B-B14F-4D97-AF65-F5344CB8AC3E}">
        <p14:creationId xmlns:p14="http://schemas.microsoft.com/office/powerpoint/2010/main" val="2404725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1ED3089-2A87-4BE8-9034-E957E00A9249}"/>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B033FCAA-ED89-4B82-880D-8283C748ECE6}"/>
              </a:ext>
            </a:extLst>
          </p:cNvPr>
          <p:cNvSpPr>
            <a:spLocks noGrp="1"/>
          </p:cNvSpPr>
          <p:nvPr>
            <p:ph type="dt" sz="half" idx="10"/>
          </p:nvPr>
        </p:nvSpPr>
        <p:spPr/>
        <p:txBody>
          <a:bodyPr/>
          <a:lstStyle/>
          <a:p>
            <a:fld id="{77753683-BA66-4735-809B-332C7569591C}" type="datetimeFigureOut">
              <a:rPr lang="tr-TR" smtClean="0"/>
              <a:t>12.05.2020</a:t>
            </a:fld>
            <a:endParaRPr lang="tr-TR"/>
          </a:p>
        </p:txBody>
      </p:sp>
      <p:sp>
        <p:nvSpPr>
          <p:cNvPr id="4" name="Alt Bilgi Yer Tutucusu 3">
            <a:extLst>
              <a:ext uri="{FF2B5EF4-FFF2-40B4-BE49-F238E27FC236}">
                <a16:creationId xmlns:a16="http://schemas.microsoft.com/office/drawing/2014/main" id="{A532A42D-FB19-4EAC-91BA-FF4090A47F81}"/>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730904D0-8F74-48A1-9D14-CF2E236BD21D}"/>
              </a:ext>
            </a:extLst>
          </p:cNvPr>
          <p:cNvSpPr>
            <a:spLocks noGrp="1"/>
          </p:cNvSpPr>
          <p:nvPr>
            <p:ph type="sldNum" sz="quarter" idx="12"/>
          </p:nvPr>
        </p:nvSpPr>
        <p:spPr/>
        <p:txBody>
          <a:bodyPr/>
          <a:lstStyle/>
          <a:p>
            <a:fld id="{DB32A68B-BD5A-4B6C-AB47-4CB08F0234B0}" type="slidenum">
              <a:rPr lang="tr-TR" smtClean="0"/>
              <a:t>‹#›</a:t>
            </a:fld>
            <a:endParaRPr lang="tr-TR"/>
          </a:p>
        </p:txBody>
      </p:sp>
    </p:spTree>
    <p:extLst>
      <p:ext uri="{BB962C8B-B14F-4D97-AF65-F5344CB8AC3E}">
        <p14:creationId xmlns:p14="http://schemas.microsoft.com/office/powerpoint/2010/main" val="42410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DF1FD09D-1E6A-41C0-AB44-A6700ECDFDF5}"/>
              </a:ext>
            </a:extLst>
          </p:cNvPr>
          <p:cNvSpPr>
            <a:spLocks noGrp="1"/>
          </p:cNvSpPr>
          <p:nvPr>
            <p:ph type="dt" sz="half" idx="10"/>
          </p:nvPr>
        </p:nvSpPr>
        <p:spPr/>
        <p:txBody>
          <a:bodyPr/>
          <a:lstStyle/>
          <a:p>
            <a:fld id="{77753683-BA66-4735-809B-332C7569591C}" type="datetimeFigureOut">
              <a:rPr lang="tr-TR" smtClean="0"/>
              <a:t>12.05.2020</a:t>
            </a:fld>
            <a:endParaRPr lang="tr-TR"/>
          </a:p>
        </p:txBody>
      </p:sp>
      <p:sp>
        <p:nvSpPr>
          <p:cNvPr id="3" name="Alt Bilgi Yer Tutucusu 2">
            <a:extLst>
              <a:ext uri="{FF2B5EF4-FFF2-40B4-BE49-F238E27FC236}">
                <a16:creationId xmlns:a16="http://schemas.microsoft.com/office/drawing/2014/main" id="{769C5328-26FB-4314-9D80-230B54FF40F9}"/>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CF357347-EB70-4092-B965-3FBFEA659FB4}"/>
              </a:ext>
            </a:extLst>
          </p:cNvPr>
          <p:cNvSpPr>
            <a:spLocks noGrp="1"/>
          </p:cNvSpPr>
          <p:nvPr>
            <p:ph type="sldNum" sz="quarter" idx="12"/>
          </p:nvPr>
        </p:nvSpPr>
        <p:spPr/>
        <p:txBody>
          <a:bodyPr/>
          <a:lstStyle/>
          <a:p>
            <a:fld id="{DB32A68B-BD5A-4B6C-AB47-4CB08F0234B0}" type="slidenum">
              <a:rPr lang="tr-TR" smtClean="0"/>
              <a:t>‹#›</a:t>
            </a:fld>
            <a:endParaRPr lang="tr-TR"/>
          </a:p>
        </p:txBody>
      </p:sp>
    </p:spTree>
    <p:extLst>
      <p:ext uri="{BB962C8B-B14F-4D97-AF65-F5344CB8AC3E}">
        <p14:creationId xmlns:p14="http://schemas.microsoft.com/office/powerpoint/2010/main" val="3065467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88A6605-322D-4934-803B-38EA088F0B9C}"/>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E668547E-DB5A-4955-BADE-9A4321A509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23511732-8BF4-4855-88AD-BED6F467E8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0639F304-571D-4D35-9145-0703BEBCC285}"/>
              </a:ext>
            </a:extLst>
          </p:cNvPr>
          <p:cNvSpPr>
            <a:spLocks noGrp="1"/>
          </p:cNvSpPr>
          <p:nvPr>
            <p:ph type="dt" sz="half" idx="10"/>
          </p:nvPr>
        </p:nvSpPr>
        <p:spPr/>
        <p:txBody>
          <a:bodyPr/>
          <a:lstStyle/>
          <a:p>
            <a:fld id="{77753683-BA66-4735-809B-332C7569591C}" type="datetimeFigureOut">
              <a:rPr lang="tr-TR" smtClean="0"/>
              <a:t>12.05.2020</a:t>
            </a:fld>
            <a:endParaRPr lang="tr-TR"/>
          </a:p>
        </p:txBody>
      </p:sp>
      <p:sp>
        <p:nvSpPr>
          <p:cNvPr id="6" name="Alt Bilgi Yer Tutucusu 5">
            <a:extLst>
              <a:ext uri="{FF2B5EF4-FFF2-40B4-BE49-F238E27FC236}">
                <a16:creationId xmlns:a16="http://schemas.microsoft.com/office/drawing/2014/main" id="{51F3EBE5-E267-436C-B7E2-DECD93D0E40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461C9B5F-D61F-4511-A4E7-73991F427627}"/>
              </a:ext>
            </a:extLst>
          </p:cNvPr>
          <p:cNvSpPr>
            <a:spLocks noGrp="1"/>
          </p:cNvSpPr>
          <p:nvPr>
            <p:ph type="sldNum" sz="quarter" idx="12"/>
          </p:nvPr>
        </p:nvSpPr>
        <p:spPr/>
        <p:txBody>
          <a:bodyPr/>
          <a:lstStyle/>
          <a:p>
            <a:fld id="{DB32A68B-BD5A-4B6C-AB47-4CB08F0234B0}" type="slidenum">
              <a:rPr lang="tr-TR" smtClean="0"/>
              <a:t>‹#›</a:t>
            </a:fld>
            <a:endParaRPr lang="tr-TR"/>
          </a:p>
        </p:txBody>
      </p:sp>
    </p:spTree>
    <p:extLst>
      <p:ext uri="{BB962C8B-B14F-4D97-AF65-F5344CB8AC3E}">
        <p14:creationId xmlns:p14="http://schemas.microsoft.com/office/powerpoint/2010/main" val="3934963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2E5D859-CB2D-4472-AACF-9131F8B8509C}"/>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482C2CE1-7EFD-4C8F-BE9C-9DC9A390B2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C7DF5BBA-4FDB-4152-8391-0EB2CE9C66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978C4538-AF17-4403-8A85-A550C6C2D833}"/>
              </a:ext>
            </a:extLst>
          </p:cNvPr>
          <p:cNvSpPr>
            <a:spLocks noGrp="1"/>
          </p:cNvSpPr>
          <p:nvPr>
            <p:ph type="dt" sz="half" idx="10"/>
          </p:nvPr>
        </p:nvSpPr>
        <p:spPr/>
        <p:txBody>
          <a:bodyPr/>
          <a:lstStyle/>
          <a:p>
            <a:fld id="{77753683-BA66-4735-809B-332C7569591C}" type="datetimeFigureOut">
              <a:rPr lang="tr-TR" smtClean="0"/>
              <a:t>12.05.2020</a:t>
            </a:fld>
            <a:endParaRPr lang="tr-TR"/>
          </a:p>
        </p:txBody>
      </p:sp>
      <p:sp>
        <p:nvSpPr>
          <p:cNvPr id="6" name="Alt Bilgi Yer Tutucusu 5">
            <a:extLst>
              <a:ext uri="{FF2B5EF4-FFF2-40B4-BE49-F238E27FC236}">
                <a16:creationId xmlns:a16="http://schemas.microsoft.com/office/drawing/2014/main" id="{B2076647-FD09-4A4B-A5BA-C234D5C3014E}"/>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BB5D2F77-D709-4483-AC60-B695CF99A8A5}"/>
              </a:ext>
            </a:extLst>
          </p:cNvPr>
          <p:cNvSpPr>
            <a:spLocks noGrp="1"/>
          </p:cNvSpPr>
          <p:nvPr>
            <p:ph type="sldNum" sz="quarter" idx="12"/>
          </p:nvPr>
        </p:nvSpPr>
        <p:spPr/>
        <p:txBody>
          <a:bodyPr/>
          <a:lstStyle/>
          <a:p>
            <a:fld id="{DB32A68B-BD5A-4B6C-AB47-4CB08F0234B0}" type="slidenum">
              <a:rPr lang="tr-TR" smtClean="0"/>
              <a:t>‹#›</a:t>
            </a:fld>
            <a:endParaRPr lang="tr-TR"/>
          </a:p>
        </p:txBody>
      </p:sp>
    </p:spTree>
    <p:extLst>
      <p:ext uri="{BB962C8B-B14F-4D97-AF65-F5344CB8AC3E}">
        <p14:creationId xmlns:p14="http://schemas.microsoft.com/office/powerpoint/2010/main" val="1209617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9F648AD2-B670-4576-8898-E0D49F4D39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F3C7593A-1C3F-4FAF-8433-5116A33E2E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FBAF225-7E04-4CB4-B7AA-F3F7DE59C7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753683-BA66-4735-809B-332C7569591C}" type="datetimeFigureOut">
              <a:rPr lang="tr-TR" smtClean="0"/>
              <a:t>12.05.2020</a:t>
            </a:fld>
            <a:endParaRPr lang="tr-TR"/>
          </a:p>
        </p:txBody>
      </p:sp>
      <p:sp>
        <p:nvSpPr>
          <p:cNvPr id="5" name="Alt Bilgi Yer Tutucusu 4">
            <a:extLst>
              <a:ext uri="{FF2B5EF4-FFF2-40B4-BE49-F238E27FC236}">
                <a16:creationId xmlns:a16="http://schemas.microsoft.com/office/drawing/2014/main" id="{04767A35-0886-46D8-AF23-62DB80A9CE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D16B77F9-33B0-4343-891E-A5ECE2AAE0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32A68B-BD5A-4B6C-AB47-4CB08F0234B0}" type="slidenum">
              <a:rPr lang="tr-TR" smtClean="0"/>
              <a:t>‹#›</a:t>
            </a:fld>
            <a:endParaRPr lang="tr-TR"/>
          </a:p>
        </p:txBody>
      </p:sp>
    </p:spTree>
    <p:extLst>
      <p:ext uri="{BB962C8B-B14F-4D97-AF65-F5344CB8AC3E}">
        <p14:creationId xmlns:p14="http://schemas.microsoft.com/office/powerpoint/2010/main" val="2805625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1A95BE4-2D72-4B77-A57D-96175C29B45B}"/>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9D25F6C7-C4F6-443A-897B-0D04E04E1ACA}"/>
              </a:ext>
            </a:extLst>
          </p:cNvPr>
          <p:cNvSpPr>
            <a:spLocks noGrp="1"/>
          </p:cNvSpPr>
          <p:nvPr>
            <p:ph type="subTitle" idx="1"/>
          </p:nvPr>
        </p:nvSpPr>
        <p:spPr/>
        <p:txBody>
          <a:bodyPr/>
          <a:lstStyle/>
          <a:p>
            <a:endParaRPr lang="tr-TR"/>
          </a:p>
        </p:txBody>
      </p:sp>
      <p:pic>
        <p:nvPicPr>
          <p:cNvPr id="4" name="Resim 3">
            <a:extLst>
              <a:ext uri="{FF2B5EF4-FFF2-40B4-BE49-F238E27FC236}">
                <a16:creationId xmlns:a16="http://schemas.microsoft.com/office/drawing/2014/main" id="{2680912F-531E-46B6-A999-87EFED11CBDC}"/>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1178" r="393"/>
          <a:stretch/>
        </p:blipFill>
        <p:spPr>
          <a:xfrm>
            <a:off x="0" y="69523"/>
            <a:ext cx="12192000" cy="6718954"/>
          </a:xfrm>
          <a:prstGeom prst="rect">
            <a:avLst/>
          </a:prstGeom>
        </p:spPr>
      </p:pic>
      <p:sp>
        <p:nvSpPr>
          <p:cNvPr id="5" name="Metin kutusu 4">
            <a:extLst>
              <a:ext uri="{FF2B5EF4-FFF2-40B4-BE49-F238E27FC236}">
                <a16:creationId xmlns:a16="http://schemas.microsoft.com/office/drawing/2014/main" id="{1738C273-F9CB-4C75-B942-D706FE0AD8B2}"/>
              </a:ext>
            </a:extLst>
          </p:cNvPr>
          <p:cNvSpPr txBox="1"/>
          <p:nvPr/>
        </p:nvSpPr>
        <p:spPr>
          <a:xfrm>
            <a:off x="4607510" y="471438"/>
            <a:ext cx="2976979" cy="923330"/>
          </a:xfrm>
          <a:prstGeom prst="rect">
            <a:avLst/>
          </a:prstGeom>
          <a:noFill/>
        </p:spPr>
        <p:txBody>
          <a:bodyPr wrap="square" rtlCol="0">
            <a:spAutoFit/>
          </a:bodyPr>
          <a:lstStyle/>
          <a:p>
            <a:pPr algn="ctr"/>
            <a:r>
              <a:rPr lang="tr-TR" dirty="0">
                <a:solidFill>
                  <a:srgbClr val="3B419B"/>
                </a:solidFill>
              </a:rPr>
              <a:t>Ankara Üniversitesi </a:t>
            </a:r>
          </a:p>
          <a:p>
            <a:pPr algn="ctr"/>
            <a:r>
              <a:rPr lang="tr-TR" dirty="0">
                <a:solidFill>
                  <a:srgbClr val="3B419B"/>
                </a:solidFill>
              </a:rPr>
              <a:t>Dil ve Tarih-Coğrafya Fakültesi </a:t>
            </a:r>
          </a:p>
          <a:p>
            <a:pPr algn="ctr"/>
            <a:r>
              <a:rPr lang="tr-TR" dirty="0">
                <a:solidFill>
                  <a:srgbClr val="3B419B"/>
                </a:solidFill>
              </a:rPr>
              <a:t>Coğrafya Bölümü</a:t>
            </a:r>
          </a:p>
        </p:txBody>
      </p:sp>
      <p:sp>
        <p:nvSpPr>
          <p:cNvPr id="6" name="Başlık 1">
            <a:extLst>
              <a:ext uri="{FF2B5EF4-FFF2-40B4-BE49-F238E27FC236}">
                <a16:creationId xmlns:a16="http://schemas.microsoft.com/office/drawing/2014/main" id="{3CD6BCE6-0752-40CA-9BFE-03F103EAEC34}"/>
              </a:ext>
            </a:extLst>
          </p:cNvPr>
          <p:cNvSpPr txBox="1">
            <a:spLocks/>
          </p:cNvSpPr>
          <p:nvPr/>
        </p:nvSpPr>
        <p:spPr>
          <a:xfrm>
            <a:off x="3461551" y="2532644"/>
            <a:ext cx="5268896" cy="1792711"/>
          </a:xfrm>
          <a:prstGeom prst="rect">
            <a:avLst/>
          </a:prstGeom>
          <a:no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4000" dirty="0">
                <a:solidFill>
                  <a:srgbClr val="3B419B"/>
                </a:solidFill>
              </a:rPr>
              <a:t>COG 435 </a:t>
            </a:r>
            <a:r>
              <a:rPr lang="tr-TR" dirty="0">
                <a:solidFill>
                  <a:srgbClr val="3B419B"/>
                </a:solidFill>
              </a:rPr>
              <a:t/>
            </a:r>
            <a:br>
              <a:rPr lang="tr-TR" dirty="0">
                <a:solidFill>
                  <a:srgbClr val="3B419B"/>
                </a:solidFill>
              </a:rPr>
            </a:br>
            <a:r>
              <a:rPr lang="tr-TR" sz="6600" b="1" dirty="0">
                <a:solidFill>
                  <a:srgbClr val="3B419B"/>
                </a:solidFill>
              </a:rPr>
              <a:t>UZAK DOĞU</a:t>
            </a:r>
          </a:p>
        </p:txBody>
      </p:sp>
      <p:sp>
        <p:nvSpPr>
          <p:cNvPr id="7" name="Alt Başlık 2">
            <a:extLst>
              <a:ext uri="{FF2B5EF4-FFF2-40B4-BE49-F238E27FC236}">
                <a16:creationId xmlns:a16="http://schemas.microsoft.com/office/drawing/2014/main" id="{25BF0E46-5E7F-4448-8AE2-C0F2B5FE990C}"/>
              </a:ext>
            </a:extLst>
          </p:cNvPr>
          <p:cNvSpPr txBox="1">
            <a:spLocks/>
          </p:cNvSpPr>
          <p:nvPr/>
        </p:nvSpPr>
        <p:spPr>
          <a:xfrm>
            <a:off x="4234647" y="6038037"/>
            <a:ext cx="3722703" cy="348525"/>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dirty="0">
                <a:solidFill>
                  <a:srgbClr val="3B419B"/>
                </a:solidFill>
              </a:rPr>
              <a:t>Doç. Dr. Mutlu YILMAZ</a:t>
            </a:r>
          </a:p>
        </p:txBody>
      </p:sp>
      <p:sp>
        <p:nvSpPr>
          <p:cNvPr id="8" name="Metin kutusu 7">
            <a:extLst>
              <a:ext uri="{FF2B5EF4-FFF2-40B4-BE49-F238E27FC236}">
                <a16:creationId xmlns:a16="http://schemas.microsoft.com/office/drawing/2014/main" id="{C614CA8C-EEDF-40FA-BC75-2F24B5E6E473}"/>
              </a:ext>
            </a:extLst>
          </p:cNvPr>
          <p:cNvSpPr txBox="1"/>
          <p:nvPr/>
        </p:nvSpPr>
        <p:spPr>
          <a:xfrm>
            <a:off x="4251116" y="4203147"/>
            <a:ext cx="3689763" cy="646331"/>
          </a:xfrm>
          <a:prstGeom prst="rect">
            <a:avLst/>
          </a:prstGeom>
          <a:noFill/>
        </p:spPr>
        <p:txBody>
          <a:bodyPr wrap="square" rtlCol="0">
            <a:spAutoFit/>
          </a:bodyPr>
          <a:lstStyle/>
          <a:p>
            <a:r>
              <a:rPr lang="tr-TR">
                <a:solidFill>
                  <a:srgbClr val="3B419B"/>
                </a:solidFill>
              </a:rPr>
              <a:t> </a:t>
            </a:r>
            <a:r>
              <a:rPr lang="tr-TR" smtClean="0">
                <a:solidFill>
                  <a:srgbClr val="3B419B"/>
                </a:solidFill>
              </a:rPr>
              <a:t>         </a:t>
            </a:r>
            <a:r>
              <a:rPr lang="tr-TR" smtClean="0">
                <a:solidFill>
                  <a:srgbClr val="3B419B"/>
                </a:solidFill>
              </a:rPr>
              <a:t>GÜNEY </a:t>
            </a:r>
            <a:r>
              <a:rPr lang="tr-TR" dirty="0">
                <a:solidFill>
                  <a:srgbClr val="3B419B"/>
                </a:solidFill>
              </a:rPr>
              <a:t>ÇİN DENİZİ SORUNU</a:t>
            </a:r>
          </a:p>
          <a:p>
            <a:endParaRPr lang="tr-TR" dirty="0"/>
          </a:p>
        </p:txBody>
      </p:sp>
    </p:spTree>
    <p:extLst>
      <p:ext uri="{BB962C8B-B14F-4D97-AF65-F5344CB8AC3E}">
        <p14:creationId xmlns:p14="http://schemas.microsoft.com/office/powerpoint/2010/main" val="1683231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FB074FD7-BAF9-4970-858C-3912A5487468}"/>
              </a:ext>
            </a:extLst>
          </p:cNvPr>
          <p:cNvSpPr/>
          <p:nvPr/>
        </p:nvSpPr>
        <p:spPr>
          <a:xfrm>
            <a:off x="0" y="4811486"/>
            <a:ext cx="392093" cy="2046513"/>
          </a:xfrm>
          <a:prstGeom prst="rect">
            <a:avLst/>
          </a:prstGeom>
          <a:solidFill>
            <a:srgbClr val="3B419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tr-TR" sz="1600" dirty="0">
                <a:solidFill>
                  <a:schemeClr val="bg1"/>
                </a:solidFill>
              </a:rPr>
              <a:t>COG 435 - UZAK DOĞU</a:t>
            </a:r>
          </a:p>
        </p:txBody>
      </p:sp>
      <p:sp>
        <p:nvSpPr>
          <p:cNvPr id="15" name="Dikdörtgen: Tek Köşesi Yuvarlatılmış 14">
            <a:extLst>
              <a:ext uri="{FF2B5EF4-FFF2-40B4-BE49-F238E27FC236}">
                <a16:creationId xmlns:a16="http://schemas.microsoft.com/office/drawing/2014/main" id="{F8FFB5F8-07AF-463B-B94E-80FB6A1FAC1D}"/>
              </a:ext>
            </a:extLst>
          </p:cNvPr>
          <p:cNvSpPr/>
          <p:nvPr/>
        </p:nvSpPr>
        <p:spPr>
          <a:xfrm>
            <a:off x="718246" y="666800"/>
            <a:ext cx="2877210" cy="461665"/>
          </a:xfrm>
          <a:prstGeom prst="round1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solidFill>
                  <a:schemeClr val="tx1"/>
                </a:solidFill>
              </a:rPr>
              <a:t>GÜNEY ÇİN DENİZİ SORUNU</a:t>
            </a:r>
          </a:p>
        </p:txBody>
      </p:sp>
      <p:sp>
        <p:nvSpPr>
          <p:cNvPr id="2" name="Dikdörtgen 1">
            <a:extLst>
              <a:ext uri="{FF2B5EF4-FFF2-40B4-BE49-F238E27FC236}">
                <a16:creationId xmlns:a16="http://schemas.microsoft.com/office/drawing/2014/main" id="{82A51086-3D51-4D09-AEF1-79C458742E03}"/>
              </a:ext>
            </a:extLst>
          </p:cNvPr>
          <p:cNvSpPr/>
          <p:nvPr/>
        </p:nvSpPr>
        <p:spPr>
          <a:xfrm>
            <a:off x="625124" y="1415534"/>
            <a:ext cx="3682803" cy="369332"/>
          </a:xfrm>
          <a:prstGeom prst="rect">
            <a:avLst/>
          </a:prstGeom>
        </p:spPr>
        <p:txBody>
          <a:bodyPr wrap="none">
            <a:spAutoFit/>
          </a:bodyPr>
          <a:lstStyle/>
          <a:p>
            <a:r>
              <a:rPr lang="tr-TR" b="1" dirty="0"/>
              <a:t>Ülkelerin Faaliyetleri ve Hak İddiaları</a:t>
            </a:r>
          </a:p>
        </p:txBody>
      </p:sp>
      <p:sp>
        <p:nvSpPr>
          <p:cNvPr id="3" name="Dikdörtgen 2">
            <a:extLst>
              <a:ext uri="{FF2B5EF4-FFF2-40B4-BE49-F238E27FC236}">
                <a16:creationId xmlns:a16="http://schemas.microsoft.com/office/drawing/2014/main" id="{EDA3F0DD-7A85-4604-A0CD-24C9BD104CA8}"/>
              </a:ext>
            </a:extLst>
          </p:cNvPr>
          <p:cNvSpPr/>
          <p:nvPr/>
        </p:nvSpPr>
        <p:spPr>
          <a:xfrm>
            <a:off x="625124" y="1887269"/>
            <a:ext cx="1031693" cy="369332"/>
          </a:xfrm>
          <a:prstGeom prst="rect">
            <a:avLst/>
          </a:prstGeom>
        </p:spPr>
        <p:txBody>
          <a:bodyPr wrap="none">
            <a:spAutoFit/>
          </a:bodyPr>
          <a:lstStyle/>
          <a:p>
            <a:r>
              <a:rPr lang="tr-TR" b="1" dirty="0"/>
              <a:t>Malezya </a:t>
            </a:r>
          </a:p>
        </p:txBody>
      </p:sp>
      <p:sp>
        <p:nvSpPr>
          <p:cNvPr id="4" name="Dikdörtgen 3">
            <a:extLst>
              <a:ext uri="{FF2B5EF4-FFF2-40B4-BE49-F238E27FC236}">
                <a16:creationId xmlns:a16="http://schemas.microsoft.com/office/drawing/2014/main" id="{897BF1DB-52CD-4013-B4E1-D02E9F4C97DD}"/>
              </a:ext>
            </a:extLst>
          </p:cNvPr>
          <p:cNvSpPr/>
          <p:nvPr/>
        </p:nvSpPr>
        <p:spPr>
          <a:xfrm>
            <a:off x="625124" y="2297315"/>
            <a:ext cx="5642511" cy="4247317"/>
          </a:xfrm>
          <a:prstGeom prst="rect">
            <a:avLst/>
          </a:prstGeom>
        </p:spPr>
        <p:txBody>
          <a:bodyPr wrap="square">
            <a:spAutoFit/>
          </a:bodyPr>
          <a:lstStyle/>
          <a:p>
            <a:pPr indent="-383540" algn="just"/>
            <a:r>
              <a:rPr lang="tr-TR" dirty="0"/>
              <a:t>Malezya, </a:t>
            </a:r>
            <a:r>
              <a:rPr lang="tr-TR" dirty="0" err="1"/>
              <a:t>Spratly</a:t>
            </a:r>
            <a:r>
              <a:rPr lang="tr-TR" dirty="0"/>
              <a:t> adalarının güney kısmında hak iddia etmekte ve meşrulaştırmak için bölgeyi işgal etmektedir. 1968’de Malezya hükümeti, </a:t>
            </a:r>
            <a:r>
              <a:rPr lang="tr-TR" dirty="0" err="1"/>
              <a:t>Spratly</a:t>
            </a:r>
            <a:r>
              <a:rPr lang="tr-TR" dirty="0"/>
              <a:t> Adaları’nın 80.000 km²’lik alanını ‘maden bölgesi’ ilan etmiştir. Güney </a:t>
            </a:r>
            <a:r>
              <a:rPr lang="tr-TR" dirty="0" err="1"/>
              <a:t>Luconia</a:t>
            </a:r>
            <a:r>
              <a:rPr lang="tr-TR" dirty="0"/>
              <a:t> </a:t>
            </a:r>
            <a:r>
              <a:rPr lang="tr-TR" dirty="0" err="1"/>
              <a:t>Resifi’ni</a:t>
            </a:r>
            <a:r>
              <a:rPr lang="tr-TR" dirty="0"/>
              <a:t>, Kuzey </a:t>
            </a:r>
            <a:r>
              <a:rPr lang="tr-TR" dirty="0" err="1"/>
              <a:t>Luconia</a:t>
            </a:r>
            <a:r>
              <a:rPr lang="tr-TR" dirty="0"/>
              <a:t> </a:t>
            </a:r>
            <a:r>
              <a:rPr lang="tr-TR" dirty="0" err="1"/>
              <a:t>Resifi’ni</a:t>
            </a:r>
            <a:r>
              <a:rPr lang="tr-TR" dirty="0"/>
              <a:t> ve James </a:t>
            </a:r>
            <a:r>
              <a:rPr lang="tr-TR" dirty="0" err="1"/>
              <a:t>Resifi’nin</a:t>
            </a:r>
            <a:r>
              <a:rPr lang="tr-TR" dirty="0"/>
              <a:t> de içine alan bölge ABD şirketi Shell’e kiralanmıştır.</a:t>
            </a:r>
          </a:p>
          <a:p>
            <a:pPr indent="-383540" algn="just"/>
            <a:endParaRPr lang="tr-TR" dirty="0"/>
          </a:p>
          <a:p>
            <a:pPr indent="-383540" algn="just"/>
            <a:r>
              <a:rPr lang="tr-TR" dirty="0"/>
              <a:t>2009 yılında Vietnam ve Malezya, Güney Çin Denizi’nde kıta sahanlıklarını 200 milin ötesine çıkarmak için BM Kıta Sahanlığı Sınırları Komisyonu’na başvurmuşlardır. Çin ise buna cevaben bir nota göndererek, bu başvurunun Çin’in haklarını ihlal ettiğini ifade eden bir nota göndermiştir. Bu notayla birlikte hem </a:t>
            </a:r>
            <a:r>
              <a:rPr lang="tr-TR" dirty="0" err="1"/>
              <a:t>Paracel</a:t>
            </a:r>
            <a:r>
              <a:rPr lang="tr-TR" dirty="0"/>
              <a:t> hem de </a:t>
            </a:r>
            <a:r>
              <a:rPr lang="tr-TR" dirty="0" err="1"/>
              <a:t>Spratly</a:t>
            </a:r>
            <a:r>
              <a:rPr lang="tr-TR" dirty="0"/>
              <a:t> adalarını içine alan Dokuz Çizgi Hattı’nı gösteren bir haritayı da göndermiştir</a:t>
            </a:r>
          </a:p>
        </p:txBody>
      </p:sp>
      <p:sp>
        <p:nvSpPr>
          <p:cNvPr id="7" name="Dikdörtgen 6">
            <a:extLst>
              <a:ext uri="{FF2B5EF4-FFF2-40B4-BE49-F238E27FC236}">
                <a16:creationId xmlns:a16="http://schemas.microsoft.com/office/drawing/2014/main" id="{C4D7ABC2-F5A9-40EA-9CC3-BC2C8CB13748}"/>
              </a:ext>
            </a:extLst>
          </p:cNvPr>
          <p:cNvSpPr/>
          <p:nvPr/>
        </p:nvSpPr>
        <p:spPr>
          <a:xfrm>
            <a:off x="6436310" y="1927983"/>
            <a:ext cx="2170915" cy="369332"/>
          </a:xfrm>
          <a:prstGeom prst="rect">
            <a:avLst/>
          </a:prstGeom>
        </p:spPr>
        <p:txBody>
          <a:bodyPr wrap="none">
            <a:spAutoFit/>
          </a:bodyPr>
          <a:lstStyle/>
          <a:p>
            <a:r>
              <a:rPr lang="tr-TR" b="1" dirty="0" err="1"/>
              <a:t>Brunei</a:t>
            </a:r>
            <a:r>
              <a:rPr lang="tr-TR" b="1" dirty="0"/>
              <a:t> ve Endonezya</a:t>
            </a:r>
          </a:p>
        </p:txBody>
      </p:sp>
      <p:sp>
        <p:nvSpPr>
          <p:cNvPr id="10" name="Dikdörtgen 9">
            <a:extLst>
              <a:ext uri="{FF2B5EF4-FFF2-40B4-BE49-F238E27FC236}">
                <a16:creationId xmlns:a16="http://schemas.microsoft.com/office/drawing/2014/main" id="{40508949-5D65-4337-8B04-0F24038EE845}"/>
              </a:ext>
            </a:extLst>
          </p:cNvPr>
          <p:cNvSpPr/>
          <p:nvPr/>
        </p:nvSpPr>
        <p:spPr>
          <a:xfrm>
            <a:off x="6436310" y="2413337"/>
            <a:ext cx="4917501" cy="1477328"/>
          </a:xfrm>
          <a:prstGeom prst="rect">
            <a:avLst/>
          </a:prstGeom>
        </p:spPr>
        <p:txBody>
          <a:bodyPr wrap="square">
            <a:spAutoFit/>
          </a:bodyPr>
          <a:lstStyle/>
          <a:p>
            <a:pPr indent="-383540" algn="just"/>
            <a:r>
              <a:rPr lang="tr-TR" dirty="0" err="1"/>
              <a:t>Brunei</a:t>
            </a:r>
            <a:r>
              <a:rPr lang="tr-TR" dirty="0"/>
              <a:t>, hiçbir adayı işgal etmemiştir ama </a:t>
            </a:r>
            <a:r>
              <a:rPr lang="tr-TR" dirty="0" err="1"/>
              <a:t>Spratly</a:t>
            </a:r>
            <a:r>
              <a:rPr lang="tr-TR" dirty="0"/>
              <a:t> bölgesinde büyük bir deniz alanında hak iddia etmektedir. Endonezya’nın bu adalar üzerinde hiçbir hak iddiası yoktur ancak Çin ve Vietnam’la deniz bölgesi çakışmaktadır.</a:t>
            </a:r>
          </a:p>
        </p:txBody>
      </p:sp>
    </p:spTree>
    <p:extLst>
      <p:ext uri="{BB962C8B-B14F-4D97-AF65-F5344CB8AC3E}">
        <p14:creationId xmlns:p14="http://schemas.microsoft.com/office/powerpoint/2010/main" val="3810283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FB074FD7-BAF9-4970-858C-3912A5487468}"/>
              </a:ext>
            </a:extLst>
          </p:cNvPr>
          <p:cNvSpPr/>
          <p:nvPr/>
        </p:nvSpPr>
        <p:spPr>
          <a:xfrm>
            <a:off x="0" y="4811486"/>
            <a:ext cx="392093" cy="2046513"/>
          </a:xfrm>
          <a:prstGeom prst="rect">
            <a:avLst/>
          </a:prstGeom>
          <a:solidFill>
            <a:srgbClr val="3B419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tr-TR" sz="1600" dirty="0">
                <a:solidFill>
                  <a:schemeClr val="bg1"/>
                </a:solidFill>
              </a:rPr>
              <a:t>COG 435 - UZAK DOĞU</a:t>
            </a:r>
          </a:p>
        </p:txBody>
      </p:sp>
      <p:sp>
        <p:nvSpPr>
          <p:cNvPr id="15" name="Dikdörtgen: Tek Köşesi Yuvarlatılmış 14">
            <a:extLst>
              <a:ext uri="{FF2B5EF4-FFF2-40B4-BE49-F238E27FC236}">
                <a16:creationId xmlns:a16="http://schemas.microsoft.com/office/drawing/2014/main" id="{F8FFB5F8-07AF-463B-B94E-80FB6A1FAC1D}"/>
              </a:ext>
            </a:extLst>
          </p:cNvPr>
          <p:cNvSpPr/>
          <p:nvPr/>
        </p:nvSpPr>
        <p:spPr>
          <a:xfrm>
            <a:off x="718246" y="666800"/>
            <a:ext cx="2877210" cy="461665"/>
          </a:xfrm>
          <a:prstGeom prst="round1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solidFill>
                  <a:schemeClr val="tx1"/>
                </a:solidFill>
              </a:rPr>
              <a:t>GÜNEY ÇİN DENİZİ SORUNU</a:t>
            </a:r>
          </a:p>
        </p:txBody>
      </p:sp>
      <p:sp>
        <p:nvSpPr>
          <p:cNvPr id="3" name="Metin kutusu 2">
            <a:extLst>
              <a:ext uri="{FF2B5EF4-FFF2-40B4-BE49-F238E27FC236}">
                <a16:creationId xmlns:a16="http://schemas.microsoft.com/office/drawing/2014/main" id="{B6EC6DC7-387E-414E-AD8D-1CB758E6D851}"/>
              </a:ext>
            </a:extLst>
          </p:cNvPr>
          <p:cNvSpPr txBox="1"/>
          <p:nvPr/>
        </p:nvSpPr>
        <p:spPr>
          <a:xfrm>
            <a:off x="672651" y="1752435"/>
            <a:ext cx="5718065" cy="3477875"/>
          </a:xfrm>
          <a:prstGeom prst="rect">
            <a:avLst/>
          </a:prstGeom>
          <a:noFill/>
        </p:spPr>
        <p:txBody>
          <a:bodyPr wrap="square" rtlCol="0">
            <a:spAutoFit/>
          </a:bodyPr>
          <a:lstStyle/>
          <a:p>
            <a:pPr algn="just"/>
            <a:r>
              <a:rPr lang="tr-TR" sz="2000" dirty="0"/>
              <a:t>Güney Çin Denizi, Çin’in güneyinde bulunmaktadır. </a:t>
            </a:r>
          </a:p>
          <a:p>
            <a:pPr algn="just"/>
            <a:endParaRPr lang="tr-TR" sz="2000" dirty="0"/>
          </a:p>
          <a:p>
            <a:pPr algn="just"/>
            <a:r>
              <a:rPr lang="tr-TR" sz="2000" dirty="0"/>
              <a:t>Büyük Okyanus’a bağlıdır. </a:t>
            </a:r>
          </a:p>
          <a:p>
            <a:pPr algn="just"/>
            <a:endParaRPr lang="tr-TR" sz="2000" dirty="0"/>
          </a:p>
          <a:p>
            <a:pPr algn="just"/>
            <a:r>
              <a:rPr lang="tr-TR" sz="2000" dirty="0"/>
              <a:t>Sınırlarını batıdan </a:t>
            </a:r>
            <a:r>
              <a:rPr lang="tr-TR" sz="2000" dirty="0" err="1"/>
              <a:t>Malakka</a:t>
            </a:r>
            <a:r>
              <a:rPr lang="tr-TR" sz="2000" dirty="0"/>
              <a:t> Boğazı, doğudan Tayvan Boğazı çizer. </a:t>
            </a:r>
            <a:r>
              <a:rPr lang="tr-TR" sz="2000" dirty="0" err="1"/>
              <a:t>Malakka</a:t>
            </a:r>
            <a:r>
              <a:rPr lang="tr-TR" sz="2000" dirty="0"/>
              <a:t> Boğazı ile Hint Okyanusu’ndan ayrılır. </a:t>
            </a:r>
          </a:p>
          <a:p>
            <a:pPr algn="just"/>
            <a:endParaRPr lang="tr-TR" sz="2000" dirty="0"/>
          </a:p>
          <a:p>
            <a:pPr algn="just"/>
            <a:r>
              <a:rPr lang="tr-TR" sz="2000" dirty="0"/>
              <a:t>Yaklaşık 3.500.000 km² bir alanı kapsamaktadır.</a:t>
            </a:r>
          </a:p>
          <a:p>
            <a:pPr algn="just"/>
            <a:endParaRPr lang="tr-TR" sz="2000" dirty="0"/>
          </a:p>
          <a:p>
            <a:pPr algn="just"/>
            <a:endParaRPr lang="tr-TR" sz="2000" dirty="0"/>
          </a:p>
        </p:txBody>
      </p:sp>
      <p:pic>
        <p:nvPicPr>
          <p:cNvPr id="4" name="Resim 3">
            <a:extLst>
              <a:ext uri="{FF2B5EF4-FFF2-40B4-BE49-F238E27FC236}">
                <a16:creationId xmlns:a16="http://schemas.microsoft.com/office/drawing/2014/main" id="{6D352ACF-9054-41F3-A813-E2BF40E244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1274" y="1536174"/>
            <a:ext cx="4802480" cy="3910399"/>
          </a:xfrm>
          <a:prstGeom prst="rect">
            <a:avLst/>
          </a:prstGeom>
        </p:spPr>
      </p:pic>
    </p:spTree>
    <p:extLst>
      <p:ext uri="{BB962C8B-B14F-4D97-AF65-F5344CB8AC3E}">
        <p14:creationId xmlns:p14="http://schemas.microsoft.com/office/powerpoint/2010/main" val="4259496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FB074FD7-BAF9-4970-858C-3912A5487468}"/>
              </a:ext>
            </a:extLst>
          </p:cNvPr>
          <p:cNvSpPr/>
          <p:nvPr/>
        </p:nvSpPr>
        <p:spPr>
          <a:xfrm>
            <a:off x="0" y="4811486"/>
            <a:ext cx="392093" cy="2046513"/>
          </a:xfrm>
          <a:prstGeom prst="rect">
            <a:avLst/>
          </a:prstGeom>
          <a:solidFill>
            <a:srgbClr val="3B419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tr-TR" sz="1600" dirty="0">
                <a:solidFill>
                  <a:schemeClr val="bg1"/>
                </a:solidFill>
              </a:rPr>
              <a:t>COG 435 - UZAK DOĞU</a:t>
            </a:r>
          </a:p>
        </p:txBody>
      </p:sp>
      <p:sp>
        <p:nvSpPr>
          <p:cNvPr id="15" name="Dikdörtgen: Tek Köşesi Yuvarlatılmış 14">
            <a:extLst>
              <a:ext uri="{FF2B5EF4-FFF2-40B4-BE49-F238E27FC236}">
                <a16:creationId xmlns:a16="http://schemas.microsoft.com/office/drawing/2014/main" id="{F8FFB5F8-07AF-463B-B94E-80FB6A1FAC1D}"/>
              </a:ext>
            </a:extLst>
          </p:cNvPr>
          <p:cNvSpPr/>
          <p:nvPr/>
        </p:nvSpPr>
        <p:spPr>
          <a:xfrm>
            <a:off x="718246" y="666800"/>
            <a:ext cx="2877210" cy="461665"/>
          </a:xfrm>
          <a:prstGeom prst="round1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solidFill>
                  <a:schemeClr val="tx1"/>
                </a:solidFill>
              </a:rPr>
              <a:t>GÜNEY ÇİN DENİZİ SORUNU</a:t>
            </a:r>
          </a:p>
        </p:txBody>
      </p:sp>
      <p:sp>
        <p:nvSpPr>
          <p:cNvPr id="2" name="Metin kutusu 1">
            <a:extLst>
              <a:ext uri="{FF2B5EF4-FFF2-40B4-BE49-F238E27FC236}">
                <a16:creationId xmlns:a16="http://schemas.microsoft.com/office/drawing/2014/main" id="{97853A56-9553-4444-9F4B-51E91B6F8D3B}"/>
              </a:ext>
            </a:extLst>
          </p:cNvPr>
          <p:cNvSpPr txBox="1"/>
          <p:nvPr/>
        </p:nvSpPr>
        <p:spPr>
          <a:xfrm>
            <a:off x="718246" y="1464815"/>
            <a:ext cx="10662927" cy="4524315"/>
          </a:xfrm>
          <a:prstGeom prst="rect">
            <a:avLst/>
          </a:prstGeom>
          <a:noFill/>
        </p:spPr>
        <p:txBody>
          <a:bodyPr wrap="square" rtlCol="0">
            <a:spAutoFit/>
          </a:bodyPr>
          <a:lstStyle/>
          <a:p>
            <a:pPr algn="just"/>
            <a:r>
              <a:rPr lang="tr-TR" dirty="0"/>
              <a:t>Çin Denizi, Çin ve hak iddia eden diğer ülkelerin (Tayvan, Vietnam, Kamboçya, Filipinler, Malezya ve </a:t>
            </a:r>
            <a:r>
              <a:rPr lang="tr-TR" dirty="0" err="1"/>
              <a:t>Brunei</a:t>
            </a:r>
            <a:r>
              <a:rPr lang="tr-TR" dirty="0"/>
              <a:t>) arasında sorun olarak yer almaktadır.</a:t>
            </a:r>
          </a:p>
          <a:p>
            <a:pPr algn="just"/>
            <a:endParaRPr lang="tr-TR" dirty="0"/>
          </a:p>
          <a:p>
            <a:pPr algn="just"/>
            <a:r>
              <a:rPr lang="tr-TR" dirty="0"/>
              <a:t>Güney Çin Denizi’nin önemli olması sebebiyle bu sorun bu ülkelerin sorunu olmaktan çıkmış, ABD ve Japonya’da kendi çıkarları doğrultusunda bu soruna müdahil olmuşlardır. </a:t>
            </a:r>
          </a:p>
          <a:p>
            <a:pPr algn="just"/>
            <a:endParaRPr lang="tr-TR" dirty="0"/>
          </a:p>
          <a:p>
            <a:pPr indent="-383540" algn="just"/>
            <a:r>
              <a:rPr lang="tr-TR" dirty="0"/>
              <a:t>Güney Çin Denizi’nde kıyı devletlerinin ithalat-ihracat faaliyetlerinin çok büyük bir oranını karşılayan ve stratejik açıdan çok önemli olan </a:t>
            </a:r>
            <a:r>
              <a:rPr lang="tr-TR" dirty="0" err="1"/>
              <a:t>Malakka</a:t>
            </a:r>
            <a:r>
              <a:rPr lang="tr-TR" dirty="0"/>
              <a:t>, Tayvan, </a:t>
            </a:r>
            <a:r>
              <a:rPr lang="tr-TR" dirty="0" err="1"/>
              <a:t>Sunda</a:t>
            </a:r>
            <a:r>
              <a:rPr lang="tr-TR" dirty="0"/>
              <a:t> ve </a:t>
            </a:r>
            <a:r>
              <a:rPr lang="tr-TR" dirty="0" err="1"/>
              <a:t>Lombok</a:t>
            </a:r>
            <a:r>
              <a:rPr lang="tr-TR" dirty="0"/>
              <a:t> Boğazları vardır. Özellikle Güney Doğu Asya ülkelerinin petrol ihtiyacının çok büyük bir kısmı deniz taşımacılığı ile sağlandığı için, bu boğazlar kıyı devletleri için ayrı bir önem taşır.</a:t>
            </a:r>
          </a:p>
          <a:p>
            <a:pPr indent="-383540" algn="just"/>
            <a:endParaRPr lang="tr-TR" dirty="0"/>
          </a:p>
          <a:p>
            <a:pPr indent="-383540" algn="just"/>
            <a:endParaRPr lang="tr-TR" dirty="0"/>
          </a:p>
          <a:p>
            <a:pPr indent="-383540" algn="just"/>
            <a:r>
              <a:rPr lang="tr-TR" dirty="0"/>
              <a:t>Ayrıca Güney Çin Denizi’nin yer altı kaynakları bakımından da oldukça zengin olması, ithalat-ihracat kapasitesinin yüksek olması, bölge halkının uzun yıllardır yaptığı balıkçılık ve bölgenin önemli dinamiklerinden olan </a:t>
            </a:r>
            <a:r>
              <a:rPr lang="tr-TR" dirty="0" err="1"/>
              <a:t>Spratly</a:t>
            </a:r>
            <a:r>
              <a:rPr lang="tr-TR" dirty="0"/>
              <a:t> ve </a:t>
            </a:r>
            <a:r>
              <a:rPr lang="tr-TR" dirty="0" err="1"/>
              <a:t>Paracel</a:t>
            </a:r>
            <a:r>
              <a:rPr lang="tr-TR" dirty="0"/>
              <a:t> Takım Adaları bölgenin değerini arttırmaktadır.</a:t>
            </a:r>
          </a:p>
          <a:p>
            <a:pPr algn="just"/>
            <a:endParaRPr lang="tr-TR" dirty="0"/>
          </a:p>
        </p:txBody>
      </p:sp>
    </p:spTree>
    <p:extLst>
      <p:ext uri="{BB962C8B-B14F-4D97-AF65-F5344CB8AC3E}">
        <p14:creationId xmlns:p14="http://schemas.microsoft.com/office/powerpoint/2010/main" val="94609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FB074FD7-BAF9-4970-858C-3912A5487468}"/>
              </a:ext>
            </a:extLst>
          </p:cNvPr>
          <p:cNvSpPr/>
          <p:nvPr/>
        </p:nvSpPr>
        <p:spPr>
          <a:xfrm>
            <a:off x="0" y="4811486"/>
            <a:ext cx="392093" cy="2046513"/>
          </a:xfrm>
          <a:prstGeom prst="rect">
            <a:avLst/>
          </a:prstGeom>
          <a:solidFill>
            <a:srgbClr val="3B419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tr-TR" sz="1600" dirty="0">
                <a:solidFill>
                  <a:schemeClr val="bg1"/>
                </a:solidFill>
              </a:rPr>
              <a:t>COG 435 - UZAK DOĞU</a:t>
            </a:r>
          </a:p>
        </p:txBody>
      </p:sp>
      <p:sp>
        <p:nvSpPr>
          <p:cNvPr id="15" name="Dikdörtgen: Tek Köşesi Yuvarlatılmış 14">
            <a:extLst>
              <a:ext uri="{FF2B5EF4-FFF2-40B4-BE49-F238E27FC236}">
                <a16:creationId xmlns:a16="http://schemas.microsoft.com/office/drawing/2014/main" id="{F8FFB5F8-07AF-463B-B94E-80FB6A1FAC1D}"/>
              </a:ext>
            </a:extLst>
          </p:cNvPr>
          <p:cNvSpPr/>
          <p:nvPr/>
        </p:nvSpPr>
        <p:spPr>
          <a:xfrm>
            <a:off x="718246" y="666800"/>
            <a:ext cx="2877210" cy="461665"/>
          </a:xfrm>
          <a:prstGeom prst="round1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solidFill>
                  <a:schemeClr val="tx1"/>
                </a:solidFill>
              </a:rPr>
              <a:t>GÜNEY ÇİN DENİZİ SORUNU</a:t>
            </a:r>
          </a:p>
        </p:txBody>
      </p:sp>
      <p:sp>
        <p:nvSpPr>
          <p:cNvPr id="2" name="Metin kutusu 1">
            <a:extLst>
              <a:ext uri="{FF2B5EF4-FFF2-40B4-BE49-F238E27FC236}">
                <a16:creationId xmlns:a16="http://schemas.microsoft.com/office/drawing/2014/main" id="{97853A56-9553-4444-9F4B-51E91B6F8D3B}"/>
              </a:ext>
            </a:extLst>
          </p:cNvPr>
          <p:cNvSpPr txBox="1"/>
          <p:nvPr/>
        </p:nvSpPr>
        <p:spPr>
          <a:xfrm>
            <a:off x="638150" y="2166148"/>
            <a:ext cx="5377754" cy="2308324"/>
          </a:xfrm>
          <a:prstGeom prst="rect">
            <a:avLst/>
          </a:prstGeom>
          <a:noFill/>
        </p:spPr>
        <p:txBody>
          <a:bodyPr wrap="square" rtlCol="0">
            <a:spAutoFit/>
          </a:bodyPr>
          <a:lstStyle/>
          <a:p>
            <a:pPr algn="just"/>
            <a:r>
              <a:rPr lang="tr-TR" dirty="0">
                <a:cs typeface="Arial" pitchFamily="34" charset="0"/>
              </a:rPr>
              <a:t>Güney Çin Denizi de, sahip olduğu zengin petrol ve doğalgaz rezervleri ile bilinmektedir. 7 milyar varil petrol ve 25,5 trilyon metreküp doğalgaz rezervi bulunduğu belirtilmektedir.</a:t>
            </a:r>
          </a:p>
          <a:p>
            <a:pPr algn="just"/>
            <a:endParaRPr lang="tr-TR" dirty="0">
              <a:cs typeface="Arial" pitchFamily="34" charset="0"/>
            </a:endParaRPr>
          </a:p>
          <a:p>
            <a:pPr algn="just"/>
            <a:r>
              <a:rPr lang="tr-TR" dirty="0">
                <a:cs typeface="Arial" pitchFamily="34" charset="0"/>
              </a:rPr>
              <a:t>Güney Çin Denizi’nden yılda 5,3 trilyon dolarlık ticaret geçmektedir ve aynı zamanda dünya deniz ticaret hacminin %33’ünü kapsamaktadır.</a:t>
            </a:r>
            <a:endParaRPr lang="tr-TR" dirty="0"/>
          </a:p>
        </p:txBody>
      </p:sp>
      <p:pic>
        <p:nvPicPr>
          <p:cNvPr id="5" name="3 İçerik Yer Tutucusu" descr="resized_c3257-e694a4612.jpg">
            <a:extLst>
              <a:ext uri="{FF2B5EF4-FFF2-40B4-BE49-F238E27FC236}">
                <a16:creationId xmlns:a16="http://schemas.microsoft.com/office/drawing/2014/main" id="{DC906633-43B7-4679-9A39-0571802EBC99}"/>
              </a:ext>
            </a:extLst>
          </p:cNvPr>
          <p:cNvPicPr>
            <a:picLocks noChangeAspect="1"/>
          </p:cNvPicPr>
          <p:nvPr/>
        </p:nvPicPr>
        <p:blipFill>
          <a:blip r:embed="rId2"/>
          <a:stretch>
            <a:fillRect/>
          </a:stretch>
        </p:blipFill>
        <p:spPr>
          <a:xfrm>
            <a:off x="6261960" y="1614817"/>
            <a:ext cx="5603765" cy="3410987"/>
          </a:xfrm>
          <a:prstGeom prst="rect">
            <a:avLst/>
          </a:prstGeom>
        </p:spPr>
      </p:pic>
    </p:spTree>
    <p:extLst>
      <p:ext uri="{BB962C8B-B14F-4D97-AF65-F5344CB8AC3E}">
        <p14:creationId xmlns:p14="http://schemas.microsoft.com/office/powerpoint/2010/main" val="1626325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14959" y="1989740"/>
            <a:ext cx="4791856" cy="2862322"/>
          </a:xfrm>
          <a:prstGeom prst="rect">
            <a:avLst/>
          </a:prstGeom>
        </p:spPr>
        <p:txBody>
          <a:bodyPr wrap="square">
            <a:spAutoFit/>
          </a:bodyPr>
          <a:lstStyle/>
          <a:p>
            <a:pPr marL="420370" indent="-383540"/>
            <a:r>
              <a:rPr lang="tr-TR" dirty="0" smtClean="0"/>
              <a:t>	Güney </a:t>
            </a:r>
            <a:r>
              <a:rPr lang="tr-TR" dirty="0"/>
              <a:t>Çin Denizi’nde bulunan çok sayıda </a:t>
            </a:r>
            <a:r>
              <a:rPr lang="tr-TR" dirty="0" smtClean="0"/>
              <a:t>ada, bölgedeki </a:t>
            </a:r>
            <a:r>
              <a:rPr lang="tr-TR" dirty="0"/>
              <a:t>ülkelerin en önemli tartışma noktası durumunda. Bazı adalarda birden çok ülkenin hak iddia etmesi ise gerilimi tırmandıran en net unsur. </a:t>
            </a:r>
          </a:p>
          <a:p>
            <a:pPr marL="420370" indent="-383540"/>
            <a:r>
              <a:rPr lang="tr-TR" dirty="0" smtClean="0"/>
              <a:t>	Çin’in </a:t>
            </a:r>
            <a:r>
              <a:rPr lang="tr-TR" dirty="0"/>
              <a:t>Güney Çin Denizi’nde hak iddia ettiği bölgede </a:t>
            </a:r>
            <a:r>
              <a:rPr lang="tr-TR" dirty="0" err="1"/>
              <a:t>Şişa</a:t>
            </a:r>
            <a:r>
              <a:rPr lang="tr-TR" dirty="0"/>
              <a:t> (</a:t>
            </a:r>
            <a:r>
              <a:rPr lang="tr-TR" dirty="0" err="1"/>
              <a:t>Paracel</a:t>
            </a:r>
            <a:r>
              <a:rPr lang="tr-TR" dirty="0"/>
              <a:t>), </a:t>
            </a:r>
            <a:r>
              <a:rPr lang="tr-TR" dirty="0" err="1"/>
              <a:t>Congşa</a:t>
            </a:r>
            <a:r>
              <a:rPr lang="tr-TR" dirty="0"/>
              <a:t>, </a:t>
            </a:r>
            <a:r>
              <a:rPr lang="tr-TR" dirty="0" err="1"/>
              <a:t>Nanşa</a:t>
            </a:r>
            <a:r>
              <a:rPr lang="tr-TR" dirty="0"/>
              <a:t> (</a:t>
            </a:r>
            <a:r>
              <a:rPr lang="tr-TR" dirty="0" err="1"/>
              <a:t>Spratly</a:t>
            </a:r>
            <a:r>
              <a:rPr lang="tr-TR" dirty="0"/>
              <a:t>), </a:t>
            </a:r>
            <a:r>
              <a:rPr lang="tr-TR" dirty="0" err="1"/>
              <a:t>Dongşa</a:t>
            </a:r>
            <a:r>
              <a:rPr lang="tr-TR" dirty="0"/>
              <a:t> adalar grubu yer alıyor. Bu adalar grubu, birçok kayalık, sığlık ve adacığı da kapsıyor.</a:t>
            </a:r>
            <a:endParaRPr lang="tr-TR" dirty="0">
              <a:cs typeface="Arial"/>
            </a:endParaRPr>
          </a:p>
        </p:txBody>
      </p:sp>
      <p:pic>
        <p:nvPicPr>
          <p:cNvPr id="3" name="Resim 2"/>
          <p:cNvPicPr>
            <a:picLocks noChangeAspect="1"/>
          </p:cNvPicPr>
          <p:nvPr/>
        </p:nvPicPr>
        <p:blipFill>
          <a:blip r:embed="rId2"/>
          <a:stretch>
            <a:fillRect/>
          </a:stretch>
        </p:blipFill>
        <p:spPr>
          <a:xfrm>
            <a:off x="5983012" y="642956"/>
            <a:ext cx="5846571" cy="5840474"/>
          </a:xfrm>
          <a:prstGeom prst="rect">
            <a:avLst/>
          </a:prstGeom>
        </p:spPr>
      </p:pic>
      <p:pic>
        <p:nvPicPr>
          <p:cNvPr id="4" name="Resim 3"/>
          <p:cNvPicPr>
            <a:picLocks noChangeAspect="1"/>
          </p:cNvPicPr>
          <p:nvPr/>
        </p:nvPicPr>
        <p:blipFill>
          <a:blip r:embed="rId3"/>
          <a:stretch>
            <a:fillRect/>
          </a:stretch>
        </p:blipFill>
        <p:spPr>
          <a:xfrm>
            <a:off x="117110" y="4661170"/>
            <a:ext cx="445047" cy="2133785"/>
          </a:xfrm>
          <a:prstGeom prst="rect">
            <a:avLst/>
          </a:prstGeom>
        </p:spPr>
      </p:pic>
    </p:spTree>
    <p:extLst>
      <p:ext uri="{BB962C8B-B14F-4D97-AF65-F5344CB8AC3E}">
        <p14:creationId xmlns:p14="http://schemas.microsoft.com/office/powerpoint/2010/main" val="1299584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048000" y="1443841"/>
            <a:ext cx="6096000" cy="3970318"/>
          </a:xfrm>
          <a:prstGeom prst="rect">
            <a:avLst/>
          </a:prstGeom>
        </p:spPr>
        <p:txBody>
          <a:bodyPr>
            <a:spAutoFit/>
          </a:bodyPr>
          <a:lstStyle/>
          <a:p>
            <a:pPr marL="420370" indent="-383540"/>
            <a:r>
              <a:rPr lang="tr-TR" dirty="0">
                <a:solidFill>
                  <a:schemeClr val="bg1">
                    <a:lumMod val="95000"/>
                    <a:lumOff val="5000"/>
                  </a:schemeClr>
                </a:solidFill>
                <a:latin typeface="Calibri" panose="020F0502020204030204" pitchFamily="34" charset="0"/>
                <a:cs typeface="Calibri" panose="020F0502020204030204" pitchFamily="34" charset="0"/>
              </a:rPr>
              <a:t>Güney Çin Denizi’nin bugün bu kadar önemli bir sorun alanı haline gelmiş olmasının en önemli nedeni kıyıdaş ülkelerin birbirleriyle ve özellikle Çin ile yaşadığı paylaşım sorunları ve Çin’in, bu denizin önemli bir bölümünü kendisine ait olarak görmesi ve bunu "tek taraflı" söylemler/eylemler ile ortaya koyması neticesinde, "serbest ticaret" ve "denizlerde ulaşım serbestliği" başta olmak üzere birçok liberal ilkeyi zedeliyor olmasıdır. ABD’nin, aynı zamanda bir Asya-Pasifik aktörü olduğu ve son dönemde Çin’in büyümesinden rahatsız olarak, Pekin’in gücünü azaltabilecek ya da en azından kontrol altında tutabilecek (dengeleyecek) girişimlerde bulunmayı hedeflediği dikkate alındığında, Güney Çin Denizi’nin Çin’in kontrolü altına girmesine izin vermek istemeyeceği ortadadır.</a:t>
            </a:r>
            <a:endParaRPr lang="tr-TR" dirty="0">
              <a:latin typeface="Calibri" panose="020F0502020204030204" pitchFamily="34" charset="0"/>
              <a:cs typeface="Calibri" panose="020F0502020204030204" pitchFamily="34" charset="0"/>
            </a:endParaRPr>
          </a:p>
        </p:txBody>
      </p:sp>
      <p:sp>
        <p:nvSpPr>
          <p:cNvPr id="3" name="Dikdörtgen 2"/>
          <p:cNvSpPr/>
          <p:nvPr/>
        </p:nvSpPr>
        <p:spPr>
          <a:xfrm>
            <a:off x="3048000" y="225046"/>
            <a:ext cx="6096000" cy="6407908"/>
          </a:xfrm>
          <a:prstGeom prst="rect">
            <a:avLst/>
          </a:prstGeom>
        </p:spPr>
        <p:txBody>
          <a:bodyPr>
            <a:spAutoFit/>
          </a:bodyPr>
          <a:lstStyle/>
          <a:p>
            <a:pPr marL="420370" lvl="0" indent="-383540">
              <a:lnSpc>
                <a:spcPct val="90000"/>
              </a:lnSpc>
              <a:spcBef>
                <a:spcPts val="1000"/>
              </a:spcBef>
              <a:buFont typeface="Arial" panose="020B0604020202020204" pitchFamily="34" charset="0"/>
              <a:buChar char="•"/>
            </a:pPr>
            <a:r>
              <a:rPr lang="tr-TR" sz="2400" dirty="0">
                <a:solidFill>
                  <a:prstClr val="white">
                    <a:lumMod val="95000"/>
                    <a:lumOff val="5000"/>
                  </a:prstClr>
                </a:solidFill>
                <a:latin typeface="Calibri" panose="020F0502020204030204" pitchFamily="34" charset="0"/>
                <a:cs typeface="Calibri" panose="020F0502020204030204" pitchFamily="34" charset="0"/>
              </a:rPr>
              <a:t>Güney Çin Denizi’nin bugün bu kadar önemli bir sorun alanı haline gelmiş olmasının en önemli nedeni kıyıdaş ülkelerin birbirleriyle ve özellikle Çin ile yaşadığı paylaşım sorunları ve Çin’in, bu denizin önemli bir bölümünü kendisine ait olarak görmesi ve bunu "tek taraflı" söylemler/eylemler ile ortaya koyması neticesinde, "serbest ticaret" ve "denizlerde ulaşım serbestliği" başta olmak üzere birçok liberal ilkeyi zedeliyor olmasıdır. ABD’nin, aynı zamanda bir Asya-Pasifik aktörü olduğu ve son dönemde Çin’in büyümesinden rahatsız olarak, Pekin’in gücünü azaltabilecek ya da en azından kontrol altında tutabilecek (dengeleyecek) girişimlerde bulunmayı hedeflediği dikkate alındığında, Güney Çin Denizi’nin Çin’in kontrolü altına girmesine izin vermek istemeyeceği ortadadır.</a:t>
            </a:r>
            <a:endParaRPr lang="tr-TR" sz="2400" dirty="0">
              <a:solidFill>
                <a:prstClr val="black"/>
              </a:solidFill>
              <a:latin typeface="Calibri" panose="020F0502020204030204" pitchFamily="34" charset="0"/>
              <a:cs typeface="Calibri" panose="020F0502020204030204" pitchFamily="34" charset="0"/>
            </a:endParaRPr>
          </a:p>
        </p:txBody>
      </p:sp>
      <p:sp>
        <p:nvSpPr>
          <p:cNvPr id="4" name="Dikdörtgen 3"/>
          <p:cNvSpPr/>
          <p:nvPr/>
        </p:nvSpPr>
        <p:spPr>
          <a:xfrm>
            <a:off x="653144" y="1062446"/>
            <a:ext cx="6096000" cy="4247317"/>
          </a:xfrm>
          <a:prstGeom prst="rect">
            <a:avLst/>
          </a:prstGeom>
        </p:spPr>
        <p:txBody>
          <a:bodyPr wrap="square">
            <a:spAutoFit/>
          </a:bodyPr>
          <a:lstStyle/>
          <a:p>
            <a:pPr marL="420370" indent="-383540" algn="just"/>
            <a:r>
              <a:rPr lang="tr-TR" dirty="0" smtClean="0">
                <a:latin typeface="Calibri" panose="020F0502020204030204" pitchFamily="34" charset="0"/>
                <a:cs typeface="Calibri" panose="020F0502020204030204" pitchFamily="34" charset="0"/>
              </a:rPr>
              <a:t>	Güney </a:t>
            </a:r>
            <a:r>
              <a:rPr lang="tr-TR" dirty="0">
                <a:latin typeface="Calibri" panose="020F0502020204030204" pitchFamily="34" charset="0"/>
                <a:cs typeface="Calibri" panose="020F0502020204030204" pitchFamily="34" charset="0"/>
              </a:rPr>
              <a:t>Çin Denizi’nin bugün bu kadar önemli bir sorun alanı haline gelmiş olmasının en önemli nedeni kıyıdaş ülkelerin birbirleriyle ve özellikle Çin ile yaşadığı paylaşım sorunları ve Çin’in, bu denizin önemli bir bölümünü kendisine ait olarak görmesi ve bunu "tek taraflı" söylemler/eylemler ile ortaya koyması neticesinde, "serbest ticaret" ve "denizlerde ulaşım serbestliği" başta olmak üzere birçok liberal ilkeyi zedeliyor olmasıdır. ABD’nin, aynı zamanda bir Asya-Pasifik aktörü olduğu ve son dönemde Çin’in büyümesinden rahatsız olarak, Pekin’in gücünü azaltabilecek ya da en azından kontrol altında tutabilecek (dengeleyecek) girişimlerde bulunmayı hedeflediği dikkate alındığında, Güney Çin Denizi’nin Çin’in kontrolü altına girmesine izin vermek istemeyeceği ortadadır.</a:t>
            </a:r>
          </a:p>
        </p:txBody>
      </p:sp>
      <p:sp>
        <p:nvSpPr>
          <p:cNvPr id="5" name="Dikdörtgen 4"/>
          <p:cNvSpPr/>
          <p:nvPr/>
        </p:nvSpPr>
        <p:spPr>
          <a:xfrm>
            <a:off x="400594" y="511278"/>
            <a:ext cx="7768045" cy="369332"/>
          </a:xfrm>
          <a:prstGeom prst="rect">
            <a:avLst/>
          </a:prstGeom>
        </p:spPr>
        <p:txBody>
          <a:bodyPr wrap="square">
            <a:spAutoFit/>
          </a:bodyPr>
          <a:lstStyle/>
          <a:p>
            <a:r>
              <a:rPr lang="tr-TR" b="1" dirty="0">
                <a:latin typeface="Calibri" panose="020F0502020204030204" pitchFamily="34" charset="0"/>
                <a:cs typeface="Calibri" panose="020F0502020204030204" pitchFamily="34" charset="0"/>
              </a:rPr>
              <a:t>ABD VE ÇİN HÜKÜMETLERİ ARASINDAKİ JEOPOLİTİK ÜSTÜNLÜK SAVAŞI</a:t>
            </a:r>
            <a:endParaRPr lang="tr-TR" dirty="0"/>
          </a:p>
        </p:txBody>
      </p:sp>
      <p:pic>
        <p:nvPicPr>
          <p:cNvPr id="6" name="Resim 5"/>
          <p:cNvPicPr>
            <a:picLocks noChangeAspect="1"/>
          </p:cNvPicPr>
          <p:nvPr/>
        </p:nvPicPr>
        <p:blipFill>
          <a:blip r:embed="rId2"/>
          <a:stretch>
            <a:fillRect/>
          </a:stretch>
        </p:blipFill>
        <p:spPr>
          <a:xfrm>
            <a:off x="7332618" y="511278"/>
            <a:ext cx="4127863" cy="2321923"/>
          </a:xfrm>
          <a:prstGeom prst="rect">
            <a:avLst/>
          </a:prstGeom>
        </p:spPr>
      </p:pic>
      <p:pic>
        <p:nvPicPr>
          <p:cNvPr id="7" name="Resim 6"/>
          <p:cNvPicPr>
            <a:picLocks noChangeAspect="1"/>
          </p:cNvPicPr>
          <p:nvPr/>
        </p:nvPicPr>
        <p:blipFill>
          <a:blip r:embed="rId3"/>
          <a:stretch>
            <a:fillRect/>
          </a:stretch>
        </p:blipFill>
        <p:spPr>
          <a:xfrm>
            <a:off x="7332618" y="3119433"/>
            <a:ext cx="4127863" cy="3200170"/>
          </a:xfrm>
          <a:prstGeom prst="rect">
            <a:avLst/>
          </a:prstGeom>
        </p:spPr>
      </p:pic>
      <p:pic>
        <p:nvPicPr>
          <p:cNvPr id="8" name="Resim 7"/>
          <p:cNvPicPr>
            <a:picLocks noChangeAspect="1"/>
          </p:cNvPicPr>
          <p:nvPr/>
        </p:nvPicPr>
        <p:blipFill>
          <a:blip r:embed="rId4"/>
          <a:stretch>
            <a:fillRect/>
          </a:stretch>
        </p:blipFill>
        <p:spPr>
          <a:xfrm>
            <a:off x="0" y="4809215"/>
            <a:ext cx="445047" cy="2133785"/>
          </a:xfrm>
          <a:prstGeom prst="rect">
            <a:avLst/>
          </a:prstGeom>
        </p:spPr>
      </p:pic>
    </p:spTree>
    <p:extLst>
      <p:ext uri="{BB962C8B-B14F-4D97-AF65-F5344CB8AC3E}">
        <p14:creationId xmlns:p14="http://schemas.microsoft.com/office/powerpoint/2010/main" val="2822169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093629" y="463039"/>
            <a:ext cx="8004742" cy="5931922"/>
          </a:xfrm>
          <a:prstGeom prst="rect">
            <a:avLst/>
          </a:prstGeom>
        </p:spPr>
      </p:pic>
      <p:sp>
        <p:nvSpPr>
          <p:cNvPr id="3" name="Metin kutusu 2">
            <a:extLst>
              <a:ext uri="{FF2B5EF4-FFF2-40B4-BE49-F238E27FC236}">
                <a16:creationId xmlns:a16="http://schemas.microsoft.com/office/drawing/2014/main" id="{97061E6E-A58B-49FE-852D-3050AC4CD24A}"/>
              </a:ext>
            </a:extLst>
          </p:cNvPr>
          <p:cNvSpPr txBox="1"/>
          <p:nvPr/>
        </p:nvSpPr>
        <p:spPr>
          <a:xfrm>
            <a:off x="2093629" y="5748630"/>
            <a:ext cx="2743200" cy="646331"/>
          </a:xfrm>
          <a:prstGeom prst="rect">
            <a:avLst/>
          </a:prstGeom>
          <a:solidFill>
            <a:srgbClr val="FF00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tr-TR" dirty="0">
                <a:solidFill>
                  <a:prstClr val="white"/>
                </a:solidFill>
                <a:latin typeface="Arial"/>
              </a:rPr>
              <a:t>Güney Çin Denizi'nde</a:t>
            </a:r>
            <a:r>
              <a:rPr lang="tr-TR" dirty="0">
                <a:solidFill>
                  <a:prstClr val="white"/>
                </a:solidFill>
                <a:latin typeface="Arial"/>
                <a:cs typeface="Arial"/>
              </a:rPr>
              <a:t> bir suni ada.</a:t>
            </a:r>
          </a:p>
        </p:txBody>
      </p:sp>
      <p:pic>
        <p:nvPicPr>
          <p:cNvPr id="4" name="Resim 3"/>
          <p:cNvPicPr>
            <a:picLocks noChangeAspect="1"/>
          </p:cNvPicPr>
          <p:nvPr/>
        </p:nvPicPr>
        <p:blipFill>
          <a:blip r:embed="rId3"/>
          <a:stretch>
            <a:fillRect/>
          </a:stretch>
        </p:blipFill>
        <p:spPr>
          <a:xfrm>
            <a:off x="0" y="4826633"/>
            <a:ext cx="445047" cy="2133785"/>
          </a:xfrm>
          <a:prstGeom prst="rect">
            <a:avLst/>
          </a:prstGeom>
        </p:spPr>
      </p:pic>
    </p:spTree>
    <p:extLst>
      <p:ext uri="{BB962C8B-B14F-4D97-AF65-F5344CB8AC3E}">
        <p14:creationId xmlns:p14="http://schemas.microsoft.com/office/powerpoint/2010/main" val="2846389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FB074FD7-BAF9-4970-858C-3912A5487468}"/>
              </a:ext>
            </a:extLst>
          </p:cNvPr>
          <p:cNvSpPr/>
          <p:nvPr/>
        </p:nvSpPr>
        <p:spPr>
          <a:xfrm>
            <a:off x="0" y="4811486"/>
            <a:ext cx="392093" cy="2046513"/>
          </a:xfrm>
          <a:prstGeom prst="rect">
            <a:avLst/>
          </a:prstGeom>
          <a:solidFill>
            <a:srgbClr val="3B419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tr-TR" sz="1600" dirty="0">
                <a:solidFill>
                  <a:schemeClr val="bg1"/>
                </a:solidFill>
              </a:rPr>
              <a:t>COG 435 - UZAK DOĞU</a:t>
            </a:r>
          </a:p>
        </p:txBody>
      </p:sp>
      <p:sp>
        <p:nvSpPr>
          <p:cNvPr id="15" name="Dikdörtgen: Tek Köşesi Yuvarlatılmış 14">
            <a:extLst>
              <a:ext uri="{FF2B5EF4-FFF2-40B4-BE49-F238E27FC236}">
                <a16:creationId xmlns:a16="http://schemas.microsoft.com/office/drawing/2014/main" id="{F8FFB5F8-07AF-463B-B94E-80FB6A1FAC1D}"/>
              </a:ext>
            </a:extLst>
          </p:cNvPr>
          <p:cNvSpPr/>
          <p:nvPr/>
        </p:nvSpPr>
        <p:spPr>
          <a:xfrm>
            <a:off x="718246" y="666800"/>
            <a:ext cx="2877210" cy="461665"/>
          </a:xfrm>
          <a:prstGeom prst="round1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solidFill>
                  <a:schemeClr val="tx1"/>
                </a:solidFill>
              </a:rPr>
              <a:t>GÜNEY ÇİN DENİZİ SORUNU</a:t>
            </a:r>
          </a:p>
        </p:txBody>
      </p:sp>
      <p:pic>
        <p:nvPicPr>
          <p:cNvPr id="6" name="5 İçerik Yer Tutucusu" descr="resized_17e57-b7d46948guneycindenizi1.jpg">
            <a:extLst>
              <a:ext uri="{FF2B5EF4-FFF2-40B4-BE49-F238E27FC236}">
                <a16:creationId xmlns:a16="http://schemas.microsoft.com/office/drawing/2014/main" id="{7B27F2BC-0797-441F-834F-C61E10978716}"/>
              </a:ext>
            </a:extLst>
          </p:cNvPr>
          <p:cNvPicPr>
            <a:picLocks noChangeAspect="1"/>
          </p:cNvPicPr>
          <p:nvPr/>
        </p:nvPicPr>
        <p:blipFill>
          <a:blip r:embed="rId2"/>
          <a:stretch>
            <a:fillRect/>
          </a:stretch>
        </p:blipFill>
        <p:spPr>
          <a:xfrm>
            <a:off x="2876365" y="1209833"/>
            <a:ext cx="6791418" cy="5433135"/>
          </a:xfrm>
          <a:prstGeom prst="rect">
            <a:avLst/>
          </a:prstGeom>
        </p:spPr>
      </p:pic>
    </p:spTree>
    <p:extLst>
      <p:ext uri="{BB962C8B-B14F-4D97-AF65-F5344CB8AC3E}">
        <p14:creationId xmlns:p14="http://schemas.microsoft.com/office/powerpoint/2010/main" val="1819296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FB074FD7-BAF9-4970-858C-3912A5487468}"/>
              </a:ext>
            </a:extLst>
          </p:cNvPr>
          <p:cNvSpPr/>
          <p:nvPr/>
        </p:nvSpPr>
        <p:spPr>
          <a:xfrm>
            <a:off x="0" y="4811486"/>
            <a:ext cx="392093" cy="2046513"/>
          </a:xfrm>
          <a:prstGeom prst="rect">
            <a:avLst/>
          </a:prstGeom>
          <a:solidFill>
            <a:srgbClr val="3B419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tr-TR" sz="1600" dirty="0">
                <a:solidFill>
                  <a:schemeClr val="bg1"/>
                </a:solidFill>
              </a:rPr>
              <a:t>COG 435 - UZAK DOĞU</a:t>
            </a:r>
          </a:p>
        </p:txBody>
      </p:sp>
      <p:sp>
        <p:nvSpPr>
          <p:cNvPr id="15" name="Dikdörtgen: Tek Köşesi Yuvarlatılmış 14">
            <a:extLst>
              <a:ext uri="{FF2B5EF4-FFF2-40B4-BE49-F238E27FC236}">
                <a16:creationId xmlns:a16="http://schemas.microsoft.com/office/drawing/2014/main" id="{F8FFB5F8-07AF-463B-B94E-80FB6A1FAC1D}"/>
              </a:ext>
            </a:extLst>
          </p:cNvPr>
          <p:cNvSpPr/>
          <p:nvPr/>
        </p:nvSpPr>
        <p:spPr>
          <a:xfrm>
            <a:off x="718246" y="666800"/>
            <a:ext cx="2877210" cy="461665"/>
          </a:xfrm>
          <a:prstGeom prst="round1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solidFill>
                  <a:schemeClr val="tx1"/>
                </a:solidFill>
              </a:rPr>
              <a:t>GÜNEY ÇİN DENİZİ SORUNU</a:t>
            </a:r>
          </a:p>
        </p:txBody>
      </p:sp>
      <p:sp>
        <p:nvSpPr>
          <p:cNvPr id="2" name="Dikdörtgen 1">
            <a:extLst>
              <a:ext uri="{FF2B5EF4-FFF2-40B4-BE49-F238E27FC236}">
                <a16:creationId xmlns:a16="http://schemas.microsoft.com/office/drawing/2014/main" id="{82A51086-3D51-4D09-AEF1-79C458742E03}"/>
              </a:ext>
            </a:extLst>
          </p:cNvPr>
          <p:cNvSpPr/>
          <p:nvPr/>
        </p:nvSpPr>
        <p:spPr>
          <a:xfrm>
            <a:off x="625124" y="1415534"/>
            <a:ext cx="3682803" cy="369332"/>
          </a:xfrm>
          <a:prstGeom prst="rect">
            <a:avLst/>
          </a:prstGeom>
        </p:spPr>
        <p:txBody>
          <a:bodyPr wrap="none">
            <a:spAutoFit/>
          </a:bodyPr>
          <a:lstStyle/>
          <a:p>
            <a:r>
              <a:rPr lang="tr-TR" b="1" dirty="0"/>
              <a:t>Ülkelerin Faaliyetleri ve Hak İddiaları</a:t>
            </a:r>
          </a:p>
        </p:txBody>
      </p:sp>
      <p:sp>
        <p:nvSpPr>
          <p:cNvPr id="3" name="Dikdörtgen 2">
            <a:extLst>
              <a:ext uri="{FF2B5EF4-FFF2-40B4-BE49-F238E27FC236}">
                <a16:creationId xmlns:a16="http://schemas.microsoft.com/office/drawing/2014/main" id="{EDA3F0DD-7A85-4604-A0CD-24C9BD104CA8}"/>
              </a:ext>
            </a:extLst>
          </p:cNvPr>
          <p:cNvSpPr/>
          <p:nvPr/>
        </p:nvSpPr>
        <p:spPr>
          <a:xfrm>
            <a:off x="625124" y="1887269"/>
            <a:ext cx="1013804" cy="369332"/>
          </a:xfrm>
          <a:prstGeom prst="rect">
            <a:avLst/>
          </a:prstGeom>
        </p:spPr>
        <p:txBody>
          <a:bodyPr wrap="none">
            <a:spAutoFit/>
          </a:bodyPr>
          <a:lstStyle/>
          <a:p>
            <a:r>
              <a:rPr lang="tr-TR" b="1" dirty="0"/>
              <a:t>Japonya </a:t>
            </a:r>
          </a:p>
        </p:txBody>
      </p:sp>
      <p:sp>
        <p:nvSpPr>
          <p:cNvPr id="4" name="Dikdörtgen 3">
            <a:extLst>
              <a:ext uri="{FF2B5EF4-FFF2-40B4-BE49-F238E27FC236}">
                <a16:creationId xmlns:a16="http://schemas.microsoft.com/office/drawing/2014/main" id="{897BF1DB-52CD-4013-B4E1-D02E9F4C97DD}"/>
              </a:ext>
            </a:extLst>
          </p:cNvPr>
          <p:cNvSpPr/>
          <p:nvPr/>
        </p:nvSpPr>
        <p:spPr>
          <a:xfrm>
            <a:off x="625124" y="2413337"/>
            <a:ext cx="4586068" cy="2585323"/>
          </a:xfrm>
          <a:prstGeom prst="rect">
            <a:avLst/>
          </a:prstGeom>
        </p:spPr>
        <p:txBody>
          <a:bodyPr wrap="square">
            <a:spAutoFit/>
          </a:bodyPr>
          <a:lstStyle/>
          <a:p>
            <a:pPr indent="-383540" algn="just"/>
            <a:r>
              <a:rPr lang="tr-TR" dirty="0">
                <a:cs typeface="Arial" pitchFamily="34" charset="0"/>
              </a:rPr>
              <a:t>Japonya, Güney Çin Denizi’ne sınırı olmamasına rağmen konunun önemli bir ayağıdır. Çin’in yayılmacı hareketlerine karşılık olarak Amerikan müttefiki bir politika izleyen Japonya, soruna bu şekilde dahil olmaktadır. Çin ile aralarındaki ilişki, stratejik bir konuma sahip ve yer altı kaynakları bakımından zengin olan </a:t>
            </a:r>
            <a:r>
              <a:rPr lang="tr-TR" dirty="0" err="1">
                <a:cs typeface="Arial" pitchFamily="34" charset="0"/>
              </a:rPr>
              <a:t>Diaoyü</a:t>
            </a:r>
            <a:r>
              <a:rPr lang="tr-TR" dirty="0">
                <a:cs typeface="Arial" pitchFamily="34" charset="0"/>
              </a:rPr>
              <a:t> Adaları gerginliği yüzünden gittikçe gerilmektedir.</a:t>
            </a:r>
          </a:p>
        </p:txBody>
      </p:sp>
      <p:sp>
        <p:nvSpPr>
          <p:cNvPr id="7" name="Dikdörtgen 6">
            <a:extLst>
              <a:ext uri="{FF2B5EF4-FFF2-40B4-BE49-F238E27FC236}">
                <a16:creationId xmlns:a16="http://schemas.microsoft.com/office/drawing/2014/main" id="{C4D7ABC2-F5A9-40EA-9CC3-BC2C8CB13748}"/>
              </a:ext>
            </a:extLst>
          </p:cNvPr>
          <p:cNvSpPr/>
          <p:nvPr/>
        </p:nvSpPr>
        <p:spPr>
          <a:xfrm>
            <a:off x="6436310" y="1927983"/>
            <a:ext cx="1015021" cy="369332"/>
          </a:xfrm>
          <a:prstGeom prst="rect">
            <a:avLst/>
          </a:prstGeom>
        </p:spPr>
        <p:txBody>
          <a:bodyPr wrap="none">
            <a:spAutoFit/>
          </a:bodyPr>
          <a:lstStyle/>
          <a:p>
            <a:r>
              <a:rPr lang="tr-TR" b="1" dirty="0"/>
              <a:t>Filipinler</a:t>
            </a:r>
          </a:p>
        </p:txBody>
      </p:sp>
      <p:sp>
        <p:nvSpPr>
          <p:cNvPr id="10" name="Dikdörtgen 9">
            <a:extLst>
              <a:ext uri="{FF2B5EF4-FFF2-40B4-BE49-F238E27FC236}">
                <a16:creationId xmlns:a16="http://schemas.microsoft.com/office/drawing/2014/main" id="{40508949-5D65-4337-8B04-0F24038EE845}"/>
              </a:ext>
            </a:extLst>
          </p:cNvPr>
          <p:cNvSpPr/>
          <p:nvPr/>
        </p:nvSpPr>
        <p:spPr>
          <a:xfrm>
            <a:off x="6436310" y="2413337"/>
            <a:ext cx="4917501" cy="2031325"/>
          </a:xfrm>
          <a:prstGeom prst="rect">
            <a:avLst/>
          </a:prstGeom>
        </p:spPr>
        <p:txBody>
          <a:bodyPr wrap="square">
            <a:spAutoFit/>
          </a:bodyPr>
          <a:lstStyle/>
          <a:p>
            <a:pPr algn="just"/>
            <a:r>
              <a:rPr lang="tr-TR" dirty="0"/>
              <a:t>Devlet Başkanı </a:t>
            </a:r>
            <a:r>
              <a:rPr lang="tr-TR" dirty="0" err="1"/>
              <a:t>Duterte</a:t>
            </a:r>
            <a:r>
              <a:rPr lang="tr-TR" dirty="0"/>
              <a:t>, Ağustos 2018'de Çin'i Güney Çin Denizi'ndeki faaliyetlerinden dolayı uyarıp Filipinler'in bölgedeki gemilerin hareketlerini uydu üzerinden izleyeceğini </a:t>
            </a:r>
            <a:r>
              <a:rPr lang="tr-TR" dirty="0" err="1"/>
              <a:t>söylerek</a:t>
            </a:r>
            <a:r>
              <a:rPr lang="tr-TR" dirty="0"/>
              <a:t> ve Çin'in adalardaki kaynakları sahiplenmeye devam ettiği sürece problemler çıkacağını ve bunun savaşa yol açabileceğini açıklamıştır.</a:t>
            </a:r>
          </a:p>
        </p:txBody>
      </p:sp>
    </p:spTree>
    <p:extLst>
      <p:ext uri="{BB962C8B-B14F-4D97-AF65-F5344CB8AC3E}">
        <p14:creationId xmlns:p14="http://schemas.microsoft.com/office/powerpoint/2010/main" val="4258272049"/>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581</TotalTime>
  <Words>711</Words>
  <Application>Microsoft Office PowerPoint</Application>
  <PresentationFormat>Geniş ekran</PresentationFormat>
  <Paragraphs>55</Paragraphs>
  <Slides>10</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10</vt:i4>
      </vt:variant>
    </vt:vector>
  </HeadingPairs>
  <TitlesOfParts>
    <vt:vector size="14" baseType="lpstr">
      <vt:lpstr>Arial</vt:lpstr>
      <vt:lpstr>Calibri</vt:lpstr>
      <vt:lpstr>Calibri Light</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Cemre Pehlivanoğlu</dc:creator>
  <cp:lastModifiedBy>Windows Kullanıcısı</cp:lastModifiedBy>
  <cp:revision>266</cp:revision>
  <dcterms:created xsi:type="dcterms:W3CDTF">2020-01-12T12:36:35Z</dcterms:created>
  <dcterms:modified xsi:type="dcterms:W3CDTF">2020-05-12T13:17:53Z</dcterms:modified>
</cp:coreProperties>
</file>