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41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3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67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80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49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52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44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78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46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99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73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CAFD-E522-4549-A137-C423868A05B3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E1F71-C117-4980-8826-46B7D68DF5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41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NEDİR?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Haberler; herhangi bir olay hakkında güncel bilgi ve yorum içeren, belirli kurallara göre yapılandırılmış metinlerdir.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Haberler, mecralarına ve temalarına göre ayrılırlar.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74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Haberin Tarihçesi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grpSp>
        <p:nvGrpSpPr>
          <p:cNvPr id="41" name="Grup 40"/>
          <p:cNvGrpSpPr/>
          <p:nvPr/>
        </p:nvGrpSpPr>
        <p:grpSpPr>
          <a:xfrm>
            <a:off x="162853" y="2207195"/>
            <a:ext cx="11866293" cy="2590257"/>
            <a:chOff x="162853" y="2162590"/>
            <a:chExt cx="11866293" cy="2590257"/>
          </a:xfrm>
        </p:grpSpPr>
        <p:cxnSp>
          <p:nvCxnSpPr>
            <p:cNvPr id="8" name="Düz Ok Bağlayıcısı 7"/>
            <p:cNvCxnSpPr/>
            <p:nvPr/>
          </p:nvCxnSpPr>
          <p:spPr>
            <a:xfrm>
              <a:off x="428624" y="3311912"/>
              <a:ext cx="11385395" cy="33454"/>
            </a:xfrm>
            <a:prstGeom prst="straightConnector1">
              <a:avLst/>
            </a:prstGeom>
            <a:ln w="38100">
              <a:tailEnd type="triangle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>
            <a:xfrm>
              <a:off x="818917" y="2826835"/>
              <a:ext cx="0" cy="97573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>
            <a:xfrm>
              <a:off x="2755512" y="2826835"/>
              <a:ext cx="0" cy="97573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>
            <a:xfrm>
              <a:off x="4903979" y="2853785"/>
              <a:ext cx="0" cy="97573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>
            <a:xfrm>
              <a:off x="6913984" y="3027092"/>
              <a:ext cx="16726" cy="673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>
            <a:xfrm>
              <a:off x="9122858" y="2834268"/>
              <a:ext cx="0" cy="97573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>
            <a:xfrm>
              <a:off x="11081757" y="2808921"/>
              <a:ext cx="0" cy="97573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Metin kutusu 24"/>
            <p:cNvSpPr txBox="1"/>
            <p:nvPr/>
          </p:nvSpPr>
          <p:spPr>
            <a:xfrm>
              <a:off x="352424" y="2187938"/>
              <a:ext cx="11151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13. Yüzyıl</a:t>
              </a:r>
            </a:p>
            <a:p>
              <a:r>
                <a:rPr lang="tr-TR" b="1" dirty="0" smtClean="0"/>
                <a:t>(1200’ler)</a:t>
              </a:r>
              <a:endParaRPr lang="tr-TR" b="1" dirty="0"/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1833676" y="2180502"/>
              <a:ext cx="18882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15. Yüzyıl Ortaları</a:t>
              </a:r>
            </a:p>
            <a:p>
              <a:pPr algn="ctr"/>
              <a:r>
                <a:rPr lang="tr-TR" b="1" dirty="0" smtClean="0"/>
                <a:t>(1450)</a:t>
              </a:r>
              <a:endParaRPr lang="tr-TR" b="1" dirty="0"/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4038830" y="2180501"/>
              <a:ext cx="18418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16. Yüzyıl Başları</a:t>
              </a:r>
            </a:p>
            <a:p>
              <a:pPr algn="ctr"/>
              <a:r>
                <a:rPr lang="tr-TR" b="1" dirty="0" smtClean="0"/>
                <a:t>(1500’ler)</a:t>
              </a:r>
              <a:endParaRPr lang="tr-TR" b="1" dirty="0"/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5880641" y="2230648"/>
              <a:ext cx="21967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16. Yüzyıl İkinci Yarısı</a:t>
              </a:r>
            </a:p>
            <a:p>
              <a:pPr algn="ctr"/>
              <a:r>
                <a:rPr lang="tr-TR" b="1" dirty="0" smtClean="0"/>
                <a:t>(1550’ler sonrası)</a:t>
              </a:r>
              <a:endParaRPr lang="tr-TR" b="1" dirty="0"/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8241912" y="2180501"/>
              <a:ext cx="17618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/>
                <a:t>17. Yüzyıl Başları</a:t>
              </a:r>
            </a:p>
            <a:p>
              <a:pPr algn="ctr"/>
              <a:r>
                <a:rPr lang="tr-TR" b="1" dirty="0" smtClean="0"/>
                <a:t>(1605)</a:t>
              </a:r>
              <a:endParaRPr lang="tr-TR" b="1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10134367" y="2162590"/>
              <a:ext cx="18947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smtClean="0">
                  <a:solidFill>
                    <a:srgbClr val="FF0000"/>
                  </a:solidFill>
                </a:rPr>
                <a:t>18. Yüzyıl Başları</a:t>
              </a:r>
            </a:p>
            <a:p>
              <a:pPr algn="ctr"/>
              <a:r>
                <a:rPr lang="tr-TR" b="1" dirty="0" smtClean="0">
                  <a:solidFill>
                    <a:srgbClr val="FF0000"/>
                  </a:solidFill>
                </a:rPr>
                <a:t>(1702)</a:t>
              </a:r>
              <a:endParaRPr lang="tr-TR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162853" y="3869730"/>
              <a:ext cx="13046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Haber Mektupları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2118497" y="3874377"/>
              <a:ext cx="13186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Matbaanın İcadı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4131990" y="3812118"/>
              <a:ext cx="165549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İlk Haber Bültenleri</a:t>
              </a:r>
            </a:p>
            <a:p>
              <a:pPr algn="ctr"/>
              <a:r>
                <a:rPr lang="tr-TR" b="1" dirty="0" smtClean="0"/>
                <a:t>(Belirli Olaylar)</a:t>
              </a:r>
            </a:p>
          </p:txBody>
        </p:sp>
        <p:sp>
          <p:nvSpPr>
            <p:cNvPr id="35" name="Metin kutusu 34"/>
            <p:cNvSpPr txBox="1"/>
            <p:nvPr/>
          </p:nvSpPr>
          <p:spPr>
            <a:xfrm>
              <a:off x="6271394" y="3829517"/>
              <a:ext cx="13186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Süreli Haber Bültenleri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8270485" y="3829517"/>
              <a:ext cx="17047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/>
                <a:t>İlk Gazeteler</a:t>
              </a:r>
            </a:p>
            <a:p>
              <a:pPr algn="ctr"/>
              <a:r>
                <a:rPr lang="tr-TR" b="1" dirty="0" smtClean="0"/>
                <a:t>(Haftalık-Aylık)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10422440" y="3829517"/>
              <a:ext cx="13186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rgbClr val="FF0000"/>
                  </a:solidFill>
                </a:rPr>
                <a:t>İlk Günlük Gazete (İngiltere)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461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Tarihsel Süreç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05054"/>
            <a:ext cx="11171663" cy="477190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Modern anlamda gazete ve haberin kökeni 17. ve 18. yüzyıla dayanır. </a:t>
            </a:r>
          </a:p>
          <a:p>
            <a:pPr>
              <a:buFontTx/>
              <a:buChar char="-"/>
            </a:pPr>
            <a:endParaRPr lang="tr-TR" dirty="0"/>
          </a:p>
          <a:p>
            <a:pPr>
              <a:buFontTx/>
              <a:buChar char="-"/>
            </a:pPr>
            <a:r>
              <a:rPr lang="tr-TR" dirty="0" smtClean="0"/>
              <a:t>Bu gelişimde anahtar rolü ticaret burjuvazisi üstlenmiştir.</a:t>
            </a:r>
          </a:p>
          <a:p>
            <a:pPr marL="0" indent="0">
              <a:buNone/>
            </a:pPr>
            <a:r>
              <a:rPr lang="tr-TR" dirty="0" smtClean="0"/>
              <a:t>	-rakiplerin bilgisine ulaşmak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-bölgesel pazarlar hakkında bilgi sahibi olmak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-ticaret ve teknoloji gibi konulardaki yeniliklerden haberdar olmak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-siyasi gelişmeler, olaylar, oluşumlardan haberdar olmak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 smtClean="0"/>
              <a:t>Modern gazeteler </a:t>
            </a:r>
            <a:r>
              <a:rPr lang="tr-TR" b="1" dirty="0" smtClean="0"/>
              <a:t>bu ihtiyaçlara yanıt olarak </a:t>
            </a:r>
            <a:r>
              <a:rPr lang="tr-TR" dirty="0" smtClean="0"/>
              <a:t>ortaya çıktı.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54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Tarihsel Süreç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90688"/>
            <a:ext cx="11026699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/>
              <a:t>Ö</a:t>
            </a:r>
            <a:r>
              <a:rPr lang="tr-TR" dirty="0" smtClean="0"/>
              <a:t>zellikle 18. yüzyılda burjuvazinin feodal-</a:t>
            </a:r>
            <a:r>
              <a:rPr lang="tr-TR" dirty="0" err="1" smtClean="0"/>
              <a:t>monarşik</a:t>
            </a:r>
            <a:r>
              <a:rPr lang="tr-TR" dirty="0" smtClean="0"/>
              <a:t>  devletlere karşı mücadelesinde basın ve gazetecilik önemli bir mücadele aracı haline geldi.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-Basın ve ifade özgürlüğü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-Basının devletten bağımsız olması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-Baskıcı devlete karşı sivil toplumun sesi olmak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-Sansüre ve mali-siyasal kısıtlamalara karşı olmak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7432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Tarihsel Süreç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7562" y="1690688"/>
            <a:ext cx="11218126" cy="5011195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Modern anlamda gazetecilik ve haber;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Kapitalizmin gelişimi ve 1789 Fransız İhtilali ile birlikte feodal-aristokratik devletlerin yıkılarak burjuva devletlere dönüşme sürecinde oluşmuştur.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	-sürükleyici güç </a:t>
            </a:r>
            <a:r>
              <a:rPr lang="tr-TR" sz="2400" b="1" dirty="0"/>
              <a:t>burjuvaz</a:t>
            </a:r>
            <a:r>
              <a:rPr lang="tr-TR" sz="2400" dirty="0"/>
              <a:t>i olmuştur.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	-</a:t>
            </a:r>
            <a:r>
              <a:rPr lang="tr-TR" sz="2400" b="1" dirty="0"/>
              <a:t>ticari ve siyasi </a:t>
            </a:r>
            <a:r>
              <a:rPr lang="tr-TR" sz="2400" dirty="0"/>
              <a:t>olmak üzere iki önemli boyut vardır.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		</a:t>
            </a:r>
            <a:r>
              <a:rPr lang="tr-TR" sz="2400" b="1" dirty="0"/>
              <a:t>kapitalist ekonomik ilişkilerin </a:t>
            </a:r>
            <a:r>
              <a:rPr lang="tr-TR" sz="2400" dirty="0"/>
              <a:t>gelişimi (bırakınız yapsınlar..)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		</a:t>
            </a:r>
            <a:r>
              <a:rPr lang="tr-TR" sz="2400" b="1" dirty="0"/>
              <a:t>liberal siyasal yaklaşımların </a:t>
            </a:r>
            <a:r>
              <a:rPr lang="tr-TR" sz="2400" dirty="0"/>
              <a:t>gelişimi (özgürlük, eşitlik..)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65324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Tarihsel Süreç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931" y="1690688"/>
            <a:ext cx="11452303" cy="453169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sz="9600" dirty="0" smtClean="0"/>
              <a:t>Devrimler sonrasında, 19</a:t>
            </a:r>
            <a:r>
              <a:rPr lang="tr-TR" sz="9600" dirty="0"/>
              <a:t>. yüzyılda </a:t>
            </a:r>
            <a:r>
              <a:rPr lang="tr-TR" sz="9600" dirty="0" smtClean="0"/>
              <a:t>yeni toplumsal düzenin kurumsallaştırılması </a:t>
            </a:r>
            <a:r>
              <a:rPr lang="tr-TR" sz="9600" dirty="0"/>
              <a:t>ve yerleşik hale gelme sürecinde basın,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600" dirty="0"/>
              <a:t>	-demokrasinin </a:t>
            </a:r>
            <a:r>
              <a:rPr lang="tr-TR" sz="9600" dirty="0" smtClean="0"/>
              <a:t>temeli ve bekçisi olarak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600" dirty="0" smtClean="0"/>
              <a:t>	-kamusal alanın temel aktörü olarak</a:t>
            </a:r>
            <a:endParaRPr lang="tr-TR" sz="9600" dirty="0"/>
          </a:p>
          <a:p>
            <a:pPr marL="0" indent="0">
              <a:lnSpc>
                <a:spcPct val="170000"/>
              </a:lnSpc>
              <a:buNone/>
            </a:pPr>
            <a:r>
              <a:rPr lang="tr-TR" sz="9600" dirty="0"/>
              <a:t>	-yasama-yürütme-yargının yanına </a:t>
            </a:r>
            <a:r>
              <a:rPr lang="tr-TR" sz="9600" b="1" dirty="0"/>
              <a:t>dördüncü güç </a:t>
            </a:r>
            <a:r>
              <a:rPr lang="tr-TR" sz="9600" dirty="0"/>
              <a:t>olarak konumlandırıldı</a:t>
            </a:r>
            <a:r>
              <a:rPr lang="tr-TR" sz="9600" dirty="0" smtClean="0"/>
              <a:t>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600" dirty="0"/>
              <a:t>	</a:t>
            </a:r>
            <a:r>
              <a:rPr lang="tr-TR" sz="9600" dirty="0" smtClean="0"/>
              <a:t>-toplumsal iletişimin en önemli aracı haline geldi.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963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Tarihsel Süreç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746" y="1690688"/>
            <a:ext cx="11641873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19. yüzyılda yükselen işçi sınıfı mücadeleleri de, güçlü bir </a:t>
            </a:r>
            <a:r>
              <a:rPr lang="tr-TR" b="1" dirty="0" smtClean="0"/>
              <a:t>işçi sınıfı basını </a:t>
            </a:r>
            <a:r>
              <a:rPr lang="tr-TR" dirty="0" smtClean="0"/>
              <a:t>yaratmıştır.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Burjuvazi, kendi hakimiyetini pekiştirmek ve toplumu denetim altında tutabilmek için yeni basın düzenlemeleri ve sansür girişimleri geliştirmiştir. </a:t>
            </a:r>
          </a:p>
        </p:txBody>
      </p:sp>
    </p:spTree>
    <p:extLst>
      <p:ext uri="{BB962C8B-B14F-4D97-AF65-F5344CB8AC3E}">
        <p14:creationId xmlns:p14="http://schemas.microsoft.com/office/powerpoint/2010/main" val="3796859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Geniş ekran</PresentationFormat>
  <Paragraphs>67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HABER NEDİR?</vt:lpstr>
      <vt:lpstr>Haberin Tarihçesi</vt:lpstr>
      <vt:lpstr>Tarihsel Süreç</vt:lpstr>
      <vt:lpstr>Tarihsel Süreç</vt:lpstr>
      <vt:lpstr>Tarihsel Süreç</vt:lpstr>
      <vt:lpstr>Tarihsel Süreç</vt:lpstr>
      <vt:lpstr>Tarihsel Süreç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 NEDİR?</dc:title>
  <dc:creator>Windows Kullanıcısı</dc:creator>
  <cp:lastModifiedBy>Windows Kullanıcısı</cp:lastModifiedBy>
  <cp:revision>1</cp:revision>
  <dcterms:created xsi:type="dcterms:W3CDTF">2020-01-30T15:46:52Z</dcterms:created>
  <dcterms:modified xsi:type="dcterms:W3CDTF">2020-01-30T15:47:29Z</dcterms:modified>
</cp:coreProperties>
</file>