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5" r:id="rId12"/>
    <p:sldId id="268" r:id="rId13"/>
    <p:sldId id="269" r:id="rId14"/>
    <p:sldId id="270" r:id="rId15"/>
    <p:sldId id="271" r:id="rId16"/>
    <p:sldId id="272" r:id="rId17"/>
    <p:sldId id="273" r:id="rId18"/>
    <p:sldId id="274"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0022A2E-0BAF-4FE5-9587-8BE8222A3C4E}"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2985740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0022A2E-0BAF-4FE5-9587-8BE8222A3C4E}"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258963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0022A2E-0BAF-4FE5-9587-8BE8222A3C4E}"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110822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0022A2E-0BAF-4FE5-9587-8BE8222A3C4E}"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3287136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0022A2E-0BAF-4FE5-9587-8BE8222A3C4E}"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2963906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0022A2E-0BAF-4FE5-9587-8BE8222A3C4E}"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4010465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0022A2E-0BAF-4FE5-9587-8BE8222A3C4E}" type="datetimeFigureOut">
              <a:rPr lang="tr-TR" smtClean="0"/>
              <a:t>1.11.2020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1504365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0022A2E-0BAF-4FE5-9587-8BE8222A3C4E}" type="datetimeFigureOut">
              <a:rPr lang="tr-TR" smtClean="0"/>
              <a:t>1.11.2020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627374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0022A2E-0BAF-4FE5-9587-8BE8222A3C4E}" type="datetimeFigureOut">
              <a:rPr lang="tr-TR" smtClean="0"/>
              <a:t>1.11.2020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2869354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0022A2E-0BAF-4FE5-9587-8BE8222A3C4E}"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2538508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0022A2E-0BAF-4FE5-9587-8BE8222A3C4E}"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97537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022A2E-0BAF-4FE5-9587-8BE8222A3C4E}" type="datetimeFigureOut">
              <a:rPr lang="tr-TR" smtClean="0"/>
              <a:t>1.11.2020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51ABF2-8BA7-4417-9EF2-208022D62A19}" type="slidenum">
              <a:rPr lang="tr-TR" smtClean="0"/>
              <a:t>‹#›</a:t>
            </a:fld>
            <a:endParaRPr lang="tr-TR"/>
          </a:p>
        </p:txBody>
      </p:sp>
    </p:spTree>
    <p:extLst>
      <p:ext uri="{BB962C8B-B14F-4D97-AF65-F5344CB8AC3E}">
        <p14:creationId xmlns:p14="http://schemas.microsoft.com/office/powerpoint/2010/main" val="29580987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İŞİTME ENGELLİ ÇOCUKLAR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3209608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R="45720" algn="just">
              <a:lnSpc>
                <a:spcPct val="150000"/>
              </a:lnSpc>
              <a:spcAft>
                <a:spcPts val="800"/>
              </a:spcAft>
            </a:pPr>
            <a:r>
              <a:rPr lang="tr-TR" b="1" i="1" dirty="0">
                <a:latin typeface="Times New Roman" panose="02020603050405020304" pitchFamily="18" charset="0"/>
                <a:ea typeface="Times New Roman" panose="02020603050405020304" pitchFamily="18" charset="0"/>
              </a:rPr>
              <a:t>İşitme Engelinin Oluş Yerine Göre Sınıflandırma</a:t>
            </a:r>
            <a:endParaRPr lang="tr-TR" i="1" dirty="0">
              <a:latin typeface="Times New Roman" panose="02020603050405020304" pitchFamily="18" charset="0"/>
              <a:ea typeface="Times New Roman" panose="02020603050405020304" pitchFamily="18" charset="0"/>
            </a:endParaRPr>
          </a:p>
          <a:p>
            <a:pPr marR="45720" algn="just">
              <a:lnSpc>
                <a:spcPct val="150000"/>
              </a:lnSpc>
              <a:spcAft>
                <a:spcPts val="800"/>
              </a:spcAft>
            </a:pPr>
            <a:r>
              <a:rPr lang="tr-TR" dirty="0">
                <a:latin typeface="Times New Roman" panose="02020603050405020304" pitchFamily="18" charset="0"/>
                <a:ea typeface="Times New Roman" panose="02020603050405020304" pitchFamily="18" charset="0"/>
              </a:rPr>
              <a:t>İşitme engeli oluş yerine göre, </a:t>
            </a:r>
            <a:r>
              <a:rPr lang="tr-TR" dirty="0" err="1">
                <a:latin typeface="Times New Roman" panose="02020603050405020304" pitchFamily="18" charset="0"/>
                <a:ea typeface="Times New Roman" panose="02020603050405020304" pitchFamily="18" charset="0"/>
              </a:rPr>
              <a:t>iletimsel</a:t>
            </a:r>
            <a:r>
              <a:rPr lang="tr-TR" dirty="0">
                <a:latin typeface="Times New Roman" panose="02020603050405020304" pitchFamily="18" charset="0"/>
                <a:ea typeface="Times New Roman" panose="02020603050405020304" pitchFamily="18" charset="0"/>
              </a:rPr>
              <a:t>, duyusal-sinirsel, karma, merkezi ve psikolojik işitme engeli olmak üzere beş grupta incelenmektedir</a:t>
            </a:r>
            <a:r>
              <a:rPr lang="tr-TR" dirty="0" smtClean="0">
                <a:latin typeface="Times New Roman" panose="02020603050405020304" pitchFamily="18" charset="0"/>
                <a:ea typeface="Times New Roman" panose="02020603050405020304" pitchFamily="18" charset="0"/>
              </a:rPr>
              <a:t>.</a:t>
            </a:r>
            <a:r>
              <a:rPr lang="tr-TR" b="1" dirty="0" smtClean="0">
                <a:latin typeface="Times New Roman" panose="02020603050405020304" pitchFamily="18" charset="0"/>
                <a:ea typeface="Times New Roman" panose="02020603050405020304" pitchFamily="18" charset="0"/>
              </a:rPr>
              <a:t> </a:t>
            </a:r>
            <a:endParaRPr lang="tr-TR" dirty="0"/>
          </a:p>
        </p:txBody>
      </p:sp>
    </p:spTree>
    <p:extLst>
      <p:ext uri="{BB962C8B-B14F-4D97-AF65-F5344CB8AC3E}">
        <p14:creationId xmlns:p14="http://schemas.microsoft.com/office/powerpoint/2010/main" val="34549985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lvl="0"/>
            <a:r>
              <a:rPr lang="tr-TR" sz="3200" b="1" dirty="0" err="1" smtClean="0">
                <a:solidFill>
                  <a:prstClr val="black"/>
                </a:solidFill>
                <a:latin typeface="Times New Roman" panose="02020603050405020304" pitchFamily="18" charset="0"/>
                <a:ea typeface="Times New Roman" panose="02020603050405020304" pitchFamily="18" charset="0"/>
              </a:rPr>
              <a:t>İletimsel</a:t>
            </a:r>
            <a:r>
              <a:rPr lang="tr-TR" sz="3200" b="1" dirty="0" smtClean="0">
                <a:solidFill>
                  <a:prstClr val="black"/>
                </a:solidFill>
                <a:latin typeface="Times New Roman" panose="02020603050405020304" pitchFamily="18" charset="0"/>
                <a:ea typeface="Times New Roman" panose="02020603050405020304" pitchFamily="18" charset="0"/>
              </a:rPr>
              <a:t> işitme engelinde;</a:t>
            </a:r>
          </a:p>
          <a:p>
            <a:pPr lvl="0"/>
            <a:r>
              <a:rPr lang="tr-TR" sz="3200" dirty="0" smtClean="0">
                <a:solidFill>
                  <a:prstClr val="black"/>
                </a:solidFill>
                <a:latin typeface="Times New Roman" panose="02020603050405020304" pitchFamily="18" charset="0"/>
                <a:ea typeface="Times New Roman" panose="02020603050405020304" pitchFamily="18" charset="0"/>
              </a:rPr>
              <a:t>Ses </a:t>
            </a:r>
            <a:r>
              <a:rPr lang="tr-TR" sz="3200" dirty="0">
                <a:solidFill>
                  <a:prstClr val="black"/>
                </a:solidFill>
                <a:latin typeface="Times New Roman" panose="02020603050405020304" pitchFamily="18" charset="0"/>
                <a:ea typeface="Times New Roman" panose="02020603050405020304" pitchFamily="18" charset="0"/>
              </a:rPr>
              <a:t>dalgaları çeşitli nedenlerden dolayı hava yolundan dış ve orta kulak geçitlerini geçerek, iç kulağa ulaşamamaktadır. Sesin algılanmasında değil, sesin iletiminde bir sorun vardır. Kulak bir radyo sistemi olarak düşünüldüğünde, </a:t>
            </a:r>
            <a:r>
              <a:rPr lang="tr-TR" sz="3200" dirty="0" err="1">
                <a:solidFill>
                  <a:prstClr val="black"/>
                </a:solidFill>
                <a:latin typeface="Times New Roman" panose="02020603050405020304" pitchFamily="18" charset="0"/>
                <a:ea typeface="Times New Roman" panose="02020603050405020304" pitchFamily="18" charset="0"/>
              </a:rPr>
              <a:t>iletimsel</a:t>
            </a:r>
            <a:r>
              <a:rPr lang="tr-TR" sz="3200" dirty="0">
                <a:solidFill>
                  <a:prstClr val="black"/>
                </a:solidFill>
                <a:latin typeface="Times New Roman" panose="02020603050405020304" pitchFamily="18" charset="0"/>
                <a:ea typeface="Times New Roman" panose="02020603050405020304" pitchFamily="18" charset="0"/>
              </a:rPr>
              <a:t> kayıplarda, mikrofon (dış kulak) ya da iletici (orta kulak) kısımlarının düzgün olarak çalışmaması söz konusudur.</a:t>
            </a:r>
            <a:endParaRPr lang="tr-TR" sz="3200" dirty="0">
              <a:solidFill>
                <a:prstClr val="black"/>
              </a:solidFill>
            </a:endParaRPr>
          </a:p>
        </p:txBody>
      </p:sp>
    </p:spTree>
    <p:extLst>
      <p:ext uri="{BB962C8B-B14F-4D97-AF65-F5344CB8AC3E}">
        <p14:creationId xmlns:p14="http://schemas.microsoft.com/office/powerpoint/2010/main" val="3132977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a:latin typeface="Times New Roman" panose="02020603050405020304" pitchFamily="18" charset="0"/>
                <a:ea typeface="Times New Roman" panose="02020603050405020304" pitchFamily="18" charset="0"/>
              </a:rPr>
              <a:t>Duyusal-sinirsel  işitme engeli</a:t>
            </a:r>
            <a:r>
              <a:rPr lang="tr-TR" sz="3200" dirty="0" smtClean="0">
                <a:latin typeface="Times New Roman" panose="02020603050405020304" pitchFamily="18" charset="0"/>
                <a:ea typeface="Times New Roman" panose="02020603050405020304" pitchFamily="18" charset="0"/>
              </a:rPr>
              <a:t>;</a:t>
            </a:r>
          </a:p>
          <a:p>
            <a:r>
              <a:rPr lang="tr-TR" sz="3200" dirty="0" smtClean="0">
                <a:latin typeface="Times New Roman" panose="02020603050405020304" pitchFamily="18" charset="0"/>
                <a:ea typeface="Times New Roman" panose="02020603050405020304" pitchFamily="18" charset="0"/>
              </a:rPr>
              <a:t> İç </a:t>
            </a:r>
            <a:r>
              <a:rPr lang="tr-TR" sz="3200" dirty="0">
                <a:latin typeface="Times New Roman" panose="02020603050405020304" pitchFamily="18" charset="0"/>
                <a:ea typeface="Times New Roman" panose="02020603050405020304" pitchFamily="18" charset="0"/>
              </a:rPr>
              <a:t>kulakta bulunan işitme sinirlerinin zarar görmesi sonucu ortaya çıkar. Genellikle genetik faktörler etkilidir. Ayrıca enfeksiyonlar, sistemik hastalıklar, kulağa yakın patlamalar, aşırı gürültü, bazı ilaçlar, kafa çarpmaları gibi durumlar,   bu tip işitme kaybına neden olur. Tıbbi tedavi yararsızdır. Bu tip işitme kaybının tek tedavi yolu işitme cihazı ve özel </a:t>
            </a:r>
            <a:r>
              <a:rPr lang="tr-TR" sz="3200" dirty="0" smtClean="0">
                <a:latin typeface="Times New Roman" panose="02020603050405020304" pitchFamily="18" charset="0"/>
                <a:ea typeface="Times New Roman" panose="02020603050405020304" pitchFamily="18" charset="0"/>
              </a:rPr>
              <a:t>eğitimdir.</a:t>
            </a:r>
            <a:r>
              <a:rPr lang="tr-TR" sz="3200" b="1" i="1" dirty="0" smtClean="0">
                <a:latin typeface="Times New Roman" panose="02020603050405020304" pitchFamily="18" charset="0"/>
                <a:ea typeface="Times New Roman" panose="02020603050405020304" pitchFamily="18" charset="0"/>
              </a:rPr>
              <a:t> </a:t>
            </a:r>
            <a:endParaRPr lang="tr-TR" sz="3200" dirty="0"/>
          </a:p>
        </p:txBody>
      </p:sp>
    </p:spTree>
    <p:extLst>
      <p:ext uri="{BB962C8B-B14F-4D97-AF65-F5344CB8AC3E}">
        <p14:creationId xmlns:p14="http://schemas.microsoft.com/office/powerpoint/2010/main" val="1155280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R="45720" algn="just">
              <a:lnSpc>
                <a:spcPct val="150000"/>
              </a:lnSpc>
              <a:spcAft>
                <a:spcPts val="800"/>
              </a:spcAft>
            </a:pPr>
            <a:r>
              <a:rPr lang="tr-TR" sz="3600" b="1" dirty="0">
                <a:latin typeface="Times New Roman" panose="02020603050405020304" pitchFamily="18" charset="0"/>
                <a:ea typeface="Times New Roman" panose="02020603050405020304" pitchFamily="18" charset="0"/>
              </a:rPr>
              <a:t>Karma  işitme engeli;</a:t>
            </a:r>
            <a:r>
              <a:rPr lang="tr-TR" sz="3600" dirty="0">
                <a:latin typeface="Times New Roman" panose="02020603050405020304" pitchFamily="18" charset="0"/>
                <a:ea typeface="Times New Roman" panose="02020603050405020304" pitchFamily="18" charset="0"/>
              </a:rPr>
              <a:t> hem </a:t>
            </a:r>
            <a:r>
              <a:rPr lang="tr-TR" sz="3600" dirty="0" err="1">
                <a:latin typeface="Times New Roman" panose="02020603050405020304" pitchFamily="18" charset="0"/>
                <a:ea typeface="Times New Roman" panose="02020603050405020304" pitchFamily="18" charset="0"/>
              </a:rPr>
              <a:t>iletimsel</a:t>
            </a:r>
            <a:r>
              <a:rPr lang="tr-TR" sz="3600" dirty="0">
                <a:latin typeface="Times New Roman" panose="02020603050405020304" pitchFamily="18" charset="0"/>
                <a:ea typeface="Times New Roman" panose="02020603050405020304" pitchFamily="18" charset="0"/>
              </a:rPr>
              <a:t> hem de duyusal-sinirsel işitme kaybı türlerinin bir arada görülmesidir. İşitsel uyarıcıyı algılama, </a:t>
            </a:r>
            <a:r>
              <a:rPr lang="tr-TR" sz="3600" dirty="0" smtClean="0">
                <a:latin typeface="Times New Roman" panose="02020603050405020304" pitchFamily="18" charset="0"/>
                <a:ea typeface="Times New Roman" panose="02020603050405020304" pitchFamily="18" charset="0"/>
              </a:rPr>
              <a:t>ayırt etme </a:t>
            </a:r>
            <a:r>
              <a:rPr lang="tr-TR" sz="3600" dirty="0">
                <a:latin typeface="Times New Roman" panose="02020603050405020304" pitchFamily="18" charset="0"/>
                <a:ea typeface="Times New Roman" panose="02020603050405020304" pitchFamily="18" charset="0"/>
              </a:rPr>
              <a:t>ve sesin kavramını öğrenmede güçlükler </a:t>
            </a:r>
            <a:r>
              <a:rPr lang="tr-TR" sz="3600" dirty="0" smtClean="0">
                <a:latin typeface="Times New Roman" panose="02020603050405020304" pitchFamily="18" charset="0"/>
                <a:ea typeface="Times New Roman" panose="02020603050405020304" pitchFamily="18" charset="0"/>
              </a:rPr>
              <a:t>bulunmaktadır.</a:t>
            </a:r>
            <a:endParaRPr lang="tr-TR" sz="3600" i="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77412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sz="3600" b="1" dirty="0">
                <a:solidFill>
                  <a:prstClr val="black"/>
                </a:solidFill>
                <a:latin typeface="Times New Roman" panose="02020603050405020304" pitchFamily="18" charset="0"/>
                <a:ea typeface="Times New Roman" panose="02020603050405020304" pitchFamily="18" charset="0"/>
              </a:rPr>
              <a:t>Merkezi  işitme engeli</a:t>
            </a:r>
            <a:r>
              <a:rPr lang="tr-TR" sz="3600" b="1" dirty="0" smtClean="0">
                <a:solidFill>
                  <a:prstClr val="black"/>
                </a:solidFill>
                <a:latin typeface="Times New Roman" panose="02020603050405020304" pitchFamily="18" charset="0"/>
                <a:ea typeface="Times New Roman" panose="02020603050405020304" pitchFamily="18" charset="0"/>
              </a:rPr>
              <a:t>;</a:t>
            </a:r>
          </a:p>
          <a:p>
            <a:pPr lvl="0"/>
            <a:r>
              <a:rPr lang="tr-TR" sz="3600"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Merkezi </a:t>
            </a:r>
            <a:r>
              <a:rPr lang="tr-TR" sz="36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sinir sisteminde meydana gelen bir zedelenme sonucu ortaya çıkan bir işitme kaybıdır. Dış ve orta kulak görevini yapar, iç kulak ve  işitme sinirleri normal çalışır, fakat merkezde bir bozukluk vardır. Bu hasar bireyin sesleri algılamasını ve sese anlamlı bir şekilde tepki göstermesini engeller </a:t>
            </a:r>
            <a:endParaRPr lang="tr-TR" sz="3600" dirty="0">
              <a:solidFill>
                <a:prstClr val="black"/>
              </a:solidFill>
              <a:latin typeface="Times New Roman" panose="02020603050405020304" pitchFamily="18" charset="0"/>
              <a:cs typeface="Times New Roman" panose="02020603050405020304" pitchFamily="18" charset="0"/>
            </a:endParaRPr>
          </a:p>
          <a:p>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422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latin typeface="Times New Roman" panose="02020603050405020304" pitchFamily="18" charset="0"/>
                <a:ea typeface="Times New Roman" panose="02020603050405020304" pitchFamily="18" charset="0"/>
              </a:rPr>
              <a:t>Psikolojik işitme engeli</a:t>
            </a:r>
            <a:r>
              <a:rPr lang="tr-TR" b="1" dirty="0" smtClean="0">
                <a:latin typeface="Times New Roman" panose="02020603050405020304" pitchFamily="18" charset="0"/>
                <a:ea typeface="Times New Roman" panose="02020603050405020304" pitchFamily="18" charset="0"/>
              </a:rPr>
              <a:t>;</a:t>
            </a:r>
          </a:p>
          <a:p>
            <a:r>
              <a:rPr lang="tr-TR" sz="3600" dirty="0" smtClean="0">
                <a:latin typeface="Times New Roman" panose="02020603050405020304" pitchFamily="18" charset="0"/>
                <a:ea typeface="Times New Roman" panose="02020603050405020304" pitchFamily="18" charset="0"/>
              </a:rPr>
              <a:t>İşitme </a:t>
            </a:r>
            <a:r>
              <a:rPr lang="tr-TR" sz="3600" dirty="0">
                <a:latin typeface="Times New Roman" panose="02020603050405020304" pitchFamily="18" charset="0"/>
                <a:ea typeface="Times New Roman" panose="02020603050405020304" pitchFamily="18" charset="0"/>
              </a:rPr>
              <a:t>organlarının yapısı ve işleyişinde bir bozukluk olmamasına rağmen bazı bireylerde işitme gerçekleşmez. Psikolojik işitme engeli;  histerik sağırlık, </a:t>
            </a:r>
            <a:r>
              <a:rPr lang="tr-TR" sz="3600" dirty="0" err="1">
                <a:latin typeface="Times New Roman" panose="02020603050405020304" pitchFamily="18" charset="0"/>
                <a:ea typeface="Times New Roman" panose="02020603050405020304" pitchFamily="18" charset="0"/>
              </a:rPr>
              <a:t>psiko-matik</a:t>
            </a:r>
            <a:r>
              <a:rPr lang="tr-TR" sz="3600" dirty="0">
                <a:latin typeface="Times New Roman" panose="02020603050405020304" pitchFamily="18" charset="0"/>
                <a:ea typeface="Times New Roman" panose="02020603050405020304" pitchFamily="18" charset="0"/>
              </a:rPr>
              <a:t> sağırlık olarak da adlandırılmaktadır. Çocuklarda </a:t>
            </a:r>
            <a:r>
              <a:rPr lang="tr-TR" sz="3600" dirty="0" err="1">
                <a:latin typeface="Times New Roman" panose="02020603050405020304" pitchFamily="18" charset="0"/>
                <a:ea typeface="Times New Roman" panose="02020603050405020304" pitchFamily="18" charset="0"/>
              </a:rPr>
              <a:t>psikotik</a:t>
            </a:r>
            <a:r>
              <a:rPr lang="tr-TR" sz="3600" dirty="0">
                <a:latin typeface="Times New Roman" panose="02020603050405020304" pitchFamily="18" charset="0"/>
                <a:ea typeface="Times New Roman" panose="02020603050405020304" pitchFamily="18" charset="0"/>
              </a:rPr>
              <a:t> durumlarla, yetişkinlerde </a:t>
            </a:r>
            <a:r>
              <a:rPr lang="tr-TR" sz="3600" dirty="0" err="1">
                <a:latin typeface="Times New Roman" panose="02020603050405020304" pitchFamily="18" charset="0"/>
                <a:ea typeface="Times New Roman" panose="02020603050405020304" pitchFamily="18" charset="0"/>
              </a:rPr>
              <a:t>psikonevrozla</a:t>
            </a:r>
            <a:r>
              <a:rPr lang="tr-TR" sz="3600" dirty="0">
                <a:latin typeface="Times New Roman" panose="02020603050405020304" pitchFamily="18" charset="0"/>
                <a:ea typeface="Times New Roman" panose="02020603050405020304" pitchFamily="18" charset="0"/>
              </a:rPr>
              <a:t> birlikte görülebilir.</a:t>
            </a:r>
            <a:endParaRPr lang="tr-TR" sz="3600" dirty="0"/>
          </a:p>
        </p:txBody>
      </p:sp>
    </p:spTree>
    <p:extLst>
      <p:ext uri="{BB962C8B-B14F-4D97-AF65-F5344CB8AC3E}">
        <p14:creationId xmlns:p14="http://schemas.microsoft.com/office/powerpoint/2010/main" val="2761981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t>TANI VE DEĞERLENDİRME</a:t>
            </a:r>
            <a:endParaRPr lang="tr-TR" sz="4000" b="1" dirty="0"/>
          </a:p>
        </p:txBody>
      </p:sp>
      <p:sp>
        <p:nvSpPr>
          <p:cNvPr id="3" name="İçerik Yer Tutucusu 2"/>
          <p:cNvSpPr>
            <a:spLocks noGrp="1"/>
          </p:cNvSpPr>
          <p:nvPr>
            <p:ph idx="1"/>
          </p:nvPr>
        </p:nvSpPr>
        <p:spPr/>
        <p:txBody>
          <a:bodyPr>
            <a:normAutofit/>
          </a:bodyPr>
          <a:lstStyle/>
          <a:p>
            <a:r>
              <a:rPr lang="tr-TR" sz="3600" dirty="0" smtClean="0">
                <a:latin typeface="Times New Roman" panose="02020603050405020304" pitchFamily="18" charset="0"/>
                <a:ea typeface="Times New Roman" panose="02020603050405020304" pitchFamily="18" charset="0"/>
              </a:rPr>
              <a:t>İşitme </a:t>
            </a:r>
            <a:r>
              <a:rPr lang="tr-TR" sz="3600" dirty="0">
                <a:latin typeface="Times New Roman" panose="02020603050405020304" pitchFamily="18" charset="0"/>
                <a:ea typeface="Times New Roman" panose="02020603050405020304" pitchFamily="18" charset="0"/>
              </a:rPr>
              <a:t>engelinin çok erken yaşlardan itibaren tanılanması, özellikle erken eğitime başlanılması açısından yararlı olmaktadır. İşitme engelinin erken dönemde tanılanması çocuğun konuşma, dil, duygusal ve zeka gelişimi açısından büyük önem taşır. İşitme kaybının erken tanısının konması ve uygun işitme cihazının kullanılması, çocukların dil gelişimlerini </a:t>
            </a:r>
            <a:r>
              <a:rPr lang="tr-TR" sz="3600" dirty="0" smtClean="0">
                <a:latin typeface="Times New Roman" panose="02020603050405020304" pitchFamily="18" charset="0"/>
                <a:ea typeface="Times New Roman" panose="02020603050405020304" pitchFamily="18" charset="0"/>
              </a:rPr>
              <a:t>hızlandırmaktadır. </a:t>
            </a:r>
            <a:endParaRPr lang="tr-TR" sz="3600" dirty="0"/>
          </a:p>
        </p:txBody>
      </p:sp>
    </p:spTree>
    <p:extLst>
      <p:ext uri="{BB962C8B-B14F-4D97-AF65-F5344CB8AC3E}">
        <p14:creationId xmlns:p14="http://schemas.microsoft.com/office/powerpoint/2010/main" val="380785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R="45720" algn="just">
              <a:lnSpc>
                <a:spcPct val="150000"/>
              </a:lnSpc>
              <a:spcAft>
                <a:spcPts val="800"/>
              </a:spcAft>
            </a:pPr>
            <a:r>
              <a:rPr lang="tr-TR" b="1" dirty="0">
                <a:latin typeface="Times New Roman" panose="02020603050405020304" pitchFamily="18" charset="0"/>
                <a:ea typeface="Times New Roman" panose="02020603050405020304" pitchFamily="18" charset="0"/>
              </a:rPr>
              <a:t>İŞİTME ENGELLİ ÇOCUKLARIN </a:t>
            </a:r>
            <a:r>
              <a:rPr lang="tr-TR" b="1" dirty="0" smtClean="0">
                <a:latin typeface="Times New Roman" panose="02020603050405020304" pitchFamily="18" charset="0"/>
                <a:ea typeface="Times New Roman" panose="02020603050405020304" pitchFamily="18" charset="0"/>
              </a:rPr>
              <a:t>EĞİTİMLERİ</a:t>
            </a:r>
          </a:p>
          <a:p>
            <a:pPr marR="45720" algn="just">
              <a:lnSpc>
                <a:spcPct val="150000"/>
              </a:lnSpc>
              <a:spcAft>
                <a:spcPts val="800"/>
              </a:spcAft>
            </a:pPr>
            <a:r>
              <a:rPr lang="tr-TR" dirty="0" smtClean="0">
                <a:latin typeface="Times New Roman" panose="02020603050405020304" pitchFamily="18" charset="0"/>
                <a:ea typeface="Times New Roman" panose="02020603050405020304" pitchFamily="18" charset="0"/>
              </a:rPr>
              <a:t>İşitme </a:t>
            </a:r>
            <a:r>
              <a:rPr lang="tr-TR" dirty="0">
                <a:latin typeface="Times New Roman" panose="02020603050405020304" pitchFamily="18" charset="0"/>
                <a:ea typeface="Times New Roman" panose="02020603050405020304" pitchFamily="18" charset="0"/>
              </a:rPr>
              <a:t>engelli çocukların eğitiminde</a:t>
            </a:r>
            <a:r>
              <a:rPr lang="tr-TR" dirty="0" smtClean="0">
                <a:latin typeface="Times New Roman" panose="02020603050405020304" pitchFamily="18" charset="0"/>
                <a:ea typeface="Times New Roman" panose="02020603050405020304" pitchFamily="18" charset="0"/>
              </a:rPr>
              <a:t>,</a:t>
            </a:r>
          </a:p>
          <a:p>
            <a:pPr marR="45720" algn="just">
              <a:lnSpc>
                <a:spcPct val="150000"/>
              </a:lnSpc>
              <a:spcAft>
                <a:spcPts val="800"/>
              </a:spcAft>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doğal işitsel-sözel yöntem</a:t>
            </a:r>
            <a:r>
              <a:rPr lang="tr-TR" dirty="0" smtClean="0">
                <a:latin typeface="Times New Roman" panose="02020603050405020304" pitchFamily="18" charset="0"/>
                <a:ea typeface="Times New Roman" panose="02020603050405020304" pitchFamily="18" charset="0"/>
              </a:rPr>
              <a:t>,</a:t>
            </a:r>
          </a:p>
          <a:p>
            <a:pPr marR="45720" algn="just">
              <a:lnSpc>
                <a:spcPct val="150000"/>
              </a:lnSpc>
              <a:spcAft>
                <a:spcPts val="800"/>
              </a:spcAft>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işaret yöntemi, tüm (total) iletişim yöntemi </a:t>
            </a:r>
            <a:endParaRPr lang="tr-TR" dirty="0" smtClean="0">
              <a:latin typeface="Times New Roman" panose="02020603050405020304" pitchFamily="18" charset="0"/>
              <a:ea typeface="Times New Roman" panose="02020603050405020304" pitchFamily="18" charset="0"/>
            </a:endParaRPr>
          </a:p>
          <a:p>
            <a:pPr marR="45720" algn="just">
              <a:lnSpc>
                <a:spcPct val="150000"/>
              </a:lnSpc>
              <a:spcAft>
                <a:spcPts val="800"/>
              </a:spcAft>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iki dil yöntemi kullanılmaktadır.</a:t>
            </a:r>
            <a:endParaRPr lang="tr-TR" i="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561940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defTabSz="457200" fontAlgn="base">
              <a:lnSpc>
                <a:spcPct val="150000"/>
              </a:lnSpc>
              <a:buClr>
                <a:srgbClr val="A53010"/>
              </a:buClr>
              <a:buFont typeface="Wingdings 3" charset="2"/>
              <a:buChar char=""/>
            </a:pPr>
            <a:r>
              <a:rPr lang="tr-TR" sz="2000" dirty="0">
                <a:solidFill>
                  <a:prstClr val="black">
                    <a:lumMod val="75000"/>
                    <a:lumOff val="25000"/>
                  </a:prstClr>
                </a:solidFill>
                <a:latin typeface="Times New Roman"/>
                <a:ea typeface="Times New Roman"/>
              </a:rPr>
              <a:t>KAYNAKLAR</a:t>
            </a:r>
          </a:p>
          <a:p>
            <a:pPr marL="742950" lvl="1" indent="-285750" defTabSz="457200" fontAlgn="base">
              <a:lnSpc>
                <a:spcPct val="100000"/>
              </a:lnSpc>
              <a:spcBef>
                <a:spcPts val="1000"/>
              </a:spcBef>
              <a:buClr>
                <a:srgbClr val="A53010"/>
              </a:buClr>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solidFill>
                <a:prstClr val="black">
                  <a:lumMod val="75000"/>
                  <a:lumOff val="25000"/>
                </a:prstClr>
              </a:solidFill>
              <a:latin typeface="Times New Roman"/>
              <a:ea typeface="Times New Roman"/>
              <a:cs typeface="Times New Roman"/>
            </a:endParaRPr>
          </a:p>
          <a:p>
            <a:pPr marL="742950" lvl="1" indent="-285750" defTabSz="457200" fontAlgn="base">
              <a:lnSpc>
                <a:spcPct val="100000"/>
              </a:lnSpc>
              <a:spcBef>
                <a:spcPts val="1000"/>
              </a:spcBef>
              <a:buClr>
                <a:srgbClr val="A53010"/>
              </a:buClr>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solidFill>
                <a:prstClr val="black">
                  <a:lumMod val="75000"/>
                  <a:lumOff val="25000"/>
                </a:prstClr>
              </a:solidFill>
              <a:latin typeface="Times New Roman"/>
              <a:ea typeface="Times New Roman"/>
              <a:cs typeface="Times New Roman"/>
            </a:endParaRPr>
          </a:p>
        </p:txBody>
      </p:sp>
    </p:spTree>
    <p:extLst>
      <p:ext uri="{BB962C8B-B14F-4D97-AF65-F5344CB8AC3E}">
        <p14:creationId xmlns:p14="http://schemas.microsoft.com/office/powerpoint/2010/main" val="2101782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İŞİTME ENGELİNİN TANIMI </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Çok hafif dereceden çok ileri dereceye kadar farklılık gösterebilen işitme yetersizliği çocuklarda gelişim alanlarında gecikme görülmesine neden olmaktadır.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Bireyin </a:t>
            </a:r>
            <a:r>
              <a:rPr lang="tr-TR" dirty="0">
                <a:latin typeface="Times New Roman" panose="02020603050405020304" pitchFamily="18" charset="0"/>
                <a:ea typeface="Times New Roman" panose="02020603050405020304" pitchFamily="18" charset="0"/>
              </a:rPr>
              <a:t>işitme testinden aldığı sonuçlar kabul edilen normal işitme  eşiklerinden belirli derecede farklı olup, işitme kaybının derecesi bireyin dil gelişimin olumsuz yönde işitme engelinin varlığından söz edilmektedir. </a:t>
            </a:r>
            <a:endParaRPr lang="tr-TR" dirty="0"/>
          </a:p>
        </p:txBody>
      </p:sp>
    </p:spTree>
    <p:extLst>
      <p:ext uri="{BB962C8B-B14F-4D97-AF65-F5344CB8AC3E}">
        <p14:creationId xmlns:p14="http://schemas.microsoft.com/office/powerpoint/2010/main" val="3357057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Times New Roman" panose="02020603050405020304" pitchFamily="18" charset="0"/>
              </a:rPr>
              <a:t>işitme engeli; bireyin işitme testinden aldığı sonuçların normal işitme eşiklerinden belirli derecede farklılık göstermesi, bireyin dil kazanımını engellemesi ve kişinin gerekli düzeltmelere rağmen gelişim, uyum ve iletişimdeki görevlerini yerine getirememesi şeklinde tanımlanabilir. </a:t>
            </a:r>
            <a:endParaRPr lang="tr-TR" sz="3600" dirty="0"/>
          </a:p>
        </p:txBody>
      </p:sp>
    </p:spTree>
    <p:extLst>
      <p:ext uri="{BB962C8B-B14F-4D97-AF65-F5344CB8AC3E}">
        <p14:creationId xmlns:p14="http://schemas.microsoft.com/office/powerpoint/2010/main" val="2151914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R="45720" algn="just">
              <a:lnSpc>
                <a:spcPct val="150000"/>
              </a:lnSpc>
              <a:spcAft>
                <a:spcPts val="800"/>
              </a:spcAft>
            </a:pPr>
            <a:r>
              <a:rPr lang="tr-TR" b="1" dirty="0">
                <a:latin typeface="Times New Roman" panose="02020603050405020304" pitchFamily="18" charset="0"/>
                <a:ea typeface="Times New Roman" panose="02020603050405020304" pitchFamily="18" charset="0"/>
              </a:rPr>
              <a:t>İŞİTME ENGELİNİN NEDENLERİ</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İşitme engelinin nedenleri</a:t>
            </a:r>
            <a:r>
              <a:rPr lang="tr-TR" dirty="0" smtClean="0">
                <a:latin typeface="Times New Roman" panose="02020603050405020304" pitchFamily="18" charset="0"/>
                <a:ea typeface="Times New Roman" panose="02020603050405020304" pitchFamily="18" charset="0"/>
              </a:rPr>
              <a:t>;</a:t>
            </a: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doğum öncesi</a:t>
            </a:r>
            <a:r>
              <a:rPr lang="tr-TR" dirty="0" smtClean="0">
                <a:latin typeface="Times New Roman" panose="02020603050405020304" pitchFamily="18" charset="0"/>
                <a:ea typeface="Times New Roman" panose="02020603050405020304" pitchFamily="18" charset="0"/>
              </a:rPr>
              <a:t>,</a:t>
            </a: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doğum anı </a:t>
            </a:r>
            <a:r>
              <a:rPr lang="tr-TR" dirty="0" smtClean="0">
                <a:latin typeface="Times New Roman" panose="02020603050405020304" pitchFamily="18" charset="0"/>
                <a:ea typeface="Times New Roman" panose="02020603050405020304" pitchFamily="18" charset="0"/>
              </a:rPr>
              <a:t>ve</a:t>
            </a: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doğum sonrası nedenler şeklinde gruplandırılmaktadır.</a:t>
            </a:r>
          </a:p>
          <a:p>
            <a:endParaRPr lang="tr-TR" dirty="0"/>
          </a:p>
        </p:txBody>
      </p:sp>
    </p:spTree>
    <p:extLst>
      <p:ext uri="{BB962C8B-B14F-4D97-AF65-F5344CB8AC3E}">
        <p14:creationId xmlns:p14="http://schemas.microsoft.com/office/powerpoint/2010/main" val="1139170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İŞİTME ENGELLİ ÇOCUKLARIN SINIFLANDIRILMASI</a:t>
            </a:r>
            <a:endParaRPr lang="tr-TR" i="1" dirty="0">
              <a:latin typeface="Times New Roman" panose="02020603050405020304" pitchFamily="18" charset="0"/>
              <a:ea typeface="Times New Roman" panose="02020603050405020304" pitchFamily="18" charset="0"/>
            </a:endParaRPr>
          </a:p>
          <a:p>
            <a:pPr marR="45720" algn="just">
              <a:lnSpc>
                <a:spcPct val="150000"/>
              </a:lnSpc>
              <a:spcAft>
                <a:spcPts val="800"/>
              </a:spcAft>
            </a:pPr>
            <a:r>
              <a:rPr lang="tr-TR" dirty="0">
                <a:latin typeface="Times New Roman" panose="02020603050405020304" pitchFamily="18" charset="0"/>
                <a:ea typeface="Times New Roman" panose="02020603050405020304" pitchFamily="18" charset="0"/>
              </a:rPr>
              <a:t>İşitme engelinin sınıflandırılması, engelin derecesine, oluş zamanına, oluş yerine göre yapılmaktadır. </a:t>
            </a:r>
            <a:endParaRPr lang="tr-TR" i="1" dirty="0">
              <a:latin typeface="Times New Roman" panose="02020603050405020304" pitchFamily="18" charset="0"/>
              <a:ea typeface="Times New Roman" panose="02020603050405020304" pitchFamily="18" charset="0"/>
            </a:endParaRPr>
          </a:p>
          <a:p>
            <a:pPr marR="45720" algn="just">
              <a:lnSpc>
                <a:spcPct val="150000"/>
              </a:lnSpc>
              <a:spcAft>
                <a:spcPts val="800"/>
              </a:spcAft>
            </a:pPr>
            <a:r>
              <a:rPr lang="tr-TR" b="1" i="1" dirty="0">
                <a:latin typeface="Times New Roman" panose="02020603050405020304" pitchFamily="18" charset="0"/>
                <a:ea typeface="Times New Roman" panose="02020603050405020304" pitchFamily="18" charset="0"/>
              </a:rPr>
              <a:t>İşitme Engelinin Derecesine Göre Sınıflandırma</a:t>
            </a:r>
          </a:p>
          <a:p>
            <a:pPr marR="45720" algn="just">
              <a:lnSpc>
                <a:spcPct val="150000"/>
              </a:lnSpc>
              <a:spcAft>
                <a:spcPts val="800"/>
              </a:spcAft>
            </a:pPr>
            <a:r>
              <a:rPr lang="tr-TR" dirty="0">
                <a:latin typeface="Times New Roman" panose="02020603050405020304" pitchFamily="18" charset="0"/>
                <a:ea typeface="Times New Roman" panose="02020603050405020304" pitchFamily="18" charset="0"/>
              </a:rPr>
              <a:t>Engelin derecesine göre yapılan sınıflandırmada, işitme engelinin derecesi dikkate alınmaktadır. 15dB ve daha az işitme engeline sahip olan çocuğun işitmesinde bir problem olmadığı için sınıflandırma 16dB ve üstündeki işitme kaybı için yapılmaktadır. </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Minimal derecede</a:t>
            </a:r>
            <a:r>
              <a:rPr lang="tr-TR" dirty="0">
                <a:latin typeface="Times New Roman" panose="02020603050405020304" pitchFamily="18" charset="0"/>
                <a:ea typeface="Times New Roman" panose="02020603050405020304" pitchFamily="18" charset="0"/>
              </a:rPr>
              <a:t> </a:t>
            </a:r>
            <a:r>
              <a:rPr lang="tr-TR" b="1" dirty="0">
                <a:latin typeface="Times New Roman" panose="02020603050405020304" pitchFamily="18" charset="0"/>
                <a:ea typeface="Times New Roman" panose="02020603050405020304" pitchFamily="18" charset="0"/>
              </a:rPr>
              <a:t>(16dB-25dB)</a:t>
            </a:r>
            <a:r>
              <a:rPr lang="tr-TR" dirty="0">
                <a:latin typeface="Times New Roman" panose="02020603050405020304" pitchFamily="18" charset="0"/>
                <a:ea typeface="Times New Roman" panose="02020603050405020304" pitchFamily="18" charset="0"/>
              </a:rPr>
              <a:t> </a:t>
            </a:r>
            <a:r>
              <a:rPr lang="tr-TR" b="1" dirty="0">
                <a:latin typeface="Times New Roman" panose="02020603050405020304" pitchFamily="18" charset="0"/>
                <a:ea typeface="Times New Roman" panose="02020603050405020304" pitchFamily="18" charset="0"/>
              </a:rPr>
              <a:t>işitme engeli olan çocuk</a:t>
            </a:r>
            <a:r>
              <a:rPr lang="tr-TR" dirty="0">
                <a:latin typeface="Times New Roman" panose="02020603050405020304" pitchFamily="18" charset="0"/>
                <a:ea typeface="Times New Roman" panose="02020603050405020304" pitchFamily="18" charset="0"/>
              </a:rPr>
              <a:t>, bazı sesleri (çağlayan sesi, yaprak hışırtısı gibi) duymada ve ayırt etmede güçlük çekmektedir. İşitme kaybına uygun işitme cihazlarından yararlanması sorunun çözümünde etkili olmaktadır.</a:t>
            </a:r>
          </a:p>
          <a:p>
            <a:endParaRPr lang="tr-TR" dirty="0"/>
          </a:p>
        </p:txBody>
      </p:sp>
    </p:spTree>
    <p:extLst>
      <p:ext uri="{BB962C8B-B14F-4D97-AF65-F5344CB8AC3E}">
        <p14:creationId xmlns:p14="http://schemas.microsoft.com/office/powerpoint/2010/main" val="2037030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825624"/>
            <a:ext cx="10515600" cy="4893957"/>
          </a:xfrm>
        </p:spPr>
        <p:txBody>
          <a:bodyPr>
            <a:noAutofit/>
          </a:bodyPr>
          <a:lstStyle/>
          <a:p>
            <a:pPr lvl="0" algn="just">
              <a:lnSpc>
                <a:spcPct val="150000"/>
              </a:lnSpc>
              <a:spcAft>
                <a:spcPts val="800"/>
              </a:spcAft>
            </a:pPr>
            <a:r>
              <a:rPr lang="tr-TR" sz="2000" b="1" dirty="0">
                <a:solidFill>
                  <a:prstClr val="black"/>
                </a:solidFill>
                <a:latin typeface="Times New Roman" panose="02020603050405020304" pitchFamily="18" charset="0"/>
                <a:ea typeface="Times New Roman" panose="02020603050405020304" pitchFamily="18" charset="0"/>
              </a:rPr>
              <a:t>Hafif derecede (26dB-30dB)</a:t>
            </a:r>
            <a:r>
              <a:rPr lang="tr-TR" sz="2000" dirty="0">
                <a:solidFill>
                  <a:prstClr val="black"/>
                </a:solidFill>
                <a:latin typeface="Times New Roman" panose="02020603050405020304" pitchFamily="18" charset="0"/>
                <a:ea typeface="Times New Roman" panose="02020603050405020304" pitchFamily="18" charset="0"/>
              </a:rPr>
              <a:t> </a:t>
            </a:r>
            <a:r>
              <a:rPr lang="tr-TR" sz="2000" b="1" dirty="0">
                <a:solidFill>
                  <a:prstClr val="black"/>
                </a:solidFill>
                <a:latin typeface="Times New Roman" panose="02020603050405020304" pitchFamily="18" charset="0"/>
                <a:ea typeface="Times New Roman" panose="02020603050405020304" pitchFamily="18" charset="0"/>
              </a:rPr>
              <a:t>işitme engeli olan çocuk</a:t>
            </a:r>
            <a:r>
              <a:rPr lang="tr-TR" sz="2000" dirty="0">
                <a:solidFill>
                  <a:prstClr val="black"/>
                </a:solidFill>
                <a:latin typeface="Times New Roman" panose="02020603050405020304" pitchFamily="18" charset="0"/>
                <a:ea typeface="Times New Roman" panose="02020603050405020304" pitchFamily="18" charset="0"/>
              </a:rPr>
              <a:t>, konuşma seslerinin bazılarını duymada güçlük yaşamaktadır. Fısıltı ile konuşulanları anlayamamaktadır. İşitme cihazlarından yararlanılması sorunun çözümünde </a:t>
            </a:r>
            <a:r>
              <a:rPr lang="tr-TR" sz="2000" dirty="0" smtClean="0">
                <a:solidFill>
                  <a:prstClr val="black"/>
                </a:solidFill>
                <a:latin typeface="Times New Roman" panose="02020603050405020304" pitchFamily="18" charset="0"/>
                <a:ea typeface="Times New Roman" panose="02020603050405020304" pitchFamily="18" charset="0"/>
              </a:rPr>
              <a:t>etkili </a:t>
            </a:r>
            <a:r>
              <a:rPr lang="tr-TR" sz="2000" dirty="0">
                <a:solidFill>
                  <a:prstClr val="black"/>
                </a:solidFill>
                <a:latin typeface="Times New Roman" panose="02020603050405020304" pitchFamily="18" charset="0"/>
                <a:ea typeface="Times New Roman" panose="02020603050405020304" pitchFamily="18" charset="0"/>
              </a:rPr>
              <a:t>olmaktadır. </a:t>
            </a:r>
          </a:p>
          <a:p>
            <a:pPr lvl="0" algn="just">
              <a:lnSpc>
                <a:spcPct val="150000"/>
              </a:lnSpc>
              <a:spcAft>
                <a:spcPts val="800"/>
              </a:spcAft>
            </a:pPr>
            <a:r>
              <a:rPr lang="tr-TR" sz="2000" b="1" dirty="0">
                <a:solidFill>
                  <a:prstClr val="black"/>
                </a:solidFill>
                <a:latin typeface="Times New Roman" panose="02020603050405020304" pitchFamily="18" charset="0"/>
                <a:ea typeface="Times New Roman" panose="02020603050405020304" pitchFamily="18" charset="0"/>
              </a:rPr>
              <a:t>Orta derecede (31dB-50dB)</a:t>
            </a:r>
            <a:r>
              <a:rPr lang="tr-TR" sz="2000" dirty="0">
                <a:solidFill>
                  <a:prstClr val="black"/>
                </a:solidFill>
                <a:latin typeface="Times New Roman" panose="02020603050405020304" pitchFamily="18" charset="0"/>
                <a:ea typeface="Times New Roman" panose="02020603050405020304" pitchFamily="18" charset="0"/>
              </a:rPr>
              <a:t> </a:t>
            </a:r>
            <a:r>
              <a:rPr lang="tr-TR" sz="2000" b="1" dirty="0">
                <a:solidFill>
                  <a:prstClr val="black"/>
                </a:solidFill>
                <a:latin typeface="Times New Roman" panose="02020603050405020304" pitchFamily="18" charset="0"/>
                <a:ea typeface="Times New Roman" panose="02020603050405020304" pitchFamily="18" charset="0"/>
              </a:rPr>
              <a:t>işitme engelli olan çocuk,</a:t>
            </a:r>
            <a:r>
              <a:rPr lang="tr-TR" sz="2000" dirty="0">
                <a:solidFill>
                  <a:prstClr val="black"/>
                </a:solidFill>
                <a:latin typeface="Times New Roman" panose="02020603050405020304" pitchFamily="18" charset="0"/>
                <a:ea typeface="Times New Roman" panose="02020603050405020304" pitchFamily="18" charset="0"/>
              </a:rPr>
              <a:t> karşılıklı konuşmaları anlamada güçlük çeker. İşitme cihazı kullanmalıdır. İşitme engelli çocuğun işitme, konuşma ve dil eğitimi alması ve okulda ön sırada oturtulması gerekmektedir. </a:t>
            </a:r>
            <a:endParaRPr lang="tr-TR" sz="2000" dirty="0" smtClean="0">
              <a:solidFill>
                <a:prstClr val="black"/>
              </a:solidFill>
              <a:latin typeface="Times New Roman" panose="02020603050405020304" pitchFamily="18" charset="0"/>
              <a:ea typeface="Times New Roman" panose="02020603050405020304" pitchFamily="18" charset="0"/>
            </a:endParaRPr>
          </a:p>
          <a:p>
            <a:pPr lvl="0" algn="just">
              <a:lnSpc>
                <a:spcPct val="150000"/>
              </a:lnSpc>
              <a:spcAft>
                <a:spcPts val="800"/>
              </a:spcAft>
            </a:pPr>
            <a:r>
              <a:rPr lang="tr-TR" sz="2000" b="1" dirty="0" smtClean="0">
                <a:solidFill>
                  <a:prstClr val="black"/>
                </a:solidFill>
                <a:latin typeface="Times New Roman" panose="02020603050405020304" pitchFamily="18" charset="0"/>
                <a:ea typeface="Times New Roman" panose="02020603050405020304" pitchFamily="18" charset="0"/>
              </a:rPr>
              <a:t>Orta-ileri </a:t>
            </a:r>
            <a:r>
              <a:rPr lang="tr-TR" sz="2000" b="1" dirty="0">
                <a:solidFill>
                  <a:prstClr val="black"/>
                </a:solidFill>
                <a:latin typeface="Times New Roman" panose="02020603050405020304" pitchFamily="18" charset="0"/>
                <a:ea typeface="Times New Roman" panose="02020603050405020304" pitchFamily="18" charset="0"/>
              </a:rPr>
              <a:t>(51dB-70dB)</a:t>
            </a:r>
            <a:r>
              <a:rPr lang="tr-TR" sz="2000" dirty="0">
                <a:solidFill>
                  <a:prstClr val="black"/>
                </a:solidFill>
                <a:latin typeface="Times New Roman" panose="02020603050405020304" pitchFamily="18" charset="0"/>
                <a:ea typeface="Times New Roman" panose="02020603050405020304" pitchFamily="18" charset="0"/>
              </a:rPr>
              <a:t> </a:t>
            </a:r>
            <a:r>
              <a:rPr lang="tr-TR" sz="2000" b="1" dirty="0">
                <a:solidFill>
                  <a:prstClr val="black"/>
                </a:solidFill>
                <a:latin typeface="Times New Roman" panose="02020603050405020304" pitchFamily="18" charset="0"/>
                <a:ea typeface="Times New Roman" panose="02020603050405020304" pitchFamily="18" charset="0"/>
              </a:rPr>
              <a:t>derecede işitme engeli olan çocuk,</a:t>
            </a:r>
            <a:r>
              <a:rPr lang="tr-TR" sz="2000" dirty="0">
                <a:solidFill>
                  <a:prstClr val="black"/>
                </a:solidFill>
                <a:latin typeface="Times New Roman" panose="02020603050405020304" pitchFamily="18" charset="0"/>
                <a:ea typeface="Times New Roman" panose="02020603050405020304" pitchFamily="18" charset="0"/>
              </a:rPr>
              <a:t> işitme cihazı olmadan konuşmaları anlayamaz ve takip edemez. İşitme, konuşma, dil eğitiminin yanı sıra özel eğitimde alması gerekmektedir. </a:t>
            </a:r>
          </a:p>
          <a:p>
            <a:endParaRPr lang="tr-TR" sz="2000" dirty="0"/>
          </a:p>
        </p:txBody>
      </p:sp>
    </p:spTree>
    <p:extLst>
      <p:ext uri="{BB962C8B-B14F-4D97-AF65-F5344CB8AC3E}">
        <p14:creationId xmlns:p14="http://schemas.microsoft.com/office/powerpoint/2010/main" val="3407235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lvl="0" algn="just">
              <a:lnSpc>
                <a:spcPct val="150000"/>
              </a:lnSpc>
              <a:spcAft>
                <a:spcPts val="800"/>
              </a:spcAft>
            </a:pPr>
            <a:r>
              <a:rPr lang="tr-TR" sz="2400" b="1" dirty="0">
                <a:solidFill>
                  <a:prstClr val="black"/>
                </a:solidFill>
                <a:latin typeface="Times New Roman" panose="02020603050405020304" pitchFamily="18" charset="0"/>
                <a:ea typeface="Times New Roman" panose="02020603050405020304" pitchFamily="18" charset="0"/>
              </a:rPr>
              <a:t>İleri derecede (71dB-90dB) işitme engeli olan çocuk,</a:t>
            </a:r>
            <a:r>
              <a:rPr lang="tr-TR" sz="2400" dirty="0">
                <a:solidFill>
                  <a:prstClr val="black"/>
                </a:solidFill>
                <a:latin typeface="Times New Roman" panose="02020603050405020304" pitchFamily="18" charset="0"/>
                <a:ea typeface="Times New Roman" panose="02020603050405020304" pitchFamily="18" charset="0"/>
              </a:rPr>
              <a:t> konuşma seslerini duyamaz. Sadece çevredeki şiddetli sesleri duyabilir. İşitme cihazı kesinlikle kullanılmalıdır. </a:t>
            </a:r>
          </a:p>
          <a:p>
            <a:pPr lvl="0" algn="just">
              <a:lnSpc>
                <a:spcPct val="150000"/>
              </a:lnSpc>
              <a:spcAft>
                <a:spcPts val="800"/>
              </a:spcAft>
            </a:pPr>
            <a:r>
              <a:rPr lang="tr-TR" sz="2400" b="1" dirty="0">
                <a:solidFill>
                  <a:prstClr val="black"/>
                </a:solidFill>
                <a:latin typeface="Times New Roman" panose="02020603050405020304" pitchFamily="18" charset="0"/>
                <a:ea typeface="Times New Roman" panose="02020603050405020304" pitchFamily="18" charset="0"/>
              </a:rPr>
              <a:t>Çok ileri derecede (91dB ve üzeri)</a:t>
            </a:r>
            <a:r>
              <a:rPr lang="tr-TR" sz="2400" dirty="0">
                <a:solidFill>
                  <a:prstClr val="black"/>
                </a:solidFill>
                <a:latin typeface="Times New Roman" panose="02020603050405020304" pitchFamily="18" charset="0"/>
                <a:ea typeface="Times New Roman" panose="02020603050405020304" pitchFamily="18" charset="0"/>
              </a:rPr>
              <a:t> </a:t>
            </a:r>
            <a:r>
              <a:rPr lang="tr-TR" sz="2400" b="1" dirty="0">
                <a:solidFill>
                  <a:prstClr val="black"/>
                </a:solidFill>
                <a:latin typeface="Times New Roman" panose="02020603050405020304" pitchFamily="18" charset="0"/>
                <a:ea typeface="Times New Roman" panose="02020603050405020304" pitchFamily="18" charset="0"/>
              </a:rPr>
              <a:t>işitme engeli olan çocuk,</a:t>
            </a:r>
            <a:r>
              <a:rPr lang="tr-TR" sz="2400" dirty="0">
                <a:solidFill>
                  <a:prstClr val="black"/>
                </a:solidFill>
                <a:latin typeface="Times New Roman" panose="02020603050405020304" pitchFamily="18" charset="0"/>
                <a:ea typeface="Times New Roman" panose="02020603050405020304" pitchFamily="18" charset="0"/>
              </a:rPr>
              <a:t> konuşma seslerini duyamaz. Çok yüksek şiddetteki sesleri duyabilir. Özel eğitime gereksinimi vardır. İşitme, konuşma ve dil eğitimine ağırlık veren programların </a:t>
            </a:r>
            <a:r>
              <a:rPr lang="tr-TR" sz="2400" dirty="0" err="1">
                <a:solidFill>
                  <a:prstClr val="black"/>
                </a:solidFill>
                <a:latin typeface="Times New Roman" panose="02020603050405020304" pitchFamily="18" charset="0"/>
                <a:ea typeface="Times New Roman" panose="02020603050405020304" pitchFamily="18" charset="0"/>
              </a:rPr>
              <a:t>yanısıra</a:t>
            </a:r>
            <a:r>
              <a:rPr lang="tr-TR" sz="2400" dirty="0">
                <a:solidFill>
                  <a:prstClr val="black"/>
                </a:solidFill>
                <a:latin typeface="Times New Roman" panose="02020603050405020304" pitchFamily="18" charset="0"/>
                <a:ea typeface="Times New Roman" panose="02020603050405020304" pitchFamily="18" charset="0"/>
              </a:rPr>
              <a:t>, total iletişim programına da katılması </a:t>
            </a:r>
            <a:r>
              <a:rPr lang="tr-TR" sz="2400" dirty="0" smtClean="0">
                <a:solidFill>
                  <a:prstClr val="black"/>
                </a:solidFill>
                <a:latin typeface="Times New Roman" panose="02020603050405020304" pitchFamily="18" charset="0"/>
                <a:ea typeface="Times New Roman" panose="02020603050405020304" pitchFamily="18" charset="0"/>
              </a:rPr>
              <a:t>gerekmektedir</a:t>
            </a:r>
            <a:endParaRPr lang="tr-TR" sz="2400" dirty="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10680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R="45720" algn="just">
              <a:lnSpc>
                <a:spcPct val="150000"/>
              </a:lnSpc>
              <a:spcAft>
                <a:spcPts val="800"/>
              </a:spcAft>
            </a:pPr>
            <a:r>
              <a:rPr lang="tr-TR" sz="2400" b="1" i="1" dirty="0">
                <a:latin typeface="Times New Roman" panose="02020603050405020304" pitchFamily="18" charset="0"/>
                <a:ea typeface="Times New Roman" panose="02020603050405020304" pitchFamily="18" charset="0"/>
              </a:rPr>
              <a:t>İşitme Engelinin Oluş Zamanına Göre </a:t>
            </a:r>
            <a:r>
              <a:rPr lang="tr-TR" sz="2400" b="1" i="1" dirty="0" smtClean="0">
                <a:latin typeface="Times New Roman" panose="02020603050405020304" pitchFamily="18" charset="0"/>
                <a:ea typeface="Times New Roman" panose="02020603050405020304" pitchFamily="18" charset="0"/>
              </a:rPr>
              <a:t>Sınıflandırma</a:t>
            </a:r>
          </a:p>
          <a:p>
            <a:pPr marR="45720" algn="just">
              <a:lnSpc>
                <a:spcPct val="100000"/>
              </a:lnSpc>
              <a:spcAft>
                <a:spcPts val="800"/>
              </a:spcAft>
            </a:pPr>
            <a:r>
              <a:rPr lang="tr-TR" sz="2400" dirty="0" smtClean="0">
                <a:latin typeface="Times New Roman" panose="02020603050405020304" pitchFamily="18" charset="0"/>
                <a:ea typeface="Times New Roman" panose="02020603050405020304" pitchFamily="18" charset="0"/>
              </a:rPr>
              <a:t>İşitme </a:t>
            </a:r>
            <a:r>
              <a:rPr lang="tr-TR" sz="2400" dirty="0">
                <a:latin typeface="Times New Roman" panose="02020603050405020304" pitchFamily="18" charset="0"/>
                <a:ea typeface="Times New Roman" panose="02020603050405020304" pitchFamily="18" charset="0"/>
              </a:rPr>
              <a:t>engeli oluş zamanına göre, dil öncesi ve dil sonrası işitme engeli olmak üzere iki grupta incelenmektedir.</a:t>
            </a:r>
          </a:p>
          <a:p>
            <a:pPr>
              <a:lnSpc>
                <a:spcPct val="100000"/>
              </a:lnSpc>
            </a:pPr>
            <a:r>
              <a:rPr lang="tr-TR" sz="2400" b="1" dirty="0">
                <a:latin typeface="Times New Roman" panose="02020603050405020304" pitchFamily="18" charset="0"/>
                <a:ea typeface="Times New Roman" panose="02020603050405020304" pitchFamily="18" charset="0"/>
              </a:rPr>
              <a:t>Dil öncesi işitme engeli</a:t>
            </a:r>
            <a:r>
              <a:rPr lang="tr-TR" sz="2400" b="1" dirty="0" smtClean="0">
                <a:latin typeface="Times New Roman" panose="02020603050405020304" pitchFamily="18" charset="0"/>
                <a:ea typeface="Times New Roman" panose="02020603050405020304" pitchFamily="18" charset="0"/>
              </a:rPr>
              <a:t>;</a:t>
            </a:r>
          </a:p>
          <a:p>
            <a:pPr>
              <a:lnSpc>
                <a:spcPct val="100000"/>
              </a:lnSpc>
            </a:pPr>
            <a:r>
              <a:rPr lang="tr-TR" sz="2400" dirty="0" smtClean="0">
                <a:latin typeface="Times New Roman" panose="02020603050405020304" pitchFamily="18" charset="0"/>
                <a:ea typeface="Times New Roman" panose="02020603050405020304" pitchFamily="18" charset="0"/>
              </a:rPr>
              <a:t>Sözel </a:t>
            </a:r>
            <a:r>
              <a:rPr lang="tr-TR" sz="2400" dirty="0">
                <a:latin typeface="Times New Roman" panose="02020603050405020304" pitchFamily="18" charset="0"/>
                <a:ea typeface="Times New Roman" panose="02020603050405020304" pitchFamily="18" charset="0"/>
              </a:rPr>
              <a:t>dili öğrenmeden önce oluşan işitme kaybıdır. Dil öncesi (dili kazanmadan önceki dönem) ağır derecede işitme engelli doğmuş ya da üç yaşından önce bir kaza ya da hastalık sonucu işitme kaybı oluşan bir çocuğun, dil deneyim fırsatlarına sahip olmadığı için konuşmanın gelişmesinde daha fazla güçlük yaşadığı görülmektedir. </a:t>
            </a:r>
            <a:endParaRPr lang="tr-TR" sz="2400" dirty="0"/>
          </a:p>
        </p:txBody>
      </p:sp>
    </p:spTree>
    <p:extLst>
      <p:ext uri="{BB962C8B-B14F-4D97-AF65-F5344CB8AC3E}">
        <p14:creationId xmlns:p14="http://schemas.microsoft.com/office/powerpoint/2010/main" val="3342610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a:latin typeface="Times New Roman" panose="02020603050405020304" pitchFamily="18" charset="0"/>
                <a:ea typeface="Times New Roman" panose="02020603050405020304" pitchFamily="18" charset="0"/>
              </a:rPr>
              <a:t>Dil sonrası işitme engeli</a:t>
            </a:r>
            <a:r>
              <a:rPr lang="tr-TR" sz="3200" b="1" dirty="0" smtClean="0">
                <a:latin typeface="Times New Roman" panose="02020603050405020304" pitchFamily="18" charset="0"/>
                <a:ea typeface="Times New Roman" panose="02020603050405020304" pitchFamily="18" charset="0"/>
              </a:rPr>
              <a:t>;</a:t>
            </a:r>
          </a:p>
          <a:p>
            <a:r>
              <a:rPr lang="tr-TR" sz="3200" dirty="0" smtClean="0">
                <a:latin typeface="Times New Roman" panose="02020603050405020304" pitchFamily="18" charset="0"/>
                <a:ea typeface="Times New Roman" panose="02020603050405020304" pitchFamily="18" charset="0"/>
              </a:rPr>
              <a:t>Temel </a:t>
            </a:r>
            <a:r>
              <a:rPr lang="tr-TR" sz="3200" dirty="0">
                <a:latin typeface="Times New Roman" panose="02020603050405020304" pitchFamily="18" charset="0"/>
                <a:ea typeface="Times New Roman" panose="02020603050405020304" pitchFamily="18" charset="0"/>
              </a:rPr>
              <a:t>dil becerilerini öğrendikten sonra oluşan işitme kaybıdır. Dil sonrası ya da beş veya altı yaşından sonra işitme kaybı ortaya çıkan çocuklar oldukça olgunlaşmış konuşma örüntülerini hâlâ geliştirme fırsatına sahiptirler. </a:t>
            </a:r>
            <a:endParaRPr lang="tr-TR" sz="3200" dirty="0"/>
          </a:p>
        </p:txBody>
      </p:sp>
    </p:spTree>
    <p:extLst>
      <p:ext uri="{BB962C8B-B14F-4D97-AF65-F5344CB8AC3E}">
        <p14:creationId xmlns:p14="http://schemas.microsoft.com/office/powerpoint/2010/main" val="38132645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899</Words>
  <Application>Microsoft Office PowerPoint</Application>
  <PresentationFormat>Geniş ekran</PresentationFormat>
  <Paragraphs>47</Paragraphs>
  <Slides>18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Calibri</vt:lpstr>
      <vt:lpstr>Calibri Light</vt:lpstr>
      <vt:lpstr>Times New Roman</vt:lpstr>
      <vt:lpstr>Wingdings 3</vt:lpstr>
      <vt:lpstr>Office Teması</vt:lpstr>
      <vt:lpstr>İŞİTME ENGELLİ ÇOCUKLAR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TANI VE DEĞERLENDİRME</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15</cp:revision>
  <dcterms:created xsi:type="dcterms:W3CDTF">2020-10-31T21:41:57Z</dcterms:created>
  <dcterms:modified xsi:type="dcterms:W3CDTF">2020-11-01T10:54:29Z</dcterms:modified>
</cp:coreProperties>
</file>