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ext uri="{19B8F6BF-5375-455C-9EA6-DF929625EA0E}">
        <p15:presenceInfo xmlns:p15="http://schemas.microsoft.com/office/powerpoint/2012/main" userId="4900d2ae122f31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06D3EBB2-8428-48A9-BE7A-596C20EDBFBC}" type="datetimeFigureOut">
              <a:rPr lang="tr-TR" smtClean="0"/>
              <a:t>7.03.2022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06D3EBB2-8428-48A9-BE7A-596C20EDBFBC}" type="datetimeFigureOut">
              <a:rPr lang="tr-TR" smtClean="0"/>
              <a:t>7.03.2022</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06D3EBB2-8428-48A9-BE7A-596C20EDBFBC}" type="datetimeFigureOut">
              <a:rPr lang="tr-TR" smtClean="0"/>
              <a:t>7.03.2022</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7.03.2022</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7.03.2022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7.03.2022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7.03.2022</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a:t>Performansa ve </a:t>
            </a:r>
            <a:r>
              <a:rPr lang="tr-TR" dirty="0" err="1"/>
              <a:t>Portfolyoya</a:t>
            </a:r>
            <a:r>
              <a:rPr lang="tr-TR" dirty="0"/>
              <a:t> Dayalı Durum Belirleme</a:t>
            </a:r>
            <a:br>
              <a:rPr lang="tr-TR" dirty="0"/>
            </a:br>
            <a:endParaRPr lang="tr-TR" dirty="0"/>
          </a:p>
        </p:txBody>
      </p:sp>
      <p:sp>
        <p:nvSpPr>
          <p:cNvPr id="3" name="Alt Başlık 2"/>
          <p:cNvSpPr>
            <a:spLocks noGrp="1"/>
          </p:cNvSpPr>
          <p:nvPr>
            <p:ph type="subTitle" idx="1"/>
          </p:nvPr>
        </p:nvSpPr>
        <p:spPr/>
        <p:txBody>
          <a:bodyPr/>
          <a:lstStyle/>
          <a:p>
            <a:r>
              <a:rPr lang="en-US" dirty="0"/>
              <a:t>Dr. </a:t>
            </a:r>
            <a:r>
              <a:rPr lang="tr-TR" dirty="0" err="1"/>
              <a:t>Öğr</a:t>
            </a:r>
            <a:r>
              <a:rPr lang="tr-TR" dirty="0"/>
              <a:t>. Üyesi </a:t>
            </a:r>
            <a:r>
              <a:rPr lang="en-US" dirty="0" err="1"/>
              <a:t>Ömer</a:t>
            </a:r>
            <a:r>
              <a:rPr lang="en-US" dirty="0"/>
              <a:t> </a:t>
            </a:r>
            <a:r>
              <a:rPr lang="en-US"/>
              <a:t>Kutlu</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Kaynakça</a:t>
            </a:r>
          </a:p>
        </p:txBody>
      </p:sp>
      <p:sp>
        <p:nvSpPr>
          <p:cNvPr id="3" name="İçerik Yer Tutucusu 2"/>
          <p:cNvSpPr>
            <a:spLocks noGrp="1"/>
          </p:cNvSpPr>
          <p:nvPr>
            <p:ph idx="1"/>
          </p:nvPr>
        </p:nvSpPr>
        <p:spPr/>
        <p:txBody>
          <a:bodyPr>
            <a:normAutofit/>
          </a:bodyPr>
          <a:lstStyle/>
          <a:p>
            <a:pPr marL="0" indent="0" algn="just">
              <a:buNone/>
            </a:pPr>
            <a:r>
              <a:rPr lang="tr-TR" sz="2000" dirty="0" err="1"/>
              <a:t>Haladyna</a:t>
            </a:r>
            <a:r>
              <a:rPr lang="tr-TR" sz="2000" dirty="0"/>
              <a:t>, T. M. (1997). </a:t>
            </a:r>
            <a:r>
              <a:rPr lang="tr-TR" sz="2000" i="1" dirty="0" err="1"/>
              <a:t>Writing</a:t>
            </a:r>
            <a:r>
              <a:rPr lang="tr-TR" sz="2000" i="1" dirty="0"/>
              <a:t> test </a:t>
            </a:r>
            <a:r>
              <a:rPr lang="tr-TR" sz="2000" i="1" dirty="0" err="1"/>
              <a:t>ıtems</a:t>
            </a:r>
            <a:r>
              <a:rPr lang="tr-TR" sz="2000" i="1" dirty="0"/>
              <a:t> </a:t>
            </a:r>
            <a:r>
              <a:rPr lang="tr-TR" sz="2000" i="1" dirty="0" err="1"/>
              <a:t>to</a:t>
            </a:r>
            <a:r>
              <a:rPr lang="tr-TR" sz="2000" i="1" dirty="0"/>
              <a:t> </a:t>
            </a:r>
            <a:r>
              <a:rPr lang="tr-TR" sz="2000" i="1" dirty="0" err="1"/>
              <a:t>evaluate</a:t>
            </a:r>
            <a:r>
              <a:rPr lang="tr-TR" sz="2000" i="1" dirty="0"/>
              <a:t> </a:t>
            </a:r>
            <a:r>
              <a:rPr lang="tr-TR" sz="2000" i="1" dirty="0" err="1"/>
              <a:t>higher</a:t>
            </a:r>
            <a:r>
              <a:rPr lang="tr-TR" sz="2000" i="1" dirty="0"/>
              <a:t> </a:t>
            </a:r>
            <a:r>
              <a:rPr lang="tr-TR" sz="2000" i="1" dirty="0" err="1"/>
              <a:t>order</a:t>
            </a:r>
            <a:r>
              <a:rPr lang="tr-TR" sz="2000" i="1" dirty="0"/>
              <a:t> </a:t>
            </a:r>
            <a:r>
              <a:rPr lang="tr-TR" sz="2000" i="1" dirty="0" err="1"/>
              <a:t>thinking</a:t>
            </a:r>
            <a:r>
              <a:rPr lang="tr-TR" sz="2000" i="1" dirty="0"/>
              <a:t>.</a:t>
            </a:r>
            <a:r>
              <a:rPr lang="tr-TR" sz="2000" dirty="0"/>
              <a:t> USA: </a:t>
            </a:r>
            <a:r>
              <a:rPr lang="tr-TR" sz="2000" dirty="0" err="1"/>
              <a:t>Allyn</a:t>
            </a:r>
            <a:r>
              <a:rPr lang="tr-TR" sz="2000" dirty="0"/>
              <a:t> &amp; Bacon.</a:t>
            </a:r>
          </a:p>
          <a:p>
            <a:pPr marL="0" indent="0" algn="just">
              <a:buNone/>
            </a:pPr>
            <a:r>
              <a:rPr lang="tr-TR" sz="2000" dirty="0"/>
              <a:t>Kutlu, Ö., Doğan, C. D. ve Karakaya, İ. (2014). </a:t>
            </a:r>
            <a:r>
              <a:rPr lang="tr-TR" sz="2000" i="1" dirty="0"/>
              <a:t>Ölçme ve değerlendirme: Performansa ve </a:t>
            </a:r>
            <a:r>
              <a:rPr lang="tr-TR" sz="2000" i="1" dirty="0" err="1"/>
              <a:t>portfolyoya</a:t>
            </a:r>
            <a:r>
              <a:rPr lang="tr-TR" sz="2000" i="1" dirty="0"/>
              <a:t> 	dayalı 	durum belirleme</a:t>
            </a:r>
            <a:r>
              <a:rPr lang="tr-TR" sz="2000" dirty="0"/>
              <a:t>. Ankara: </a:t>
            </a:r>
            <a:r>
              <a:rPr lang="tr-TR" sz="2000" dirty="0" err="1"/>
              <a:t>Pegem</a:t>
            </a:r>
            <a:r>
              <a:rPr lang="tr-TR" sz="2000" dirty="0"/>
              <a:t> Akademi Yayıncılık.</a:t>
            </a:r>
          </a:p>
          <a:p>
            <a:pPr marL="0" indent="0" algn="just">
              <a:buNone/>
            </a:pPr>
            <a:r>
              <a:rPr lang="en-US" sz="2000" dirty="0" err="1"/>
              <a:t>Popham</a:t>
            </a:r>
            <a:r>
              <a:rPr lang="en-US" sz="2000" dirty="0"/>
              <a:t>, W. J. (2000). Modern educational measurement: Practical guidelines for educational </a:t>
            </a:r>
            <a:r>
              <a:rPr lang="tr-TR" sz="2000" dirty="0"/>
              <a:t>	</a:t>
            </a:r>
            <a:r>
              <a:rPr lang="en-US" sz="2000" dirty="0"/>
              <a:t>leaders (3rd ed.). Needham, MA: Allyn &amp; Bacon. </a:t>
            </a:r>
            <a:endParaRPr lang="tr-TR" sz="2000" dirty="0"/>
          </a:p>
          <a:p>
            <a:pPr marL="0" indent="0" algn="just">
              <a:buNone/>
            </a:pPr>
            <a:r>
              <a:rPr lang="tr-TR" sz="2000" dirty="0" err="1"/>
              <a:t>Tierney</a:t>
            </a:r>
            <a:r>
              <a:rPr lang="tr-TR" sz="2000" dirty="0"/>
              <a:t>, J. R., Carter, A. R., &amp; </a:t>
            </a:r>
            <a:r>
              <a:rPr lang="tr-TR" sz="2000" dirty="0" err="1"/>
              <a:t>Desai</a:t>
            </a:r>
            <a:r>
              <a:rPr lang="tr-TR" sz="2000" dirty="0"/>
              <a:t>, E. L. (1991). </a:t>
            </a:r>
            <a:r>
              <a:rPr lang="tr-TR" sz="2000" i="1" dirty="0"/>
              <a:t>Portfolio </a:t>
            </a:r>
            <a:r>
              <a:rPr lang="tr-TR" sz="2000" i="1" dirty="0" err="1"/>
              <a:t>assessment</a:t>
            </a:r>
            <a:r>
              <a:rPr lang="tr-TR" sz="2000" i="1" dirty="0"/>
              <a:t> in </a:t>
            </a:r>
            <a:r>
              <a:rPr lang="tr-TR" sz="2000" i="1" dirty="0" err="1"/>
              <a:t>the</a:t>
            </a:r>
            <a:r>
              <a:rPr lang="tr-TR" sz="2000" i="1" dirty="0"/>
              <a:t> </a:t>
            </a:r>
            <a:r>
              <a:rPr lang="tr-TR" sz="2000" i="1" dirty="0" err="1"/>
              <a:t>reading-writing</a:t>
            </a:r>
            <a:r>
              <a:rPr lang="tr-TR" sz="2000" i="1" dirty="0"/>
              <a:t> 	</a:t>
            </a:r>
            <a:r>
              <a:rPr lang="tr-TR" sz="2000" i="1" dirty="0" err="1"/>
              <a:t>classroom</a:t>
            </a:r>
            <a:r>
              <a:rPr lang="tr-TR" sz="2000" b="1" dirty="0"/>
              <a:t>. </a:t>
            </a:r>
            <a:r>
              <a:rPr lang="tr-TR" sz="2000" dirty="0" err="1"/>
              <a:t>Norwood</a:t>
            </a:r>
            <a:r>
              <a:rPr lang="tr-TR" sz="2000" dirty="0"/>
              <a:t>, M. A. </a:t>
            </a:r>
            <a:r>
              <a:rPr lang="tr-TR" sz="2000" dirty="0" err="1"/>
              <a:t>Christopher</a:t>
            </a:r>
            <a:r>
              <a:rPr lang="tr-TR" sz="2000" dirty="0"/>
              <a:t>-Gordon Publisher.</a:t>
            </a:r>
          </a:p>
          <a:p>
            <a:pPr marL="0" indent="0">
              <a:buNone/>
            </a:pPr>
            <a:endParaRPr lang="tr-TR" dirty="0"/>
          </a:p>
        </p:txBody>
      </p:sp>
    </p:spTree>
    <p:extLst>
      <p:ext uri="{BB962C8B-B14F-4D97-AF65-F5344CB8AC3E}">
        <p14:creationId xmlns:p14="http://schemas.microsoft.com/office/powerpoint/2010/main" val="3099565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t>Yetenekler bir anlamda becerilere benzeyen, ancak çok daha karmaşık olan, geliştirilmesi daha uzun zaman alan davranışlardır. Yetenekler bilişsel özellikleri içerdikleri gibi; güdü, ilgi, merak ve tutum gibi </a:t>
            </a:r>
            <a:r>
              <a:rPr lang="tr-TR" dirty="0" err="1"/>
              <a:t>duyuşsal</a:t>
            </a:r>
            <a:r>
              <a:rPr lang="tr-TR" dirty="0"/>
              <a:t> yanları ağır basan özellikleri ve gözlem yapma, veri toplama, sunu yapma, poster hazırlama gibi devimsel yanları olan özellikleri de içerirler. Kısacası yetenekler üst düzey zihinsel süreçlerdir (</a:t>
            </a:r>
            <a:r>
              <a:rPr lang="tr-TR" dirty="0" err="1"/>
              <a:t>Haladyna</a:t>
            </a:r>
            <a:r>
              <a:rPr lang="tr-TR" dirty="0"/>
              <a:t>, 1997). Eğitim ortamında görülen bu eksiklikler ölçme ve değerlendirme amacıyla kullanılması gereken yeni yaklaşımları gündeme getirmiştir. Yeni yaklaşımlarla ilgili yöntemlere, performansa dayalı durum belirleme ve </a:t>
            </a:r>
            <a:r>
              <a:rPr lang="tr-TR" dirty="0" err="1"/>
              <a:t>portfolyoya</a:t>
            </a:r>
            <a:r>
              <a:rPr lang="tr-TR" dirty="0"/>
              <a:t> dayalı durum belirleme örnek verilebilir (Brown ve Hudson, 1998).</a:t>
            </a:r>
          </a:p>
          <a:p>
            <a:pPr marL="0" indent="0" algn="just">
              <a:buNone/>
            </a:pPr>
            <a:endParaRPr lang="tr-TR" dirty="0"/>
          </a:p>
        </p:txBody>
      </p:sp>
    </p:spTree>
    <p:extLst>
      <p:ext uri="{BB962C8B-B14F-4D97-AF65-F5344CB8AC3E}">
        <p14:creationId xmlns:p14="http://schemas.microsoft.com/office/powerpoint/2010/main" val="3702405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Performansa Dayalı Durum Belirleme</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a:t>Öğrencinin yetenek düzeyindeki özelliklerini belirlemede kullanılan en etkili yol, performansa dayalı durum belirlemedir.</a:t>
            </a:r>
            <a:r>
              <a:rPr lang="tr-TR" i="1" dirty="0"/>
              <a:t> </a:t>
            </a:r>
            <a:r>
              <a:rPr lang="tr-TR" dirty="0"/>
              <a:t>Performansa dayalı durum belirlemenin iki kritik bölümü vardır. Bunlardan biri “performans görevi”, diğeri “dereceli puanlama </a:t>
            </a:r>
            <a:r>
              <a:rPr lang="tr-TR" dirty="0" err="1"/>
              <a:t>anahtarı”dır</a:t>
            </a:r>
            <a:r>
              <a:rPr lang="tr-TR" dirty="0"/>
              <a:t> (</a:t>
            </a:r>
            <a:r>
              <a:rPr lang="tr-TR" dirty="0" err="1"/>
              <a:t>Popham</a:t>
            </a:r>
            <a:r>
              <a:rPr lang="tr-TR" dirty="0"/>
              <a:t>, 2000). Performans görevi, öğrencinin belirlenmiş yanıtlardan birini seçmesi yerine, kendi yanıtını oluşturmasını sağlayan bir durum belirleme etkinliğidir. Etkili öğrenme için esas olan, bu bilgiyi yapılandırma yöntemidir ki, bu da öğrencilere performans görevleri vererek gerçekleştirilebilir. Performans görevi; eldeki kaynakların kullanılacağı bir duruma, gerçekleşmemiş ancak gerçekleşme olasılığı olan kurgusal bir duruma ya da gerçek yaşam durumuna (otantik) dayalı olabilir. </a:t>
            </a:r>
          </a:p>
        </p:txBody>
      </p:sp>
    </p:spTree>
    <p:extLst>
      <p:ext uri="{BB962C8B-B14F-4D97-AF65-F5344CB8AC3E}">
        <p14:creationId xmlns:p14="http://schemas.microsoft.com/office/powerpoint/2010/main" val="1288822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lgn="just">
              <a:buNone/>
            </a:pPr>
            <a:r>
              <a:rPr lang="tr-TR" dirty="0"/>
              <a:t>Dereceli puanlama anahtarı ise, performans görevine göre belirlenmiş ölçütlerden ve derecelenmiş düzeylerden oluşur. Bu dereceler sınıf düzeyine ve öğrenci davranışı hakkında ayrıntılı belirleme yapma isteğine bağlı olarak bazen 1-3, bazen 1-4, bazen de 1-5 arasında olabilir. “1” bireyin o ölçüt düzeyinde çok fazla eksikleri olduğunu ve geliştirilmesi gerektiği hakkında bilgi verirken, büyüyen değerler bireyin giderek o ölçüt düzeyinde daha yetkin olduğunu ve az eksiği olduğunu bildirir. Belirlemeler hakkında ortak yargılara ulaşılabilmesi için dereceli puanlama anahtarları </a:t>
            </a:r>
            <a:r>
              <a:rPr lang="tr-TR" dirty="0" err="1"/>
              <a:t>betimsel</a:t>
            </a:r>
            <a:r>
              <a:rPr lang="tr-TR" dirty="0"/>
              <a:t> olarak hazırlanırlar. Puanlama bütünsel (</a:t>
            </a:r>
            <a:r>
              <a:rPr lang="tr-TR" dirty="0" err="1"/>
              <a:t>holistic</a:t>
            </a:r>
            <a:r>
              <a:rPr lang="tr-TR" dirty="0"/>
              <a:t>) ya da analitik (</a:t>
            </a:r>
            <a:r>
              <a:rPr lang="tr-TR" dirty="0" err="1"/>
              <a:t>analitical</a:t>
            </a:r>
            <a:r>
              <a:rPr lang="tr-TR" dirty="0"/>
              <a:t>) biçimde olabilir. Puanlama anahtarlarından hangisinin kullanılacağı değerlendirmenin amacına bağlıdır. Dereceli puanlama anahtarı; değerlendirme ölçütleri, ölçüt tanımlamaları ve bir puanlama stratejisi olmak üzere üç bölümden oluşur (</a:t>
            </a:r>
            <a:r>
              <a:rPr lang="tr-TR" dirty="0" err="1"/>
              <a:t>Popham</a:t>
            </a:r>
            <a:r>
              <a:rPr lang="tr-TR" dirty="0"/>
              <a:t>, 2000; Aslanoğlu ve Kutlu, 2003). Bu bölümler şunlardır:</a:t>
            </a:r>
          </a:p>
          <a:p>
            <a:pPr marL="0" indent="0" algn="just">
              <a:buNone/>
            </a:pPr>
            <a:endParaRPr lang="tr-TR" dirty="0"/>
          </a:p>
        </p:txBody>
      </p:sp>
    </p:spTree>
    <p:extLst>
      <p:ext uri="{BB962C8B-B14F-4D97-AF65-F5344CB8AC3E}">
        <p14:creationId xmlns:p14="http://schemas.microsoft.com/office/powerpoint/2010/main" val="2528877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623455"/>
            <a:ext cx="10515600" cy="5553508"/>
          </a:xfrm>
        </p:spPr>
        <p:txBody>
          <a:bodyPr>
            <a:normAutofit fontScale="85000" lnSpcReduction="20000"/>
          </a:bodyPr>
          <a:lstStyle/>
          <a:p>
            <a:pPr marL="0" indent="0" algn="just">
              <a:buNone/>
            </a:pPr>
            <a:r>
              <a:rPr lang="tr-TR" i="1" dirty="0"/>
              <a:t>Değerlendirme ölçütleri:</a:t>
            </a:r>
            <a:r>
              <a:rPr lang="tr-TR" dirty="0"/>
              <a:t> Kabul edilebilir yanıtları kabul edilemez yanıtlardan ayırmak için kullanılır. Örneğin öğretmenler yazılı kompozisyonları değerlendirirken organizasyon, yapısal içerik, sözcük seçimi gibi değerlendirilebilir ölçütler kullanırlar.</a:t>
            </a:r>
          </a:p>
          <a:p>
            <a:pPr marL="514350" indent="-514350" algn="just">
              <a:buAutoNum type="arabicPeriod"/>
            </a:pPr>
            <a:endParaRPr lang="tr-TR" dirty="0"/>
          </a:p>
          <a:p>
            <a:pPr marL="0" indent="0" algn="just">
              <a:buNone/>
            </a:pPr>
            <a:r>
              <a:rPr lang="tr-TR" i="1" dirty="0"/>
              <a:t>Ölçüt tanımlamaları:</a:t>
            </a:r>
            <a:r>
              <a:rPr lang="tr-TR" dirty="0"/>
              <a:t> Öğrencilerin değerlendirilmek istenen yanıtlarındaki niteliksel farklılıkları tanımlama yolunu ifade eder. Örneğin bir kompozisyonda organizasyon değerlendirilecekse bu ölçütlerden en yüksek puanı alan öğrencinin kompozisyonu organizasyon açısından hiç hata içermemelidir.</a:t>
            </a:r>
          </a:p>
          <a:p>
            <a:pPr marL="0" indent="0" algn="just">
              <a:buNone/>
            </a:pPr>
            <a:endParaRPr lang="tr-TR" dirty="0"/>
          </a:p>
          <a:p>
            <a:pPr marL="0" indent="0" algn="just">
              <a:buNone/>
            </a:pPr>
            <a:r>
              <a:rPr lang="tr-TR" i="1" dirty="0"/>
              <a:t>Puanlama stratejisi:</a:t>
            </a:r>
            <a:r>
              <a:rPr lang="tr-TR" dirty="0"/>
              <a:t> Puanlama, bütünsel ya da analitik biçiminde hazırlanan dereceli puanlama anahtarlarıyla olmaktadır. Bazı durumlarda yapılan bir değerlendirmeyi bağımsız etkenlere (ölçütlere) ayrıştırmak mümkün olamamakta, performansın farklı düzeylerinin ortaya çıkarılması için belirlenmiş ölçütler arasında bir ayrışma bulunmamaktadır. Böyle durumlarda bütünsel puanlama anahtarı kullanılmaktadır. Analitik puanlama anahtarı ise, ölçülen bir yetenek boyutu öğelere (ölçütlere) ayrıştırılabildiğinde ve daha ayrıntılı puanlama yapmak istendiğinde kullanılmaktadır.</a:t>
            </a:r>
          </a:p>
          <a:p>
            <a:pPr marL="0" indent="0" algn="just">
              <a:buNone/>
            </a:pPr>
            <a:endParaRPr lang="tr-TR" dirty="0"/>
          </a:p>
        </p:txBody>
      </p:sp>
    </p:spTree>
    <p:extLst>
      <p:ext uri="{BB962C8B-B14F-4D97-AF65-F5344CB8AC3E}">
        <p14:creationId xmlns:p14="http://schemas.microsoft.com/office/powerpoint/2010/main" val="2989153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err="1"/>
              <a:t>Portfolyo</a:t>
            </a:r>
            <a:r>
              <a:rPr lang="tr-TR" b="1" i="1" dirty="0"/>
              <a:t> Dayalı Durum Belirleme</a:t>
            </a:r>
            <a:endParaRPr lang="tr-TR" dirty="0"/>
          </a:p>
        </p:txBody>
      </p:sp>
      <p:sp>
        <p:nvSpPr>
          <p:cNvPr id="3" name="İçerik Yer Tutucusu 2"/>
          <p:cNvSpPr>
            <a:spLocks noGrp="1"/>
          </p:cNvSpPr>
          <p:nvPr>
            <p:ph idx="1"/>
          </p:nvPr>
        </p:nvSpPr>
        <p:spPr/>
        <p:txBody>
          <a:bodyPr>
            <a:normAutofit fontScale="92500" lnSpcReduction="10000"/>
          </a:bodyPr>
          <a:lstStyle/>
          <a:p>
            <a:pPr marL="0" indent="0" algn="just">
              <a:buNone/>
            </a:pPr>
            <a:r>
              <a:rPr lang="tr-TR" dirty="0" err="1"/>
              <a:t>Portfolyo</a:t>
            </a:r>
            <a:r>
              <a:rPr lang="tr-TR" dirty="0"/>
              <a:t>, Latince </a:t>
            </a:r>
            <a:r>
              <a:rPr lang="tr-TR" dirty="0" err="1"/>
              <a:t>portare</a:t>
            </a:r>
            <a:r>
              <a:rPr lang="tr-TR" dirty="0"/>
              <a:t>= taşımak ve </a:t>
            </a:r>
            <a:r>
              <a:rPr lang="tr-TR" dirty="0" err="1"/>
              <a:t>foglio</a:t>
            </a:r>
            <a:r>
              <a:rPr lang="tr-TR" dirty="0"/>
              <a:t>= kâğıt sayfası sözcüklerinin bileşiminden gelmektedir. Eğitim alanında yeni olan </a:t>
            </a:r>
            <a:r>
              <a:rPr lang="tr-TR" dirty="0" err="1"/>
              <a:t>portfolyo</a:t>
            </a:r>
            <a:r>
              <a:rPr lang="tr-TR" dirty="0"/>
              <a:t> kullanımının kökleri ilk insanlara kadar dayanmaktadır. </a:t>
            </a:r>
            <a:r>
              <a:rPr lang="tr-TR" dirty="0" err="1"/>
              <a:t>Bird’e</a:t>
            </a:r>
            <a:r>
              <a:rPr lang="tr-TR" dirty="0"/>
              <a:t> (1990) göre </a:t>
            </a:r>
            <a:r>
              <a:rPr lang="tr-TR" dirty="0" err="1"/>
              <a:t>portfolyo</a:t>
            </a:r>
            <a:r>
              <a:rPr lang="tr-TR" dirty="0"/>
              <a:t> bireyin bilgisi, becerisi ve yetenekleri hakkında kanıt sağlayan belgeleri içeren bir dosyadır. </a:t>
            </a:r>
            <a:r>
              <a:rPr lang="tr-TR" dirty="0" err="1"/>
              <a:t>Tierney</a:t>
            </a:r>
            <a:r>
              <a:rPr lang="tr-TR" dirty="0"/>
              <a:t> ve ark. (1991) ise </a:t>
            </a:r>
            <a:r>
              <a:rPr lang="tr-TR" dirty="0" err="1"/>
              <a:t>portfolyoyu</a:t>
            </a:r>
            <a:r>
              <a:rPr lang="tr-TR" dirty="0"/>
              <a:t> belirli bir alanda öğrencinin çabasını, gelişimini ve başarısını gösteren çalışmalarının amaçlı bir şekilde toplanması olarak tanımlamıştır. </a:t>
            </a:r>
            <a:r>
              <a:rPr lang="tr-TR" dirty="0" err="1"/>
              <a:t>Portfolyo</a:t>
            </a:r>
            <a:r>
              <a:rPr lang="tr-TR" dirty="0"/>
              <a:t>, öğrencilerin en iyi ve nitelikli çalışmalarını bir dosyada toplamasıdır. </a:t>
            </a:r>
            <a:r>
              <a:rPr lang="tr-TR" dirty="0" err="1"/>
              <a:t>Portfolyonun</a:t>
            </a:r>
            <a:r>
              <a:rPr lang="tr-TR" dirty="0"/>
              <a:t> içinde ödevler, proje sonuçları, raporlar, öğrencinin kendini yansıttığı diğer çalışmaları; kısaca öğrencinin gelişimini gösteren birçok malzeme bulunabilir. </a:t>
            </a:r>
            <a:r>
              <a:rPr lang="tr-TR" dirty="0" err="1"/>
              <a:t>Portfolyo</a:t>
            </a:r>
            <a:r>
              <a:rPr lang="tr-TR" dirty="0"/>
              <a:t> öğrencilerin herhangi bir dersteki başarılarını, yeteneklerini, çaba ve katkılarını gösteren belgelerin bir dosyada tutulmasıdır.</a:t>
            </a:r>
          </a:p>
          <a:p>
            <a:pPr marL="0" indent="0" algn="just">
              <a:buNone/>
            </a:pPr>
            <a:endParaRPr lang="tr-TR" dirty="0"/>
          </a:p>
        </p:txBody>
      </p:sp>
    </p:spTree>
    <p:extLst>
      <p:ext uri="{BB962C8B-B14F-4D97-AF65-F5344CB8AC3E}">
        <p14:creationId xmlns:p14="http://schemas.microsoft.com/office/powerpoint/2010/main" val="29781160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lgn="just">
              <a:buNone/>
            </a:pPr>
            <a:r>
              <a:rPr lang="tr-TR" dirty="0" err="1"/>
              <a:t>Portfolyonun</a:t>
            </a:r>
            <a:r>
              <a:rPr lang="tr-TR" dirty="0"/>
              <a:t> olumsuz yönü öğrencinin tipik çalışmalarını değil en iyi çalışmalarını sergilemesidir (</a:t>
            </a:r>
            <a:r>
              <a:rPr lang="tr-TR" dirty="0" err="1"/>
              <a:t>Clemmons</a:t>
            </a:r>
            <a:r>
              <a:rPr lang="tr-TR" dirty="0"/>
              <a:t> ve ark., 1992). </a:t>
            </a:r>
            <a:r>
              <a:rPr lang="tr-TR" dirty="0" err="1"/>
              <a:t>Portfolyonun</a:t>
            </a:r>
            <a:r>
              <a:rPr lang="tr-TR" dirty="0"/>
              <a:t> kapsamında, öğrencinin nasıl değerlendirileceğini ve yaptıklarının değerinin ne olduğunu anlayabilmesi için değerlendirme ölçütleri de yer alır. </a:t>
            </a:r>
            <a:r>
              <a:rPr lang="tr-TR" dirty="0" err="1"/>
              <a:t>Portfolyo</a:t>
            </a:r>
            <a:r>
              <a:rPr lang="tr-TR" dirty="0"/>
              <a:t> bir madde ya da bir test olmaktan daha çok, üst düzey düşünme süreçlerinin ölçülebilmesi amacıyla oluşturulmuş bir kavramdır (</a:t>
            </a:r>
            <a:r>
              <a:rPr lang="tr-TR" dirty="0" err="1"/>
              <a:t>Haladyna</a:t>
            </a:r>
            <a:r>
              <a:rPr lang="tr-TR" dirty="0"/>
              <a:t>, 1997). Bu anlamda </a:t>
            </a:r>
            <a:r>
              <a:rPr lang="tr-TR" dirty="0" err="1"/>
              <a:t>portfolyo</a:t>
            </a:r>
            <a:r>
              <a:rPr lang="tr-TR" dirty="0"/>
              <a:t> hem yapılan işi sergileme hem de gelecekte yapılacak çalışmalar için yapıcı geribildirimler ve eleştiriler verme fırsatı yaratır. </a:t>
            </a:r>
          </a:p>
          <a:p>
            <a:pPr marL="0" indent="0" algn="just">
              <a:buNone/>
            </a:pPr>
            <a:endParaRPr lang="tr-TR" dirty="0"/>
          </a:p>
          <a:p>
            <a:pPr marL="0" indent="0" algn="just">
              <a:buNone/>
            </a:pPr>
            <a:r>
              <a:rPr lang="tr-TR" dirty="0" err="1"/>
              <a:t>Portfolyo</a:t>
            </a:r>
            <a:r>
              <a:rPr lang="tr-TR" dirty="0"/>
              <a:t>; okuma, yazma, </a:t>
            </a:r>
            <a:r>
              <a:rPr lang="tr-TR" dirty="0" err="1"/>
              <a:t>poblem</a:t>
            </a:r>
            <a:r>
              <a:rPr lang="tr-TR" dirty="0"/>
              <a:t> çözme ve eleştirel düşünme gibi yaşam becerisi olarak adlandırılabilecek alanlarda öğrencinin yeteneklerini geliştirmek için ideal bir araç gibi görünmektedir.</a:t>
            </a:r>
          </a:p>
          <a:p>
            <a:pPr marL="0" indent="0" algn="just">
              <a:buNone/>
            </a:pPr>
            <a:endParaRPr lang="tr-TR" dirty="0"/>
          </a:p>
        </p:txBody>
      </p:sp>
    </p:spTree>
    <p:extLst>
      <p:ext uri="{BB962C8B-B14F-4D97-AF65-F5344CB8AC3E}">
        <p14:creationId xmlns:p14="http://schemas.microsoft.com/office/powerpoint/2010/main" val="41444368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pPr marL="0" indent="0" algn="just">
              <a:buNone/>
            </a:pPr>
            <a:r>
              <a:rPr lang="tr-TR" dirty="0"/>
              <a:t>Öğretmenler, öğrencinin belirlenen performans alanlarındaki gelişimlerini görmek için, dosyanın içinden seçtikleri (4-7 arası) en iyi ürünü değerlendirmeye alırlar. Bu nedenle </a:t>
            </a:r>
            <a:r>
              <a:rPr lang="tr-TR" dirty="0" err="1"/>
              <a:t>portfolyo</a:t>
            </a:r>
            <a:r>
              <a:rPr lang="tr-TR" dirty="0"/>
              <a:t> öğrencilerin, çalışmalarının içinden belli hedefe yönelik olarak seçtiği örnek çalışmalardan oluşan dosyadır (Kutlu, Doğan ve Karakaya, 2010). Çalışmaların dosyada tutulması, öğrencilerin istedikleri zaman bu çalışmaları gözden geçirmelerine, değerlendirmelerine, geliştirmelerine, öğretmen ve sınıf arkadaşlarıyla tartışmalarına olanak sağlar. Bu dosyalar sayesinde öğrenciler yıllar içerisinde yaptıkları ilerlemeyi ve neleri başardıklarını görürler.</a:t>
            </a:r>
          </a:p>
          <a:p>
            <a:pPr marL="0" indent="0" algn="just">
              <a:buNone/>
            </a:pPr>
            <a:endParaRPr lang="tr-TR" dirty="0"/>
          </a:p>
          <a:p>
            <a:pPr marL="0" indent="0" algn="just">
              <a:buNone/>
            </a:pPr>
            <a:r>
              <a:rPr lang="tr-TR" dirty="0"/>
              <a:t>O’ </a:t>
            </a:r>
            <a:r>
              <a:rPr lang="tr-TR" dirty="0" err="1"/>
              <a:t>Malley’e</a:t>
            </a:r>
            <a:r>
              <a:rPr lang="tr-TR" dirty="0"/>
              <a:t> (1997) göre (</a:t>
            </a:r>
            <a:r>
              <a:rPr lang="tr-TR" dirty="0" err="1"/>
              <a:t>Akt</a:t>
            </a:r>
            <a:r>
              <a:rPr lang="tr-TR" dirty="0"/>
              <a:t>: Doğan, 2005) derleme, vitrin ve değerlendirme </a:t>
            </a:r>
            <a:r>
              <a:rPr lang="tr-TR" dirty="0" err="1"/>
              <a:t>portfolyo</a:t>
            </a:r>
            <a:r>
              <a:rPr lang="tr-TR" dirty="0"/>
              <a:t> olmak üzere üç tip </a:t>
            </a:r>
            <a:r>
              <a:rPr lang="tr-TR" dirty="0" err="1"/>
              <a:t>portfolyo</a:t>
            </a:r>
            <a:r>
              <a:rPr lang="tr-TR" dirty="0"/>
              <a:t> türü vardır: Derleme </a:t>
            </a:r>
            <a:r>
              <a:rPr lang="tr-TR" dirty="0" err="1"/>
              <a:t>portfolyo</a:t>
            </a:r>
            <a:r>
              <a:rPr lang="tr-TR" dirty="0"/>
              <a:t> öğrencinin ürettiği bütün çalışmaları içerir. Vitrin </a:t>
            </a:r>
            <a:r>
              <a:rPr lang="tr-TR" dirty="0" err="1"/>
              <a:t>portfolyo</a:t>
            </a:r>
            <a:r>
              <a:rPr lang="tr-TR" dirty="0"/>
              <a:t> öğrencinin en iyi çalışmalarına odaklanırken, değerlendirme </a:t>
            </a:r>
            <a:r>
              <a:rPr lang="tr-TR" dirty="0" err="1"/>
              <a:t>portfolyo</a:t>
            </a:r>
            <a:r>
              <a:rPr lang="tr-TR" dirty="0"/>
              <a:t> belli bir eğitimsel amaç doğrultusunda öğrencinin gelişimini gösterir ve puan verme amacı taşır. Değerlendirme </a:t>
            </a:r>
            <a:r>
              <a:rPr lang="tr-TR" dirty="0" err="1"/>
              <a:t>portfolyo</a:t>
            </a:r>
            <a:r>
              <a:rPr lang="tr-TR" dirty="0"/>
              <a:t> öğrencinin ve öğretmenin </a:t>
            </a:r>
            <a:r>
              <a:rPr lang="tr-TR" dirty="0" err="1"/>
              <a:t>ilerki</a:t>
            </a:r>
            <a:r>
              <a:rPr lang="tr-TR" dirty="0"/>
              <a:t> öğrenme etkinliklerine hazırlamasına yardımcı olduğu için bu tip </a:t>
            </a:r>
            <a:r>
              <a:rPr lang="tr-TR" dirty="0" err="1"/>
              <a:t>portfolyoların</a:t>
            </a:r>
            <a:r>
              <a:rPr lang="tr-TR" dirty="0"/>
              <a:t> kullanımı daha yaygındır ve önerilmektedir.</a:t>
            </a:r>
          </a:p>
          <a:p>
            <a:pPr marL="0" indent="0" algn="just">
              <a:buNone/>
            </a:pPr>
            <a:endParaRPr lang="tr-TR" dirty="0"/>
          </a:p>
        </p:txBody>
      </p:sp>
    </p:spTree>
    <p:extLst>
      <p:ext uri="{BB962C8B-B14F-4D97-AF65-F5344CB8AC3E}">
        <p14:creationId xmlns:p14="http://schemas.microsoft.com/office/powerpoint/2010/main" val="1868951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Kaynakça</a:t>
            </a:r>
          </a:p>
        </p:txBody>
      </p:sp>
      <p:sp>
        <p:nvSpPr>
          <p:cNvPr id="3" name="İçerik Yer Tutucusu 2"/>
          <p:cNvSpPr>
            <a:spLocks noGrp="1"/>
          </p:cNvSpPr>
          <p:nvPr>
            <p:ph idx="1"/>
          </p:nvPr>
        </p:nvSpPr>
        <p:spPr>
          <a:xfrm>
            <a:off x="838200" y="1368425"/>
            <a:ext cx="10515600" cy="4351338"/>
          </a:xfrm>
        </p:spPr>
        <p:txBody>
          <a:bodyPr>
            <a:noAutofit/>
          </a:bodyPr>
          <a:lstStyle/>
          <a:p>
            <a:pPr marL="0" indent="0" algn="just">
              <a:buNone/>
            </a:pPr>
            <a:r>
              <a:rPr lang="tr-TR" sz="1800" dirty="0"/>
              <a:t>Aslanoğlu, A. E. ve Kutlu, Ö. (2003). Öğretimde sunu becerilerinin değerlendirilmesinde dereceli puanlama 	anahtarı (</a:t>
            </a:r>
            <a:r>
              <a:rPr lang="tr-TR" sz="1800" dirty="0" err="1"/>
              <a:t>rubric</a:t>
            </a:r>
            <a:r>
              <a:rPr lang="tr-TR" sz="1800" dirty="0"/>
              <a:t>) kullanılmasına ilişkin bir araştırma. </a:t>
            </a:r>
            <a:r>
              <a:rPr lang="tr-TR" sz="1800" i="1" dirty="0"/>
              <a:t>Ankara Üniversitesi Eğitim Bilimleri Fakültesi 	Dergisi</a:t>
            </a:r>
            <a:r>
              <a:rPr lang="tr-TR" sz="1800" dirty="0"/>
              <a:t>,</a:t>
            </a:r>
            <a:r>
              <a:rPr lang="tr-TR" sz="1800" b="1" dirty="0"/>
              <a:t> </a:t>
            </a:r>
            <a:r>
              <a:rPr lang="tr-TR" sz="1800" dirty="0"/>
              <a:t>36(1-2): 25-36.</a:t>
            </a:r>
          </a:p>
          <a:p>
            <a:pPr marL="0" indent="0" algn="just">
              <a:buNone/>
            </a:pPr>
            <a:r>
              <a:rPr lang="tr-TR" sz="1800" dirty="0" err="1"/>
              <a:t>Bird</a:t>
            </a:r>
            <a:r>
              <a:rPr lang="tr-TR" sz="1800" dirty="0"/>
              <a:t>, T. (1990). </a:t>
            </a:r>
            <a:r>
              <a:rPr lang="tr-TR" sz="1800" i="1" dirty="0" err="1"/>
              <a:t>The</a:t>
            </a:r>
            <a:r>
              <a:rPr lang="tr-TR" sz="1800" i="1" dirty="0"/>
              <a:t> </a:t>
            </a:r>
            <a:r>
              <a:rPr lang="tr-TR" sz="1800" i="1" dirty="0" err="1"/>
              <a:t>schoolteacher’s</a:t>
            </a:r>
            <a:r>
              <a:rPr lang="tr-TR" sz="1800" i="1" dirty="0"/>
              <a:t> </a:t>
            </a:r>
            <a:r>
              <a:rPr lang="tr-TR" sz="1800" i="1" dirty="0" err="1"/>
              <a:t>portfolio</a:t>
            </a:r>
            <a:r>
              <a:rPr lang="tr-TR" sz="1800" i="1" dirty="0"/>
              <a:t>: An </a:t>
            </a:r>
            <a:r>
              <a:rPr lang="tr-TR" sz="1800" i="1" dirty="0" err="1"/>
              <a:t>essay</a:t>
            </a:r>
            <a:r>
              <a:rPr lang="tr-TR" sz="1800" i="1" dirty="0"/>
              <a:t> on </a:t>
            </a:r>
            <a:r>
              <a:rPr lang="tr-TR" sz="1800" i="1" dirty="0" err="1"/>
              <a:t>possibilities</a:t>
            </a:r>
            <a:r>
              <a:rPr lang="tr-TR" sz="1800" i="1" dirty="0"/>
              <a:t>.</a:t>
            </a:r>
            <a:r>
              <a:rPr lang="tr-TR" sz="1800" b="1" dirty="0"/>
              <a:t> </a:t>
            </a:r>
            <a:r>
              <a:rPr lang="tr-TR" sz="1800" dirty="0" err="1"/>
              <a:t>In</a:t>
            </a:r>
            <a:r>
              <a:rPr lang="tr-TR" sz="1800" dirty="0"/>
              <a:t> J. </a:t>
            </a:r>
            <a:r>
              <a:rPr lang="tr-TR" sz="1800" dirty="0" err="1"/>
              <a:t>Millman</a:t>
            </a:r>
            <a:r>
              <a:rPr lang="tr-TR" sz="1800" dirty="0"/>
              <a:t> </a:t>
            </a:r>
            <a:r>
              <a:rPr lang="tr-TR" sz="1800" dirty="0" err="1"/>
              <a:t>and</a:t>
            </a:r>
            <a:r>
              <a:rPr lang="tr-TR" sz="1800" dirty="0"/>
              <a:t> L., </a:t>
            </a:r>
            <a:r>
              <a:rPr lang="tr-TR" sz="1800" dirty="0" err="1"/>
              <a:t>Darling-Hammond</a:t>
            </a:r>
            <a:r>
              <a:rPr lang="tr-TR" sz="1800" dirty="0"/>
              <a:t> 	(</a:t>
            </a:r>
            <a:r>
              <a:rPr lang="tr-TR" sz="1800" dirty="0" err="1"/>
              <a:t>Eds</a:t>
            </a:r>
            <a:r>
              <a:rPr lang="tr-TR" sz="1800" dirty="0"/>
              <a:t>.). </a:t>
            </a:r>
            <a:r>
              <a:rPr lang="tr-TR" sz="1800" dirty="0" err="1"/>
              <a:t>The</a:t>
            </a:r>
            <a:r>
              <a:rPr lang="tr-TR" sz="1800" dirty="0"/>
              <a:t> New </a:t>
            </a:r>
            <a:r>
              <a:rPr lang="tr-TR" sz="1800" dirty="0" err="1"/>
              <a:t>Handbook</a:t>
            </a:r>
            <a:r>
              <a:rPr lang="tr-TR" sz="1800" dirty="0"/>
              <a:t> Of </a:t>
            </a:r>
            <a:r>
              <a:rPr lang="tr-TR" sz="1800" dirty="0" err="1"/>
              <a:t>Teacher</a:t>
            </a:r>
            <a:r>
              <a:rPr lang="tr-TR" sz="1800" dirty="0"/>
              <a:t> </a:t>
            </a:r>
            <a:r>
              <a:rPr lang="tr-TR" sz="1800" dirty="0" err="1"/>
              <a:t>Evaulation</a:t>
            </a:r>
            <a:r>
              <a:rPr lang="tr-TR" sz="1800" dirty="0"/>
              <a:t>. </a:t>
            </a:r>
            <a:r>
              <a:rPr lang="tr-TR" sz="1800" dirty="0" err="1"/>
              <a:t>Netbury</a:t>
            </a:r>
            <a:r>
              <a:rPr lang="tr-TR" sz="1800" dirty="0"/>
              <a:t> Park, CA: </a:t>
            </a:r>
            <a:r>
              <a:rPr lang="tr-TR" sz="1800" dirty="0" err="1"/>
              <a:t>Sage</a:t>
            </a:r>
            <a:r>
              <a:rPr lang="tr-TR" sz="1800" dirty="0"/>
              <a:t>.</a:t>
            </a:r>
          </a:p>
          <a:p>
            <a:pPr marL="0" indent="0" algn="just">
              <a:buNone/>
            </a:pPr>
            <a:r>
              <a:rPr lang="tr-TR" sz="1800" dirty="0"/>
              <a:t>Brown, J. D., &amp; Hudson T. (1998). </a:t>
            </a:r>
            <a:r>
              <a:rPr lang="tr-TR" sz="1800" dirty="0" err="1"/>
              <a:t>The</a:t>
            </a:r>
            <a:r>
              <a:rPr lang="tr-TR" sz="1800" dirty="0"/>
              <a:t> </a:t>
            </a:r>
            <a:r>
              <a:rPr lang="tr-TR" sz="1800" dirty="0" err="1"/>
              <a:t>Alternatives</a:t>
            </a:r>
            <a:r>
              <a:rPr lang="tr-TR" sz="1800" dirty="0"/>
              <a:t> in Language </a:t>
            </a:r>
            <a:r>
              <a:rPr lang="tr-TR" sz="1800" dirty="0" err="1"/>
              <a:t>Assessment</a:t>
            </a:r>
            <a:r>
              <a:rPr lang="tr-TR" sz="1800" dirty="0"/>
              <a:t>. </a:t>
            </a:r>
            <a:r>
              <a:rPr lang="tr-TR" sz="1800" i="1" dirty="0" err="1"/>
              <a:t>Tesol</a:t>
            </a:r>
            <a:r>
              <a:rPr lang="tr-TR" sz="1800" i="1" dirty="0"/>
              <a:t> </a:t>
            </a:r>
            <a:r>
              <a:rPr lang="tr-TR" sz="1800" i="1" dirty="0" err="1"/>
              <a:t>Quarterly</a:t>
            </a:r>
            <a:r>
              <a:rPr lang="tr-TR" sz="1800" i="1" dirty="0"/>
              <a:t>,</a:t>
            </a:r>
            <a:r>
              <a:rPr lang="tr-TR" sz="1800" dirty="0"/>
              <a:t> </a:t>
            </a:r>
            <a:r>
              <a:rPr lang="tr-TR" sz="1800" i="1" dirty="0"/>
              <a:t>32</a:t>
            </a:r>
            <a:r>
              <a:rPr lang="tr-TR" sz="1800" dirty="0"/>
              <a:t>(4), 653-675.</a:t>
            </a:r>
          </a:p>
          <a:p>
            <a:pPr marL="0" indent="0" algn="just">
              <a:buNone/>
            </a:pPr>
            <a:r>
              <a:rPr lang="tr-TR" sz="1800" dirty="0" err="1"/>
              <a:t>Clemmons</a:t>
            </a:r>
            <a:r>
              <a:rPr lang="tr-TR" sz="1800" dirty="0"/>
              <a:t>, J., </a:t>
            </a:r>
            <a:r>
              <a:rPr lang="tr-TR" sz="1800" dirty="0" err="1"/>
              <a:t>Laase</a:t>
            </a:r>
            <a:r>
              <a:rPr lang="tr-TR" sz="1800" dirty="0"/>
              <a:t>, L., Cooper D., </a:t>
            </a:r>
            <a:r>
              <a:rPr lang="tr-TR" sz="1800" dirty="0" err="1"/>
              <a:t>Areglado</a:t>
            </a:r>
            <a:r>
              <a:rPr lang="tr-TR" sz="1800" dirty="0"/>
              <a:t> N., &amp; </a:t>
            </a:r>
            <a:r>
              <a:rPr lang="tr-TR" sz="1800" dirty="0" err="1"/>
              <a:t>Dill</a:t>
            </a:r>
            <a:r>
              <a:rPr lang="tr-TR" sz="1800" dirty="0"/>
              <a:t> M. (1992).</a:t>
            </a:r>
            <a:r>
              <a:rPr lang="tr-TR" sz="1800" b="1" dirty="0"/>
              <a:t> </a:t>
            </a:r>
            <a:r>
              <a:rPr lang="tr-TR" sz="1800" i="1" dirty="0" err="1"/>
              <a:t>Portfolios</a:t>
            </a:r>
            <a:r>
              <a:rPr lang="tr-TR" sz="1800" i="1" dirty="0"/>
              <a:t> in </a:t>
            </a:r>
            <a:r>
              <a:rPr lang="tr-TR" sz="1800" i="1" dirty="0" err="1"/>
              <a:t>the</a:t>
            </a:r>
            <a:r>
              <a:rPr lang="tr-TR" sz="1800" i="1" dirty="0"/>
              <a:t> </a:t>
            </a:r>
            <a:r>
              <a:rPr lang="tr-TR" sz="1800" i="1" dirty="0" err="1"/>
              <a:t>classroom</a:t>
            </a:r>
            <a:r>
              <a:rPr lang="tr-TR" sz="1800" i="1" dirty="0"/>
              <a:t>: A </a:t>
            </a:r>
            <a:r>
              <a:rPr lang="tr-TR" sz="1800" i="1" dirty="0" err="1"/>
              <a:t>teachers’s</a:t>
            </a:r>
            <a:r>
              <a:rPr lang="tr-TR" sz="1800" i="1" dirty="0"/>
              <a:t> 	</a:t>
            </a:r>
            <a:r>
              <a:rPr lang="tr-TR" sz="1800" i="1" dirty="0" err="1"/>
              <a:t>sourcebook</a:t>
            </a:r>
            <a:r>
              <a:rPr lang="tr-TR" sz="1800" i="1" dirty="0"/>
              <a:t>.</a:t>
            </a:r>
            <a:r>
              <a:rPr lang="tr-TR" sz="1800" dirty="0"/>
              <a:t> New York: Scholastic Professional </a:t>
            </a:r>
            <a:r>
              <a:rPr lang="tr-TR" sz="1800" dirty="0" err="1"/>
              <a:t>Books</a:t>
            </a:r>
            <a:r>
              <a:rPr lang="tr-TR" sz="1800" dirty="0"/>
              <a:t>.</a:t>
            </a:r>
          </a:p>
          <a:p>
            <a:pPr marL="0" indent="0" algn="just">
              <a:buNone/>
            </a:pPr>
            <a:r>
              <a:rPr lang="tr-TR" sz="1800" dirty="0"/>
              <a:t>Doğan, D. (2005). </a:t>
            </a:r>
            <a:r>
              <a:rPr lang="tr-TR" sz="1800" i="1" dirty="0"/>
              <a:t>Okul öğretiminde dosya oluşturma (</a:t>
            </a:r>
            <a:r>
              <a:rPr lang="tr-TR" sz="1800" i="1" dirty="0" err="1"/>
              <a:t>portfolyo</a:t>
            </a:r>
            <a:r>
              <a:rPr lang="tr-TR" sz="1800" i="1" dirty="0"/>
              <a:t>) uygulamalarının değerlendirilmesi üzerine bir 	çalışma.</a:t>
            </a:r>
            <a:r>
              <a:rPr lang="tr-TR" sz="1800" b="1" dirty="0"/>
              <a:t> </a:t>
            </a:r>
            <a:r>
              <a:rPr lang="tr-TR" sz="1800" dirty="0"/>
              <a:t>Yayımlanmamış </a:t>
            </a:r>
            <a:r>
              <a:rPr lang="tr-TR" sz="1800" dirty="0" err="1"/>
              <a:t>Yükseklisans</a:t>
            </a:r>
            <a:r>
              <a:rPr lang="tr-TR" sz="1800" dirty="0"/>
              <a:t> Tezi. Ankara: Ankara Üniversitesi Eğitim Bilimleri Enstitüsü.</a:t>
            </a:r>
          </a:p>
        </p:txBody>
      </p:sp>
    </p:spTree>
    <p:extLst>
      <p:ext uri="{BB962C8B-B14F-4D97-AF65-F5344CB8AC3E}">
        <p14:creationId xmlns:p14="http://schemas.microsoft.com/office/powerpoint/2010/main" val="40555116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1234</Words>
  <Application>Microsoft Office PowerPoint</Application>
  <PresentationFormat>Geniş ekran</PresentationFormat>
  <Paragraphs>30</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Performansa ve Portfolyoya Dayalı Durum Belirleme </vt:lpstr>
      <vt:lpstr>PowerPoint Sunusu</vt:lpstr>
      <vt:lpstr>Performansa Dayalı Durum Belirleme</vt:lpstr>
      <vt:lpstr>PowerPoint Sunusu</vt:lpstr>
      <vt:lpstr>PowerPoint Sunusu</vt:lpstr>
      <vt:lpstr>Portfolyo Dayalı Durum Belirleme</vt:lpstr>
      <vt:lpstr>PowerPoint Sunusu</vt:lpstr>
      <vt:lpstr>PowerPoint Sunusu</vt:lpstr>
      <vt:lpstr>Kaynakça</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Neslihan Tuğçe Özyeter</cp:lastModifiedBy>
  <cp:revision>15</cp:revision>
  <dcterms:created xsi:type="dcterms:W3CDTF">2017-05-16T13:19:38Z</dcterms:created>
  <dcterms:modified xsi:type="dcterms:W3CDTF">2022-03-07T09:05:42Z</dcterms:modified>
</cp:coreProperties>
</file>