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13205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5869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034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1566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5101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15234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27685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8999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99208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68615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021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5871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6529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99482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90928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5335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1095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Miras Hukukunun Konusu Ve Temel Kavramlar</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6EC102-640B-4F49-B17C-F621B7E55BBF}"/>
              </a:ext>
            </a:extLst>
          </p:cNvPr>
          <p:cNvSpPr>
            <a:spLocks noGrp="1"/>
          </p:cNvSpPr>
          <p:nvPr>
            <p:ph type="title"/>
          </p:nvPr>
        </p:nvSpPr>
        <p:spPr/>
        <p:txBody>
          <a:bodyPr/>
          <a:lstStyle/>
          <a:p>
            <a:r>
              <a:rPr lang="tr-TR" dirty="0"/>
              <a:t>Miras </a:t>
            </a:r>
            <a:r>
              <a:rPr lang="tr-TR" dirty="0" smtClean="0"/>
              <a:t>Hukukunun Temel Kavramları</a:t>
            </a:r>
            <a:r>
              <a:rPr lang="tr-TR" dirty="0"/>
              <a:t/>
            </a:r>
            <a:br>
              <a:rPr lang="tr-TR" dirty="0"/>
            </a:br>
            <a:endParaRPr lang="tr-TR" dirty="0"/>
          </a:p>
        </p:txBody>
      </p:sp>
      <p:sp>
        <p:nvSpPr>
          <p:cNvPr id="3" name="İçerik Yer Tutucusu 2">
            <a:extLst>
              <a:ext uri="{FF2B5EF4-FFF2-40B4-BE49-F238E27FC236}">
                <a16:creationId xmlns:a16="http://schemas.microsoft.com/office/drawing/2014/main" id="{BAA29352-3480-1743-AB11-DA16C9A340D7}"/>
              </a:ext>
            </a:extLst>
          </p:cNvPr>
          <p:cNvSpPr>
            <a:spLocks noGrp="1"/>
          </p:cNvSpPr>
          <p:nvPr>
            <p:ph idx="1"/>
          </p:nvPr>
        </p:nvSpPr>
        <p:spPr/>
        <p:txBody>
          <a:bodyPr/>
          <a:lstStyle/>
          <a:p>
            <a:r>
              <a:rPr lang="tr-TR" dirty="0"/>
              <a:t>Külli </a:t>
            </a:r>
            <a:r>
              <a:rPr lang="tr-TR" dirty="0" err="1"/>
              <a:t>halefiyet</a:t>
            </a:r>
            <a:endParaRPr lang="tr-TR" dirty="0"/>
          </a:p>
          <a:p>
            <a:r>
              <a:rPr lang="tr-TR" dirty="0"/>
              <a:t>Külli </a:t>
            </a:r>
            <a:r>
              <a:rPr lang="tr-TR" dirty="0" err="1"/>
              <a:t>halefiyet</a:t>
            </a:r>
            <a:r>
              <a:rPr lang="tr-TR" dirty="0"/>
              <a:t>, bir kimseye ait olan hakların, tüm olarak tek bir olayla her bir hakkın devri için kanundaki özel şartların gerçekleşmesi aranmaksızın başkasına geçmesi anlaşılır.</a:t>
            </a:r>
          </a:p>
          <a:p>
            <a:r>
              <a:rPr lang="tr-TR" dirty="0"/>
              <a:t>Külli </a:t>
            </a:r>
            <a:r>
              <a:rPr lang="tr-TR" dirty="0" err="1"/>
              <a:t>halefiyet</a:t>
            </a:r>
            <a:r>
              <a:rPr lang="tr-TR" dirty="0"/>
              <a:t> ancak ve ancak kanunla düzenlenen hallerde söz konusu olabilir. </a:t>
            </a:r>
          </a:p>
          <a:p>
            <a:r>
              <a:rPr lang="tr-TR" dirty="0" err="1"/>
              <a:t>Mirasbırakana</a:t>
            </a:r>
            <a:r>
              <a:rPr lang="tr-TR" dirty="0"/>
              <a:t> ait haklar ve borçlar, başka herhangi bir işleme gerek kalmaksızın, ölüm ile kendiliklerinden mirasçılara geçerler. Bu külli </a:t>
            </a:r>
            <a:r>
              <a:rPr lang="tr-TR" dirty="0" err="1"/>
              <a:t>halefiyet</a:t>
            </a:r>
            <a:r>
              <a:rPr lang="tr-TR" dirty="0"/>
              <a:t> prensibinin bir sonucudur.</a:t>
            </a:r>
          </a:p>
        </p:txBody>
      </p:sp>
    </p:spTree>
    <p:extLst>
      <p:ext uri="{BB962C8B-B14F-4D97-AF65-F5344CB8AC3E}">
        <p14:creationId xmlns:p14="http://schemas.microsoft.com/office/powerpoint/2010/main" val="1898472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F586C-1668-3E46-BAD7-B5316B35459E}"/>
              </a:ext>
            </a:extLst>
          </p:cNvPr>
          <p:cNvSpPr>
            <a:spLocks noGrp="1"/>
          </p:cNvSpPr>
          <p:nvPr>
            <p:ph type="title"/>
          </p:nvPr>
        </p:nvSpPr>
        <p:spPr/>
        <p:txBody>
          <a:bodyPr/>
          <a:lstStyle/>
          <a:p>
            <a:r>
              <a:rPr lang="tr-TR" dirty="0"/>
              <a:t>Miras </a:t>
            </a:r>
            <a:r>
              <a:rPr lang="tr-TR" dirty="0" smtClean="0"/>
              <a:t>Hukukunun Temel Kavramları</a:t>
            </a:r>
            <a:r>
              <a:rPr lang="tr-TR" dirty="0"/>
              <a:t/>
            </a:r>
            <a:br>
              <a:rPr lang="tr-TR" dirty="0"/>
            </a:br>
            <a:endParaRPr lang="tr-TR" dirty="0"/>
          </a:p>
        </p:txBody>
      </p:sp>
      <p:sp>
        <p:nvSpPr>
          <p:cNvPr id="3" name="İçerik Yer Tutucusu 2">
            <a:extLst>
              <a:ext uri="{FF2B5EF4-FFF2-40B4-BE49-F238E27FC236}">
                <a16:creationId xmlns:a16="http://schemas.microsoft.com/office/drawing/2014/main" id="{D1865942-4556-EF43-988F-222594F23DE7}"/>
              </a:ext>
            </a:extLst>
          </p:cNvPr>
          <p:cNvSpPr>
            <a:spLocks noGrp="1"/>
          </p:cNvSpPr>
          <p:nvPr>
            <p:ph idx="1"/>
          </p:nvPr>
        </p:nvSpPr>
        <p:spPr/>
        <p:txBody>
          <a:bodyPr/>
          <a:lstStyle/>
          <a:p>
            <a:r>
              <a:rPr lang="tr-TR" dirty="0"/>
              <a:t>Mirasçı sayısının birden fazla olması halinde, terekedeki mallar üzerinde iştirak halinde hak sahipliği söz konusu olacaktır.</a:t>
            </a:r>
          </a:p>
          <a:p>
            <a:r>
              <a:rPr lang="tr-TR" dirty="0"/>
              <a:t>Bu birliğe kanunda miras ortaklığı adı verilmektedir. </a:t>
            </a:r>
          </a:p>
          <a:p>
            <a:r>
              <a:rPr lang="tr-TR" dirty="0"/>
              <a:t>Mirasçılar, </a:t>
            </a:r>
            <a:r>
              <a:rPr lang="tr-TR" dirty="0" err="1"/>
              <a:t>mirasbırakanın</a:t>
            </a:r>
            <a:r>
              <a:rPr lang="tr-TR" dirty="0"/>
              <a:t> borçlarından kendi malvarlıkları ile sorumludurlar. Bunun tek istisnası devletin mirasçılığıdır. Devlet, terekeden kendisine düşen pay ile sorumlu olacaktır.</a:t>
            </a:r>
          </a:p>
          <a:p>
            <a:endParaRPr lang="tr-TR" dirty="0"/>
          </a:p>
        </p:txBody>
      </p:sp>
    </p:spTree>
    <p:extLst>
      <p:ext uri="{BB962C8B-B14F-4D97-AF65-F5344CB8AC3E}">
        <p14:creationId xmlns:p14="http://schemas.microsoft.com/office/powerpoint/2010/main" val="1549250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B8D28D-C7B6-5449-B898-D1774AC92CD3}"/>
              </a:ext>
            </a:extLst>
          </p:cNvPr>
          <p:cNvSpPr>
            <a:spLocks noGrp="1"/>
          </p:cNvSpPr>
          <p:nvPr>
            <p:ph type="title"/>
          </p:nvPr>
        </p:nvSpPr>
        <p:spPr/>
        <p:txBody>
          <a:bodyPr/>
          <a:lstStyle/>
          <a:p>
            <a:r>
              <a:rPr lang="tr-TR" dirty="0"/>
              <a:t>Miras </a:t>
            </a:r>
            <a:r>
              <a:rPr lang="tr-TR" dirty="0" smtClean="0"/>
              <a:t>Hukukunun Temel Kavramları</a:t>
            </a:r>
            <a:endParaRPr lang="tr-TR" dirty="0"/>
          </a:p>
        </p:txBody>
      </p:sp>
      <p:sp>
        <p:nvSpPr>
          <p:cNvPr id="3" name="İçerik Yer Tutucusu 2">
            <a:extLst>
              <a:ext uri="{FF2B5EF4-FFF2-40B4-BE49-F238E27FC236}">
                <a16:creationId xmlns:a16="http://schemas.microsoft.com/office/drawing/2014/main" id="{27C7B80D-3C7A-774A-A92C-B3FE787CD3E3}"/>
              </a:ext>
            </a:extLst>
          </p:cNvPr>
          <p:cNvSpPr>
            <a:spLocks noGrp="1"/>
          </p:cNvSpPr>
          <p:nvPr>
            <p:ph idx="1"/>
          </p:nvPr>
        </p:nvSpPr>
        <p:spPr/>
        <p:txBody>
          <a:bodyPr/>
          <a:lstStyle/>
          <a:p>
            <a:r>
              <a:rPr lang="tr-TR" dirty="0"/>
              <a:t>Cüzi </a:t>
            </a:r>
            <a:r>
              <a:rPr lang="tr-TR" dirty="0" err="1"/>
              <a:t>halefiyet</a:t>
            </a:r>
            <a:r>
              <a:rPr lang="tr-TR" dirty="0"/>
              <a:t> halleri</a:t>
            </a:r>
          </a:p>
          <a:p>
            <a:r>
              <a:rPr lang="tr-TR" dirty="0"/>
              <a:t>Tereke üzerinde kanuni intifa hakkına sahip olanlar ile vasiyet alacaklıları, miras hukukunda cüzi </a:t>
            </a:r>
            <a:r>
              <a:rPr lang="tr-TR" dirty="0" err="1"/>
              <a:t>halefiyet</a:t>
            </a:r>
            <a:r>
              <a:rPr lang="tr-TR" dirty="0"/>
              <a:t> ilkesine göre hak sahibi olan kişilerdir.</a:t>
            </a:r>
          </a:p>
          <a:p>
            <a:r>
              <a:rPr lang="tr-TR" dirty="0" err="1"/>
              <a:t>Mirasbırakanın</a:t>
            </a:r>
            <a:r>
              <a:rPr lang="tr-TR" dirty="0"/>
              <a:t> alacaklılarının hakları, kanuni intifa hakkından önce gelir. Önce alacaklılar tatmin edilir, sonra kalan tereke üzerinde kanuni intifa hakkı ortaya çıkar.</a:t>
            </a:r>
          </a:p>
          <a:p>
            <a:r>
              <a:rPr lang="tr-TR" dirty="0"/>
              <a:t>Kanuni intifa hakkı kazanılması açısından kanuni miras, hukuki sonuçları açısından ise vasiyet hükümlerine bağlanmıştır.</a:t>
            </a:r>
          </a:p>
        </p:txBody>
      </p:sp>
    </p:spTree>
    <p:extLst>
      <p:ext uri="{BB962C8B-B14F-4D97-AF65-F5344CB8AC3E}">
        <p14:creationId xmlns:p14="http://schemas.microsoft.com/office/powerpoint/2010/main" val="1101469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998623E-B2C5-C840-AD33-2C3AC86CEC52}"/>
              </a:ext>
            </a:extLst>
          </p:cNvPr>
          <p:cNvSpPr>
            <a:spLocks noGrp="1"/>
          </p:cNvSpPr>
          <p:nvPr>
            <p:ph type="title"/>
          </p:nvPr>
        </p:nvSpPr>
        <p:spPr/>
        <p:txBody>
          <a:bodyPr/>
          <a:lstStyle/>
          <a:p>
            <a:r>
              <a:rPr lang="tr-TR" dirty="0"/>
              <a:t>Miras </a:t>
            </a:r>
            <a:r>
              <a:rPr lang="tr-TR" dirty="0" smtClean="0"/>
              <a:t>Hukukunun Temel Kavramları</a:t>
            </a:r>
            <a:r>
              <a:rPr lang="tr-TR" dirty="0"/>
              <a:t/>
            </a:r>
            <a:br>
              <a:rPr lang="tr-TR" dirty="0"/>
            </a:br>
            <a:endParaRPr lang="tr-TR" dirty="0"/>
          </a:p>
        </p:txBody>
      </p:sp>
      <p:sp>
        <p:nvSpPr>
          <p:cNvPr id="3" name="İçerik Yer Tutucusu 2">
            <a:extLst>
              <a:ext uri="{FF2B5EF4-FFF2-40B4-BE49-F238E27FC236}">
                <a16:creationId xmlns:a16="http://schemas.microsoft.com/office/drawing/2014/main" id="{D6CD0544-EF73-EA42-9343-A22844C9C84D}"/>
              </a:ext>
            </a:extLst>
          </p:cNvPr>
          <p:cNvSpPr>
            <a:spLocks noGrp="1"/>
          </p:cNvSpPr>
          <p:nvPr>
            <p:ph idx="1"/>
          </p:nvPr>
        </p:nvSpPr>
        <p:spPr/>
        <p:txBody>
          <a:bodyPr/>
          <a:lstStyle/>
          <a:p>
            <a:r>
              <a:rPr lang="tr-TR" dirty="0"/>
              <a:t>Vasiyet alacaklıları da külli halef değillerdir, tereke borçlarından kişisel sorumlulukları bulunmamaktadır.</a:t>
            </a:r>
          </a:p>
          <a:p>
            <a:r>
              <a:rPr lang="tr-TR" dirty="0"/>
              <a:t>Vasiyet alacağı, </a:t>
            </a:r>
            <a:r>
              <a:rPr lang="tr-TR" dirty="0" err="1"/>
              <a:t>mirasbırakanın</a:t>
            </a:r>
            <a:r>
              <a:rPr lang="tr-TR" dirty="0"/>
              <a:t> ölümü üzerinde alacaklı tarafından mirasçılara karşı ileri sürülebilecek bir alacak hakkıdır.</a:t>
            </a:r>
          </a:p>
          <a:p>
            <a:endParaRPr lang="tr-TR" dirty="0"/>
          </a:p>
          <a:p>
            <a:endParaRPr lang="tr-TR" dirty="0"/>
          </a:p>
        </p:txBody>
      </p:sp>
    </p:spTree>
    <p:extLst>
      <p:ext uri="{BB962C8B-B14F-4D97-AF65-F5344CB8AC3E}">
        <p14:creationId xmlns:p14="http://schemas.microsoft.com/office/powerpoint/2010/main" val="3467683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D6FD4EB-8D2A-6F4D-B512-EFB4ABD6E702}"/>
              </a:ext>
            </a:extLst>
          </p:cNvPr>
          <p:cNvSpPr>
            <a:spLocks noGrp="1"/>
          </p:cNvSpPr>
          <p:nvPr>
            <p:ph type="title"/>
          </p:nvPr>
        </p:nvSpPr>
        <p:spPr/>
        <p:txBody>
          <a:bodyPr/>
          <a:lstStyle/>
          <a:p>
            <a:r>
              <a:rPr lang="tr-TR" dirty="0"/>
              <a:t>Miras </a:t>
            </a:r>
            <a:r>
              <a:rPr lang="tr-TR" dirty="0" smtClean="0"/>
              <a:t>Hukukunun Temel Kavramları</a:t>
            </a:r>
            <a:r>
              <a:rPr lang="tr-TR" dirty="0"/>
              <a:t/>
            </a:r>
            <a:br>
              <a:rPr lang="tr-TR" dirty="0"/>
            </a:br>
            <a:endParaRPr lang="tr-TR" dirty="0"/>
          </a:p>
        </p:txBody>
      </p:sp>
      <p:sp>
        <p:nvSpPr>
          <p:cNvPr id="3" name="İçerik Yer Tutucusu 2">
            <a:extLst>
              <a:ext uri="{FF2B5EF4-FFF2-40B4-BE49-F238E27FC236}">
                <a16:creationId xmlns:a16="http://schemas.microsoft.com/office/drawing/2014/main" id="{BC0891A3-7958-1F42-8249-B7AF32235C44}"/>
              </a:ext>
            </a:extLst>
          </p:cNvPr>
          <p:cNvSpPr>
            <a:spLocks noGrp="1"/>
          </p:cNvSpPr>
          <p:nvPr>
            <p:ph idx="1"/>
          </p:nvPr>
        </p:nvSpPr>
        <p:spPr/>
        <p:txBody>
          <a:bodyPr/>
          <a:lstStyle/>
          <a:p>
            <a:r>
              <a:rPr lang="tr-TR" dirty="0"/>
              <a:t>Külli </a:t>
            </a:r>
            <a:r>
              <a:rPr lang="tr-TR" dirty="0" err="1"/>
              <a:t>halefiyet</a:t>
            </a:r>
            <a:r>
              <a:rPr lang="tr-TR" dirty="0"/>
              <a:t> cüzi </a:t>
            </a:r>
            <a:r>
              <a:rPr lang="tr-TR" dirty="0" err="1"/>
              <a:t>halefiyet</a:t>
            </a:r>
            <a:r>
              <a:rPr lang="tr-TR" dirty="0"/>
              <a:t> arasındaki ilişki</a:t>
            </a:r>
          </a:p>
          <a:p>
            <a:r>
              <a:rPr lang="tr-TR" dirty="0"/>
              <a:t>Külli halefler, </a:t>
            </a:r>
            <a:r>
              <a:rPr lang="tr-TR" dirty="0" err="1"/>
              <a:t>mirasbırakanın</a:t>
            </a:r>
            <a:r>
              <a:rPr lang="tr-TR" dirty="0"/>
              <a:t> ölümü ile kendiliğinden tereke üzerinde hak sahibi olurlar. Miras bırakanın borçlarından da kişisel sorumlulukları söz konusu olacaktır.</a:t>
            </a:r>
          </a:p>
          <a:p>
            <a:r>
              <a:rPr lang="tr-TR" dirty="0"/>
              <a:t>Mirasın hem külli hem de cüzi haleflere bırakılması mümkündür. Ancak </a:t>
            </a:r>
            <a:r>
              <a:rPr lang="tr-TR" dirty="0" err="1"/>
              <a:t>mirasbırakanın</a:t>
            </a:r>
            <a:r>
              <a:rPr lang="tr-TR" dirty="0"/>
              <a:t> mirası tamamen cüzi haleflere kalmasını sağlama imkanı yoktur, zira saklı paylı mirasçılar miras paylarını külli </a:t>
            </a:r>
            <a:r>
              <a:rPr lang="tr-TR" dirty="0" err="1"/>
              <a:t>halefiyet</a:t>
            </a:r>
            <a:r>
              <a:rPr lang="tr-TR" dirty="0"/>
              <a:t> ilkesi çerçevesinde her durumda elde edeceklerdir.</a:t>
            </a:r>
          </a:p>
        </p:txBody>
      </p:sp>
    </p:spTree>
    <p:extLst>
      <p:ext uri="{BB962C8B-B14F-4D97-AF65-F5344CB8AC3E}">
        <p14:creationId xmlns:p14="http://schemas.microsoft.com/office/powerpoint/2010/main" val="3851971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a:t>Miras Hukukunun </a:t>
            </a:r>
            <a:r>
              <a:rPr lang="tr-TR" dirty="0" smtClean="0"/>
              <a:t>Genel </a:t>
            </a:r>
            <a:r>
              <a:rPr lang="tr-TR" dirty="0"/>
              <a:t>İlkeleri</a:t>
            </a:r>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lstStyle/>
          <a:p>
            <a:r>
              <a:rPr lang="tr-TR" dirty="0"/>
              <a:t>Miras hukuku, gerçek bir kişinin ölümünden sonra ona ait özel hukuk ilişkilerinin, hukuki akıbetinin ne olacağını düzenleyen kurallardır.</a:t>
            </a:r>
          </a:p>
          <a:p>
            <a:r>
              <a:rPr lang="tr-TR" dirty="0"/>
              <a:t>Ölüm üzerine murisin hak ve borçları mirasçılarına geçer.</a:t>
            </a:r>
          </a:p>
          <a:p>
            <a:r>
              <a:rPr lang="tr-TR" dirty="0"/>
              <a:t>Sadece hak ve borçları değil, hak veya borç olarak nitelenemeyecek olan çeşitli hukuki durumların da mirasçılara geçmesi mümkündür.  Buna örnek olarak zilyetlik gösterilebilir.</a:t>
            </a:r>
          </a:p>
          <a:p>
            <a:r>
              <a:rPr lang="tr-TR" dirty="0"/>
              <a:t>Miras hukukunun amacı, ölenin malvarlığının devamını sağlamak ve mevcut ekonomik faydaları sürdürmektir.</a:t>
            </a:r>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466FE0-3649-514B-A96E-916D118510E8}"/>
              </a:ext>
            </a:extLst>
          </p:cNvPr>
          <p:cNvSpPr>
            <a:spLocks noGrp="1"/>
          </p:cNvSpPr>
          <p:nvPr>
            <p:ph type="title"/>
          </p:nvPr>
        </p:nvSpPr>
        <p:spPr/>
        <p:txBody>
          <a:bodyPr/>
          <a:lstStyle/>
          <a:p>
            <a:r>
              <a:rPr lang="tr-TR" dirty="0"/>
              <a:t>Miras Hukukunun </a:t>
            </a:r>
            <a:r>
              <a:rPr lang="tr-TR" dirty="0" smtClean="0"/>
              <a:t>Genel İlkeleri</a:t>
            </a:r>
            <a:endParaRPr lang="tr-TR" dirty="0"/>
          </a:p>
        </p:txBody>
      </p:sp>
      <p:sp>
        <p:nvSpPr>
          <p:cNvPr id="3" name="İçerik Yer Tutucusu 2">
            <a:extLst>
              <a:ext uri="{FF2B5EF4-FFF2-40B4-BE49-F238E27FC236}">
                <a16:creationId xmlns:a16="http://schemas.microsoft.com/office/drawing/2014/main" id="{24AA03F5-B1F4-2A4F-BCDB-2AC5BA9FF69A}"/>
              </a:ext>
            </a:extLst>
          </p:cNvPr>
          <p:cNvSpPr>
            <a:spLocks noGrp="1"/>
          </p:cNvSpPr>
          <p:nvPr>
            <p:ph idx="1"/>
          </p:nvPr>
        </p:nvSpPr>
        <p:spPr/>
        <p:txBody>
          <a:bodyPr/>
          <a:lstStyle/>
          <a:p>
            <a:r>
              <a:rPr lang="tr-TR" dirty="0"/>
              <a:t>Miras ancak gerçek kişilerin ölümünde söz konusu olacaktır. Tüzel kişilerin mirasından ya da terekesinden söz edilemez.</a:t>
            </a:r>
          </a:p>
          <a:p>
            <a:r>
              <a:rPr lang="tr-TR" dirty="0"/>
              <a:t>Hem gerçek hem de tüzel kişiler mirasçı olabilirler. Devlet, tüzel kişiler arasında yasal mirasçı olan yegane tüzel kişidir.</a:t>
            </a:r>
          </a:p>
          <a:p>
            <a:r>
              <a:rPr lang="tr-TR" dirty="0"/>
              <a:t>Miras hukuku kamu hukukuna dayanan ilişkiler ile ilgilenmemektedir.</a:t>
            </a:r>
          </a:p>
          <a:p>
            <a:r>
              <a:rPr lang="tr-TR" dirty="0"/>
              <a:t>Miras hukuku medeni hukukun bir alt dalıdır ve miras hukukunun temel hükümleri Medeni Kanun’da düzenlenmiştir.</a:t>
            </a:r>
          </a:p>
          <a:p>
            <a:endParaRPr lang="tr-TR" dirty="0"/>
          </a:p>
        </p:txBody>
      </p:sp>
    </p:spTree>
    <p:extLst>
      <p:ext uri="{BB962C8B-B14F-4D97-AF65-F5344CB8AC3E}">
        <p14:creationId xmlns:p14="http://schemas.microsoft.com/office/powerpoint/2010/main" val="273894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DADC04-3746-B240-863C-D8BB84790865}"/>
              </a:ext>
            </a:extLst>
          </p:cNvPr>
          <p:cNvSpPr>
            <a:spLocks noGrp="1"/>
          </p:cNvSpPr>
          <p:nvPr>
            <p:ph type="title"/>
          </p:nvPr>
        </p:nvSpPr>
        <p:spPr/>
        <p:txBody>
          <a:bodyPr/>
          <a:lstStyle/>
          <a:p>
            <a:r>
              <a:rPr lang="tr-TR" dirty="0"/>
              <a:t>Miras Hukukunun </a:t>
            </a:r>
            <a:r>
              <a:rPr lang="tr-TR" dirty="0" smtClean="0"/>
              <a:t>Genel İlkeleri</a:t>
            </a:r>
            <a:endParaRPr lang="tr-TR" dirty="0"/>
          </a:p>
        </p:txBody>
      </p:sp>
      <p:sp>
        <p:nvSpPr>
          <p:cNvPr id="3" name="İçerik Yer Tutucusu 2">
            <a:extLst>
              <a:ext uri="{FF2B5EF4-FFF2-40B4-BE49-F238E27FC236}">
                <a16:creationId xmlns:a16="http://schemas.microsoft.com/office/drawing/2014/main" id="{7C05BC67-F519-104E-BD93-E64B9FE72E26}"/>
              </a:ext>
            </a:extLst>
          </p:cNvPr>
          <p:cNvSpPr>
            <a:spLocks noGrp="1"/>
          </p:cNvSpPr>
          <p:nvPr>
            <p:ph idx="1"/>
          </p:nvPr>
        </p:nvSpPr>
        <p:spPr/>
        <p:txBody>
          <a:bodyPr/>
          <a:lstStyle/>
          <a:p>
            <a:r>
              <a:rPr lang="tr-TR" dirty="0"/>
              <a:t>Miras hakkı Anayasa ile güvence altına alınmış bir haktır.  Anayasa'nın 35. maddesinde, </a:t>
            </a:r>
            <a:r>
              <a:rPr lang="tr-TR" dirty="0" smtClean="0"/>
              <a:t>«</a:t>
            </a:r>
            <a:r>
              <a:rPr lang="tr-TR" i="1" dirty="0" smtClean="0"/>
              <a:t>Herkes</a:t>
            </a:r>
            <a:r>
              <a:rPr lang="tr-TR" i="1" dirty="0"/>
              <a:t>, mülkiyet ve miras haklarına sahiptir. Bu haklar, ancak kamu yararı amacıyla, kanunla sınırlanabilir. Mülkiyet hakkının kullanılması toplum yararına aykırı olamaz</a:t>
            </a:r>
            <a:r>
              <a:rPr lang="tr-TR" i="1" dirty="0" smtClean="0"/>
              <a:t>.</a:t>
            </a:r>
            <a:r>
              <a:rPr lang="tr-TR" dirty="0" smtClean="0"/>
              <a:t>»</a:t>
            </a:r>
            <a:r>
              <a:rPr lang="tr-TR" dirty="0" smtClean="0"/>
              <a:t> </a:t>
            </a:r>
            <a:r>
              <a:rPr lang="tr-TR" dirty="0"/>
              <a:t>hükmüne yer verilmiştir.</a:t>
            </a:r>
          </a:p>
          <a:p>
            <a:r>
              <a:rPr lang="tr-TR" dirty="0"/>
              <a:t>Mülkiyet ve miras haklarının bir arada düzenlenmiş olması, bu iki hak arasındaki sıkı ilişkiyi ifade etmektedir.</a:t>
            </a:r>
          </a:p>
          <a:p>
            <a:r>
              <a:rPr lang="tr-TR" dirty="0"/>
              <a:t>Miras hukuku devlete karşı kişilerin hürriyetlerini teminat altına almaktadır.</a:t>
            </a:r>
          </a:p>
        </p:txBody>
      </p:sp>
    </p:spTree>
    <p:extLst>
      <p:ext uri="{BB962C8B-B14F-4D97-AF65-F5344CB8AC3E}">
        <p14:creationId xmlns:p14="http://schemas.microsoft.com/office/powerpoint/2010/main" val="312479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90A15C-E967-D246-A1F0-348C3DB76BD7}"/>
              </a:ext>
            </a:extLst>
          </p:cNvPr>
          <p:cNvSpPr>
            <a:spLocks noGrp="1"/>
          </p:cNvSpPr>
          <p:nvPr>
            <p:ph type="title"/>
          </p:nvPr>
        </p:nvSpPr>
        <p:spPr/>
        <p:txBody>
          <a:bodyPr/>
          <a:lstStyle/>
          <a:p>
            <a:r>
              <a:rPr lang="tr-TR" dirty="0"/>
              <a:t>Miras Hukukunun </a:t>
            </a:r>
            <a:r>
              <a:rPr lang="tr-TR" dirty="0" smtClean="0"/>
              <a:t>Temel Kavramları</a:t>
            </a:r>
            <a:endParaRPr lang="tr-TR" dirty="0"/>
          </a:p>
        </p:txBody>
      </p:sp>
      <p:sp>
        <p:nvSpPr>
          <p:cNvPr id="3" name="İçerik Yer Tutucusu 2">
            <a:extLst>
              <a:ext uri="{FF2B5EF4-FFF2-40B4-BE49-F238E27FC236}">
                <a16:creationId xmlns:a16="http://schemas.microsoft.com/office/drawing/2014/main" id="{5D334B4D-DB80-7143-8033-E678C433F42F}"/>
              </a:ext>
            </a:extLst>
          </p:cNvPr>
          <p:cNvSpPr>
            <a:spLocks noGrp="1"/>
          </p:cNvSpPr>
          <p:nvPr>
            <p:ph idx="1"/>
          </p:nvPr>
        </p:nvSpPr>
        <p:spPr/>
        <p:txBody>
          <a:bodyPr/>
          <a:lstStyle/>
          <a:p>
            <a:r>
              <a:rPr lang="tr-TR" dirty="0" smtClean="0"/>
              <a:t>Miras</a:t>
            </a:r>
          </a:p>
          <a:p>
            <a:pPr lvl="1"/>
            <a:r>
              <a:rPr lang="tr-TR" dirty="0" smtClean="0"/>
              <a:t>Bu </a:t>
            </a:r>
            <a:r>
              <a:rPr lang="tr-TR" dirty="0"/>
              <a:t>kavram bazı hallerde </a:t>
            </a:r>
            <a:r>
              <a:rPr lang="tr-TR" dirty="0" err="1"/>
              <a:t>mirasbırakanın</a:t>
            </a:r>
            <a:r>
              <a:rPr lang="tr-TR" dirty="0"/>
              <a:t> ölümü üzerine mirasçılarına geçecek olan malvarlığının bütünü (tereke) anlamında, bazen ise mirasın intikalinin (geçmesi) yerine kullanılmaktadır.</a:t>
            </a:r>
          </a:p>
          <a:p>
            <a:r>
              <a:rPr lang="tr-TR" dirty="0"/>
              <a:t>«Miras ölümle açılır.» hükmü, «mirasın geçmesi </a:t>
            </a:r>
            <a:r>
              <a:rPr lang="tr-TR" dirty="0" err="1"/>
              <a:t>mirasbırakanın</a:t>
            </a:r>
            <a:r>
              <a:rPr lang="tr-TR" dirty="0"/>
              <a:t> ölümü ile gerçekleşir.» şeklinde anlaşılmalıdır.</a:t>
            </a:r>
          </a:p>
          <a:p>
            <a:r>
              <a:rPr lang="tr-TR" dirty="0" err="1"/>
              <a:t>Mirasbırakan</a:t>
            </a:r>
            <a:r>
              <a:rPr lang="tr-TR" dirty="0"/>
              <a:t> (muris, müteveffa, </a:t>
            </a:r>
            <a:r>
              <a:rPr lang="tr-TR" dirty="0" err="1" smtClean="0"/>
              <a:t>müverris</a:t>
            </a:r>
            <a:r>
              <a:rPr lang="tr-TR" dirty="0" smtClean="0"/>
              <a:t>)</a:t>
            </a:r>
          </a:p>
          <a:p>
            <a:pPr lvl="1"/>
            <a:r>
              <a:rPr lang="tr-TR" dirty="0" smtClean="0"/>
              <a:t>Ölümü </a:t>
            </a:r>
            <a:r>
              <a:rPr lang="tr-TR" dirty="0"/>
              <a:t>ile kendisine ait hukuki ilişkilerin akıbeti düzenlenen kişi kast edilmektedir. İradi mirasçılıktaki vasiyetname yapan kişi anlamındaki </a:t>
            </a:r>
            <a:r>
              <a:rPr lang="tr-TR" dirty="0" err="1"/>
              <a:t>vasiyetçi</a:t>
            </a:r>
            <a:r>
              <a:rPr lang="tr-TR" dirty="0"/>
              <a:t> tabiri de bu kavram yerine kullanılmaktadır.</a:t>
            </a:r>
          </a:p>
        </p:txBody>
      </p:sp>
    </p:spTree>
    <p:extLst>
      <p:ext uri="{BB962C8B-B14F-4D97-AF65-F5344CB8AC3E}">
        <p14:creationId xmlns:p14="http://schemas.microsoft.com/office/powerpoint/2010/main" val="51112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BFF69-FE40-3D47-BF45-AA06D17B20C9}"/>
              </a:ext>
            </a:extLst>
          </p:cNvPr>
          <p:cNvSpPr>
            <a:spLocks noGrp="1"/>
          </p:cNvSpPr>
          <p:nvPr>
            <p:ph type="title"/>
          </p:nvPr>
        </p:nvSpPr>
        <p:spPr/>
        <p:txBody>
          <a:bodyPr/>
          <a:lstStyle/>
          <a:p>
            <a:r>
              <a:rPr lang="tr-TR" dirty="0"/>
              <a:t>Miras Hukukunun </a:t>
            </a:r>
            <a:r>
              <a:rPr lang="tr-TR" dirty="0" smtClean="0"/>
              <a:t>Temel Kavramları</a:t>
            </a:r>
            <a:endParaRPr lang="tr-TR" dirty="0"/>
          </a:p>
        </p:txBody>
      </p:sp>
      <p:sp>
        <p:nvSpPr>
          <p:cNvPr id="3" name="İçerik Yer Tutucusu 2">
            <a:extLst>
              <a:ext uri="{FF2B5EF4-FFF2-40B4-BE49-F238E27FC236}">
                <a16:creationId xmlns:a16="http://schemas.microsoft.com/office/drawing/2014/main" id="{16B31409-3516-9F4E-9B87-B1DC51E7E76A}"/>
              </a:ext>
            </a:extLst>
          </p:cNvPr>
          <p:cNvSpPr>
            <a:spLocks noGrp="1"/>
          </p:cNvSpPr>
          <p:nvPr>
            <p:ph idx="1"/>
          </p:nvPr>
        </p:nvSpPr>
        <p:spPr/>
        <p:txBody>
          <a:bodyPr/>
          <a:lstStyle/>
          <a:p>
            <a:r>
              <a:rPr lang="tr-TR" dirty="0"/>
              <a:t>Ölüm: miras kurallarının ve ilkelerinin uygulanmaya başladığı anı ifade eder. Hayattaki kişiler arasında miras yoluyla geçiş söz konusu olmayacaktır. Ölümle mirasın geçeceğine ilişkin kuralın bir tane istisnası bulunmaktadır: gaiplik. Bu durumda mahkeme kararı ile kişinin gaipliğine karar verilir, kişinin geri gelmesi anına kadar miras hukukuna ilişkin kurallar uygulama alanı bulur.</a:t>
            </a:r>
          </a:p>
          <a:p>
            <a:r>
              <a:rPr lang="tr-TR" dirty="0"/>
              <a:t>Ölüme ve ölüm karinesi: Ölüm karinesi ölümle eş sonuçlar doğurur. Ölüm karinesi halinde TMK m. 31 hükmüne göre kişi ölmüş sayılacaktır, dolayısıyla ölümün bütün hukuki sonuçları uygulama alanı bulacaktır.</a:t>
            </a:r>
          </a:p>
          <a:p>
            <a:endParaRPr lang="tr-TR" dirty="0"/>
          </a:p>
        </p:txBody>
      </p:sp>
    </p:spTree>
    <p:extLst>
      <p:ext uri="{BB962C8B-B14F-4D97-AF65-F5344CB8AC3E}">
        <p14:creationId xmlns:p14="http://schemas.microsoft.com/office/powerpoint/2010/main" val="392716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697DC-39D4-AE4A-8ABE-13D897AB1F87}"/>
              </a:ext>
            </a:extLst>
          </p:cNvPr>
          <p:cNvSpPr>
            <a:spLocks noGrp="1"/>
          </p:cNvSpPr>
          <p:nvPr>
            <p:ph type="title"/>
          </p:nvPr>
        </p:nvSpPr>
        <p:spPr/>
        <p:txBody>
          <a:bodyPr/>
          <a:lstStyle/>
          <a:p>
            <a:r>
              <a:rPr lang="tr-TR" dirty="0"/>
              <a:t>Miras Hukukunun </a:t>
            </a:r>
            <a:r>
              <a:rPr lang="tr-TR" dirty="0" smtClean="0"/>
              <a:t>Temel Kavramları</a:t>
            </a:r>
            <a:endParaRPr lang="tr-TR" dirty="0"/>
          </a:p>
        </p:txBody>
      </p:sp>
      <p:sp>
        <p:nvSpPr>
          <p:cNvPr id="3" name="İçerik Yer Tutucusu 2">
            <a:extLst>
              <a:ext uri="{FF2B5EF4-FFF2-40B4-BE49-F238E27FC236}">
                <a16:creationId xmlns:a16="http://schemas.microsoft.com/office/drawing/2014/main" id="{979E5434-5348-1C4B-9722-2903A11ED6AA}"/>
              </a:ext>
            </a:extLst>
          </p:cNvPr>
          <p:cNvSpPr>
            <a:spLocks noGrp="1"/>
          </p:cNvSpPr>
          <p:nvPr>
            <p:ph idx="1"/>
          </p:nvPr>
        </p:nvSpPr>
        <p:spPr/>
        <p:txBody>
          <a:bodyPr>
            <a:normAutofit/>
          </a:bodyPr>
          <a:lstStyle/>
          <a:p>
            <a:r>
              <a:rPr lang="tr-TR" dirty="0"/>
              <a:t>Tereke:  </a:t>
            </a:r>
            <a:r>
              <a:rPr lang="tr-TR" dirty="0" err="1"/>
              <a:t>Mirasbırakanın</a:t>
            </a:r>
            <a:r>
              <a:rPr lang="tr-TR" dirty="0"/>
              <a:t> ölümü üzerine mirasçılarına geçen bütün malvarlığına tereke adı verilir. </a:t>
            </a:r>
          </a:p>
          <a:p>
            <a:r>
              <a:rPr lang="tr-TR" dirty="0"/>
              <a:t>Malvarlığında yer almasına rağmen terekede yer almayan çeşitli malvarlığı unsurları da vardır. Örneğin intifa ve </a:t>
            </a:r>
            <a:r>
              <a:rPr lang="tr-TR" dirty="0" err="1"/>
              <a:t>sükna</a:t>
            </a:r>
            <a:r>
              <a:rPr lang="tr-TR" dirty="0"/>
              <a:t> hakları, nişanın bozulmasında hediyelerin iadesini isteme hakkı gibi haklar mirasçılara geçmezler. Yine hizmet sözleşmeleri işçinin ölümü ile sona erer. Manevi tazminat alacağı ise murisin hayatında talep etmiş olması durumunda mirasçılarına geçecek, diğer durumlarda geçmeyecektir. </a:t>
            </a:r>
          </a:p>
          <a:p>
            <a:r>
              <a:rPr lang="tr-TR" dirty="0"/>
              <a:t>Malvarlığında yer almayıp terekede yer alan çeşitli hukuki ilişkiler de bulunmaktadır. Buna örnek olarak </a:t>
            </a:r>
            <a:r>
              <a:rPr lang="tr-TR" dirty="0" err="1"/>
              <a:t>mirasbırakan</a:t>
            </a:r>
            <a:r>
              <a:rPr lang="tr-TR" dirty="0"/>
              <a:t> tarafından açılmış olan evlenmenin butlanı davasına mirasçıların devam edebilmesi hakkı gösterilebilir.</a:t>
            </a:r>
          </a:p>
        </p:txBody>
      </p:sp>
    </p:spTree>
    <p:extLst>
      <p:ext uri="{BB962C8B-B14F-4D97-AF65-F5344CB8AC3E}">
        <p14:creationId xmlns:p14="http://schemas.microsoft.com/office/powerpoint/2010/main" val="340167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A0CB61-A5AF-4346-BC52-57262F7FFB9A}"/>
              </a:ext>
            </a:extLst>
          </p:cNvPr>
          <p:cNvSpPr>
            <a:spLocks noGrp="1"/>
          </p:cNvSpPr>
          <p:nvPr>
            <p:ph type="title"/>
          </p:nvPr>
        </p:nvSpPr>
        <p:spPr/>
        <p:txBody>
          <a:bodyPr/>
          <a:lstStyle/>
          <a:p>
            <a:r>
              <a:rPr lang="tr-TR" dirty="0"/>
              <a:t>Miras Hukukunun </a:t>
            </a:r>
            <a:r>
              <a:rPr lang="tr-TR" dirty="0" smtClean="0"/>
              <a:t>Temel Kavramları</a:t>
            </a:r>
            <a:endParaRPr lang="tr-TR" dirty="0"/>
          </a:p>
        </p:txBody>
      </p:sp>
      <p:sp>
        <p:nvSpPr>
          <p:cNvPr id="3" name="İçerik Yer Tutucusu 2">
            <a:extLst>
              <a:ext uri="{FF2B5EF4-FFF2-40B4-BE49-F238E27FC236}">
                <a16:creationId xmlns:a16="http://schemas.microsoft.com/office/drawing/2014/main" id="{445768B7-1625-C24A-B53C-CB4B7085C005}"/>
              </a:ext>
            </a:extLst>
          </p:cNvPr>
          <p:cNvSpPr>
            <a:spLocks noGrp="1"/>
          </p:cNvSpPr>
          <p:nvPr>
            <p:ph idx="1"/>
          </p:nvPr>
        </p:nvSpPr>
        <p:spPr/>
        <p:txBody>
          <a:bodyPr/>
          <a:lstStyle/>
          <a:p>
            <a:r>
              <a:rPr lang="tr-TR" dirty="0" smtClean="0"/>
              <a:t>Mirasçı</a:t>
            </a:r>
          </a:p>
          <a:p>
            <a:pPr lvl="1"/>
            <a:r>
              <a:rPr lang="tr-TR" dirty="0" err="1" smtClean="0"/>
              <a:t>Mirasbırakanın</a:t>
            </a:r>
            <a:r>
              <a:rPr lang="tr-TR" dirty="0" smtClean="0"/>
              <a:t> </a:t>
            </a:r>
            <a:r>
              <a:rPr lang="tr-TR" dirty="0"/>
              <a:t>terekesinden belirli bir pay oranı değerinde karşılık alacak olan kişilerdir. Gerçek kişi ya da tüzel kişi olabilirler.</a:t>
            </a:r>
          </a:p>
          <a:p>
            <a:r>
              <a:rPr lang="tr-TR" dirty="0"/>
              <a:t>Ölüme bağlı </a:t>
            </a:r>
            <a:r>
              <a:rPr lang="tr-TR" dirty="0" smtClean="0"/>
              <a:t>tasarruf</a:t>
            </a:r>
          </a:p>
          <a:p>
            <a:pPr lvl="1"/>
            <a:r>
              <a:rPr lang="tr-TR" dirty="0" smtClean="0"/>
              <a:t>Yapanın </a:t>
            </a:r>
            <a:r>
              <a:rPr lang="tr-TR" dirty="0"/>
              <a:t>ölümünden sonra hüküm doğuracak olan hukuki işlemlerdir. Bu işlemler yapanın malvarlığını değil terekesini etkilerler. </a:t>
            </a:r>
          </a:p>
        </p:txBody>
      </p:sp>
    </p:spTree>
    <p:extLst>
      <p:ext uri="{BB962C8B-B14F-4D97-AF65-F5344CB8AC3E}">
        <p14:creationId xmlns:p14="http://schemas.microsoft.com/office/powerpoint/2010/main" val="114684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D3EA95-FA25-A845-BBB0-F36FDE48C09D}"/>
              </a:ext>
            </a:extLst>
          </p:cNvPr>
          <p:cNvSpPr>
            <a:spLocks noGrp="1"/>
          </p:cNvSpPr>
          <p:nvPr>
            <p:ph type="title"/>
          </p:nvPr>
        </p:nvSpPr>
        <p:spPr/>
        <p:txBody>
          <a:bodyPr/>
          <a:lstStyle/>
          <a:p>
            <a:r>
              <a:rPr lang="tr-TR" dirty="0"/>
              <a:t>Miras </a:t>
            </a:r>
            <a:r>
              <a:rPr lang="tr-TR" dirty="0" smtClean="0"/>
              <a:t>Hukukunun Temel Kavramları</a:t>
            </a:r>
            <a:r>
              <a:rPr lang="tr-TR" dirty="0"/>
              <a:t/>
            </a:r>
            <a:br>
              <a:rPr lang="tr-TR" dirty="0"/>
            </a:br>
            <a:endParaRPr lang="tr-TR" dirty="0"/>
          </a:p>
        </p:txBody>
      </p:sp>
      <p:sp>
        <p:nvSpPr>
          <p:cNvPr id="3" name="İçerik Yer Tutucusu 2">
            <a:extLst>
              <a:ext uri="{FF2B5EF4-FFF2-40B4-BE49-F238E27FC236}">
                <a16:creationId xmlns:a16="http://schemas.microsoft.com/office/drawing/2014/main" id="{0E58103C-62A4-2E40-A6D1-6FADB459E882}"/>
              </a:ext>
            </a:extLst>
          </p:cNvPr>
          <p:cNvSpPr>
            <a:spLocks noGrp="1"/>
          </p:cNvSpPr>
          <p:nvPr>
            <p:ph idx="1"/>
          </p:nvPr>
        </p:nvSpPr>
        <p:spPr/>
        <p:txBody>
          <a:bodyPr/>
          <a:lstStyle/>
          <a:p>
            <a:r>
              <a:rPr lang="tr-TR" dirty="0"/>
              <a:t>Kanuna dayanan mirasçılık ve </a:t>
            </a:r>
            <a:r>
              <a:rPr lang="tr-TR" dirty="0" err="1"/>
              <a:t>mirasbırakanın</a:t>
            </a:r>
            <a:r>
              <a:rPr lang="tr-TR" dirty="0"/>
              <a:t> iradesine dayanan mirasçılık:</a:t>
            </a:r>
          </a:p>
          <a:p>
            <a:pPr lvl="1"/>
            <a:r>
              <a:rPr lang="tr-TR" dirty="0" err="1"/>
              <a:t>Mirasbırakan</a:t>
            </a:r>
            <a:r>
              <a:rPr lang="tr-TR" dirty="0"/>
              <a:t> hiçbir tasarrufta bulunmadan ölmüşse, terekesi sadece yasal mirasçıları arasında paylaştırılacaktır.</a:t>
            </a:r>
          </a:p>
          <a:p>
            <a:pPr lvl="1"/>
            <a:r>
              <a:rPr lang="tr-TR" dirty="0"/>
              <a:t>Hiçbir saklı paylı mirasçısı olmayan bir </a:t>
            </a:r>
            <a:r>
              <a:rPr lang="tr-TR" dirty="0" err="1"/>
              <a:t>mirasbırakanın</a:t>
            </a:r>
            <a:r>
              <a:rPr lang="tr-TR" dirty="0"/>
              <a:t> yaptığı ölüme bağlı tasarruflara göre terekesi paylaştırılacaktır.</a:t>
            </a:r>
          </a:p>
          <a:p>
            <a:pPr lvl="1"/>
            <a:r>
              <a:rPr lang="tr-TR" dirty="0"/>
              <a:t>Bazı </a:t>
            </a:r>
            <a:r>
              <a:rPr lang="tr-TR" dirty="0" smtClean="0"/>
              <a:t>hâllerde </a:t>
            </a:r>
            <a:r>
              <a:rPr lang="tr-TR" dirty="0"/>
              <a:t>de hem yasal mirasçı hem de iradi mirasçılar terekeden pay alırlar. </a:t>
            </a:r>
          </a:p>
          <a:p>
            <a:endParaRPr lang="tr-TR" dirty="0"/>
          </a:p>
        </p:txBody>
      </p:sp>
    </p:spTree>
    <p:extLst>
      <p:ext uri="{BB962C8B-B14F-4D97-AF65-F5344CB8AC3E}">
        <p14:creationId xmlns:p14="http://schemas.microsoft.com/office/powerpoint/2010/main" val="122279111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331</TotalTime>
  <Words>908</Words>
  <Application>Microsoft Office PowerPoint</Application>
  <PresentationFormat>Geniş ekran</PresentationFormat>
  <Paragraphs>60</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Duman</vt:lpstr>
      <vt:lpstr>Miras Hukuku</vt:lpstr>
      <vt:lpstr>Miras Hukukunun Genel İlkeleri</vt:lpstr>
      <vt:lpstr>Miras Hukukunun Genel İlkeleri</vt:lpstr>
      <vt:lpstr>Miras Hukukunun Genel İlkeleri</vt:lpstr>
      <vt:lpstr>Miras Hukukunun Temel Kavramları</vt:lpstr>
      <vt:lpstr>Miras Hukukunun Temel Kavramları</vt:lpstr>
      <vt:lpstr>Miras Hukukunun Temel Kavramları</vt:lpstr>
      <vt:lpstr>Miras Hukukunun Temel Kavramları</vt:lpstr>
      <vt:lpstr>Miras Hukukunun Temel Kavramları </vt:lpstr>
      <vt:lpstr>Miras Hukukunun Temel Kavramları </vt:lpstr>
      <vt:lpstr>Miras Hukukunun Temel Kavramları </vt:lpstr>
      <vt:lpstr>Miras Hukukunun Temel Kavramları</vt:lpstr>
      <vt:lpstr>Miras Hukukunun Temel Kavramları </vt:lpstr>
      <vt:lpstr>Miras Hukukunun Temel Kavramları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13</cp:revision>
  <dcterms:created xsi:type="dcterms:W3CDTF">2020-07-01T13:53:34Z</dcterms:created>
  <dcterms:modified xsi:type="dcterms:W3CDTF">2021-03-26T12:39:53Z</dcterms:modified>
</cp:coreProperties>
</file>