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7" r:id="rId3"/>
    <p:sldId id="264" r:id="rId4"/>
    <p:sldId id="265" r:id="rId5"/>
    <p:sldId id="266" r:id="rId6"/>
    <p:sldId id="267" r:id="rId7"/>
    <p:sldId id="268" r:id="rId8"/>
    <p:sldId id="269" r:id="rId9"/>
    <p:sldId id="270" r:id="rId10"/>
    <p:sldId id="271" r:id="rId11"/>
    <p:sldId id="272" r:id="rId12"/>
    <p:sldId id="273" r:id="rId13"/>
    <p:sldId id="274" r:id="rId14"/>
    <p:sldId id="275"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napToGrid="0">
      <p:cViewPr varScale="1">
        <p:scale>
          <a:sx n="43" d="100"/>
          <a:sy n="43" d="100"/>
        </p:scale>
        <p:origin x="882" y="3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6B55C8E-3607-4C5B-8A9A-B67B13BD296C}"/>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44B0FEDA-C67A-4559-AB07-65A9454D6F5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EC9E9F29-97AC-4B4C-A85F-C78C8EC56057}"/>
              </a:ext>
            </a:extLst>
          </p:cNvPr>
          <p:cNvSpPr>
            <a:spLocks noGrp="1"/>
          </p:cNvSpPr>
          <p:nvPr>
            <p:ph type="dt" sz="half" idx="10"/>
          </p:nvPr>
        </p:nvSpPr>
        <p:spPr/>
        <p:txBody>
          <a:bodyPr/>
          <a:lstStyle/>
          <a:p>
            <a:fld id="{AD2F91AD-A92B-4D8C-B3B1-28E53D91FAB6}" type="datetimeFigureOut">
              <a:rPr lang="tr-TR" smtClean="0"/>
              <a:t>12.4.2018</a:t>
            </a:fld>
            <a:endParaRPr lang="tr-TR"/>
          </a:p>
        </p:txBody>
      </p:sp>
      <p:sp>
        <p:nvSpPr>
          <p:cNvPr id="5" name="Alt Bilgi Yer Tutucusu 4">
            <a:extLst>
              <a:ext uri="{FF2B5EF4-FFF2-40B4-BE49-F238E27FC236}">
                <a16:creationId xmlns:a16="http://schemas.microsoft.com/office/drawing/2014/main" id="{ECC46EDC-D241-4B34-8432-66B84A62BF1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13D9118-1A74-45EB-9BC0-6B140282372F}"/>
              </a:ext>
            </a:extLst>
          </p:cNvPr>
          <p:cNvSpPr>
            <a:spLocks noGrp="1"/>
          </p:cNvSpPr>
          <p:nvPr>
            <p:ph type="sldNum" sz="quarter" idx="12"/>
          </p:nvPr>
        </p:nvSpPr>
        <p:spPr/>
        <p:txBody>
          <a:bodyPr/>
          <a:lstStyle/>
          <a:p>
            <a:fld id="{BBAEB19D-DEF8-4C3B-8499-23F6EB5379FF}" type="slidenum">
              <a:rPr lang="tr-TR" smtClean="0"/>
              <a:t>‹#›</a:t>
            </a:fld>
            <a:endParaRPr lang="tr-TR"/>
          </a:p>
        </p:txBody>
      </p:sp>
    </p:spTree>
    <p:extLst>
      <p:ext uri="{BB962C8B-B14F-4D97-AF65-F5344CB8AC3E}">
        <p14:creationId xmlns:p14="http://schemas.microsoft.com/office/powerpoint/2010/main" val="37601344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356507B-89A1-41EB-A37D-6A2F5934D8D4}"/>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FBE56231-89E1-48F3-9047-8F560F5DCAD9}"/>
              </a:ext>
            </a:extLst>
          </p:cNvPr>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771C4A9-07D4-4A85-A05F-E3DB6013B484}"/>
              </a:ext>
            </a:extLst>
          </p:cNvPr>
          <p:cNvSpPr>
            <a:spLocks noGrp="1"/>
          </p:cNvSpPr>
          <p:nvPr>
            <p:ph type="dt" sz="half" idx="10"/>
          </p:nvPr>
        </p:nvSpPr>
        <p:spPr/>
        <p:txBody>
          <a:bodyPr/>
          <a:lstStyle/>
          <a:p>
            <a:fld id="{AD2F91AD-A92B-4D8C-B3B1-28E53D91FAB6}" type="datetimeFigureOut">
              <a:rPr lang="tr-TR" smtClean="0"/>
              <a:t>12.4.2018</a:t>
            </a:fld>
            <a:endParaRPr lang="tr-TR"/>
          </a:p>
        </p:txBody>
      </p:sp>
      <p:sp>
        <p:nvSpPr>
          <p:cNvPr id="5" name="Alt Bilgi Yer Tutucusu 4">
            <a:extLst>
              <a:ext uri="{FF2B5EF4-FFF2-40B4-BE49-F238E27FC236}">
                <a16:creationId xmlns:a16="http://schemas.microsoft.com/office/drawing/2014/main" id="{23138419-E6B9-4F6D-9469-F80B6578CC2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9B953DD-B0A2-4CE3-B44D-32FD5B37B784}"/>
              </a:ext>
            </a:extLst>
          </p:cNvPr>
          <p:cNvSpPr>
            <a:spLocks noGrp="1"/>
          </p:cNvSpPr>
          <p:nvPr>
            <p:ph type="sldNum" sz="quarter" idx="12"/>
          </p:nvPr>
        </p:nvSpPr>
        <p:spPr/>
        <p:txBody>
          <a:bodyPr/>
          <a:lstStyle/>
          <a:p>
            <a:fld id="{BBAEB19D-DEF8-4C3B-8499-23F6EB5379FF}" type="slidenum">
              <a:rPr lang="tr-TR" smtClean="0"/>
              <a:t>‹#›</a:t>
            </a:fld>
            <a:endParaRPr lang="tr-TR"/>
          </a:p>
        </p:txBody>
      </p:sp>
    </p:spTree>
    <p:extLst>
      <p:ext uri="{BB962C8B-B14F-4D97-AF65-F5344CB8AC3E}">
        <p14:creationId xmlns:p14="http://schemas.microsoft.com/office/powerpoint/2010/main" val="662144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EB208A89-58CD-44B9-9B0A-FBD12BFBCC6B}"/>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DCC65AB6-7A3B-42EF-BEAA-F5D5DAAC4B54}"/>
              </a:ext>
            </a:extLst>
          </p:cNvPr>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952E3F2-3150-489E-AC9F-33F2664EB0F2}"/>
              </a:ext>
            </a:extLst>
          </p:cNvPr>
          <p:cNvSpPr>
            <a:spLocks noGrp="1"/>
          </p:cNvSpPr>
          <p:nvPr>
            <p:ph type="dt" sz="half" idx="10"/>
          </p:nvPr>
        </p:nvSpPr>
        <p:spPr/>
        <p:txBody>
          <a:bodyPr/>
          <a:lstStyle/>
          <a:p>
            <a:fld id="{AD2F91AD-A92B-4D8C-B3B1-28E53D91FAB6}" type="datetimeFigureOut">
              <a:rPr lang="tr-TR" smtClean="0"/>
              <a:t>12.4.2018</a:t>
            </a:fld>
            <a:endParaRPr lang="tr-TR"/>
          </a:p>
        </p:txBody>
      </p:sp>
      <p:sp>
        <p:nvSpPr>
          <p:cNvPr id="5" name="Alt Bilgi Yer Tutucusu 4">
            <a:extLst>
              <a:ext uri="{FF2B5EF4-FFF2-40B4-BE49-F238E27FC236}">
                <a16:creationId xmlns:a16="http://schemas.microsoft.com/office/drawing/2014/main" id="{71C1265E-0C07-4C98-9978-328A01A1A02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FA561DA-E6C6-40DD-88DD-C1B9222D1561}"/>
              </a:ext>
            </a:extLst>
          </p:cNvPr>
          <p:cNvSpPr>
            <a:spLocks noGrp="1"/>
          </p:cNvSpPr>
          <p:nvPr>
            <p:ph type="sldNum" sz="quarter" idx="12"/>
          </p:nvPr>
        </p:nvSpPr>
        <p:spPr/>
        <p:txBody>
          <a:bodyPr/>
          <a:lstStyle/>
          <a:p>
            <a:fld id="{BBAEB19D-DEF8-4C3B-8499-23F6EB5379FF}" type="slidenum">
              <a:rPr lang="tr-TR" smtClean="0"/>
              <a:t>‹#›</a:t>
            </a:fld>
            <a:endParaRPr lang="tr-TR"/>
          </a:p>
        </p:txBody>
      </p:sp>
    </p:spTree>
    <p:extLst>
      <p:ext uri="{BB962C8B-B14F-4D97-AF65-F5344CB8AC3E}">
        <p14:creationId xmlns:p14="http://schemas.microsoft.com/office/powerpoint/2010/main" val="34126002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0FC4DE38-27F7-497F-9F8F-504C06B5BC88}" type="datetimeFigureOut">
              <a:rPr lang="tr-TR" smtClean="0"/>
              <a:t>12.4.2018</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3097E513-73C5-42F8-9EB8-DDDCD01169ED}" type="slidenum">
              <a:rPr lang="tr-TR" smtClean="0"/>
              <a:t>‹#›</a:t>
            </a:fld>
            <a:endParaRPr lang="tr-TR" dirty="0"/>
          </a:p>
        </p:txBody>
      </p:sp>
    </p:spTree>
    <p:extLst>
      <p:ext uri="{BB962C8B-B14F-4D97-AF65-F5344CB8AC3E}">
        <p14:creationId xmlns:p14="http://schemas.microsoft.com/office/powerpoint/2010/main" val="40271359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0FC4DE38-27F7-497F-9F8F-504C06B5BC88}" type="datetimeFigureOut">
              <a:rPr lang="tr-TR" smtClean="0"/>
              <a:t>12.4.2018</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097E513-73C5-42F8-9EB8-DDDCD01169ED}" type="slidenum">
              <a:rPr lang="tr-TR" smtClean="0"/>
              <a:t>‹#›</a:t>
            </a:fld>
            <a:endParaRPr lang="tr-TR" dirty="0"/>
          </a:p>
        </p:txBody>
      </p:sp>
    </p:spTree>
    <p:extLst>
      <p:ext uri="{BB962C8B-B14F-4D97-AF65-F5344CB8AC3E}">
        <p14:creationId xmlns:p14="http://schemas.microsoft.com/office/powerpoint/2010/main" val="37625508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0FC4DE38-27F7-497F-9F8F-504C06B5BC88}" type="datetimeFigureOut">
              <a:rPr lang="tr-TR" smtClean="0"/>
              <a:t>12.4.2018</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097E513-73C5-42F8-9EB8-DDDCD01169ED}" type="slidenum">
              <a:rPr lang="tr-TR" smtClean="0"/>
              <a:t>‹#›</a:t>
            </a:fld>
            <a:endParaRPr lang="tr-TR" dirty="0"/>
          </a:p>
        </p:txBody>
      </p:sp>
    </p:spTree>
    <p:extLst>
      <p:ext uri="{BB962C8B-B14F-4D97-AF65-F5344CB8AC3E}">
        <p14:creationId xmlns:p14="http://schemas.microsoft.com/office/powerpoint/2010/main" val="12002221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0FC4DE38-27F7-497F-9F8F-504C06B5BC88}" type="datetimeFigureOut">
              <a:rPr lang="tr-TR" smtClean="0"/>
              <a:t>12.4.2018</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3097E513-73C5-42F8-9EB8-DDDCD01169ED}" type="slidenum">
              <a:rPr lang="tr-TR" smtClean="0"/>
              <a:t>‹#›</a:t>
            </a:fld>
            <a:endParaRPr lang="tr-TR" dirty="0"/>
          </a:p>
        </p:txBody>
      </p:sp>
    </p:spTree>
    <p:extLst>
      <p:ext uri="{BB962C8B-B14F-4D97-AF65-F5344CB8AC3E}">
        <p14:creationId xmlns:p14="http://schemas.microsoft.com/office/powerpoint/2010/main" val="19176400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0FC4DE38-27F7-497F-9F8F-504C06B5BC88}" type="datetimeFigureOut">
              <a:rPr lang="tr-TR" smtClean="0"/>
              <a:t>12.4.2018</a:t>
            </a:fld>
            <a:endParaRPr lang="tr-TR" dirty="0"/>
          </a:p>
        </p:txBody>
      </p:sp>
      <p:sp>
        <p:nvSpPr>
          <p:cNvPr id="8" name="Footer Placeholder 7"/>
          <p:cNvSpPr>
            <a:spLocks noGrp="1"/>
          </p:cNvSpPr>
          <p:nvPr>
            <p:ph type="ftr" sz="quarter" idx="11"/>
          </p:nvPr>
        </p:nvSpPr>
        <p:spPr/>
        <p:txBody>
          <a:bodyPr/>
          <a:lstStyle/>
          <a:p>
            <a:endParaRPr lang="tr-TR"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3097E513-73C5-42F8-9EB8-DDDCD01169ED}" type="slidenum">
              <a:rPr lang="tr-TR" smtClean="0"/>
              <a:t>‹#›</a:t>
            </a:fld>
            <a:endParaRPr lang="tr-TR" dirty="0"/>
          </a:p>
        </p:txBody>
      </p:sp>
    </p:spTree>
    <p:extLst>
      <p:ext uri="{BB962C8B-B14F-4D97-AF65-F5344CB8AC3E}">
        <p14:creationId xmlns:p14="http://schemas.microsoft.com/office/powerpoint/2010/main" val="29249899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0FC4DE38-27F7-497F-9F8F-504C06B5BC88}" type="datetimeFigureOut">
              <a:rPr lang="tr-TR" smtClean="0"/>
              <a:t>12.4.2018</a:t>
            </a:fld>
            <a:endParaRPr lang="tr-TR" dirty="0"/>
          </a:p>
        </p:txBody>
      </p:sp>
      <p:sp>
        <p:nvSpPr>
          <p:cNvPr id="4" name="Footer Placeholder 3"/>
          <p:cNvSpPr>
            <a:spLocks noGrp="1"/>
          </p:cNvSpPr>
          <p:nvPr>
            <p:ph type="ftr" sz="quarter" idx="11"/>
          </p:nvPr>
        </p:nvSpPr>
        <p:spPr/>
        <p:txBody>
          <a:bodyPr/>
          <a:lstStyle/>
          <a:p>
            <a:endParaRPr lang="tr-TR"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3097E513-73C5-42F8-9EB8-DDDCD01169ED}" type="slidenum">
              <a:rPr lang="tr-TR" smtClean="0"/>
              <a:t>‹#›</a:t>
            </a:fld>
            <a:endParaRPr lang="tr-TR" dirty="0"/>
          </a:p>
        </p:txBody>
      </p:sp>
    </p:spTree>
    <p:extLst>
      <p:ext uri="{BB962C8B-B14F-4D97-AF65-F5344CB8AC3E}">
        <p14:creationId xmlns:p14="http://schemas.microsoft.com/office/powerpoint/2010/main" val="427442364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C4DE38-27F7-497F-9F8F-504C06B5BC88}" type="datetimeFigureOut">
              <a:rPr lang="tr-TR" smtClean="0"/>
              <a:t>12.4.2018</a:t>
            </a:fld>
            <a:endParaRPr lang="tr-TR" dirty="0"/>
          </a:p>
        </p:txBody>
      </p:sp>
      <p:sp>
        <p:nvSpPr>
          <p:cNvPr id="3" name="Footer Placeholder 2"/>
          <p:cNvSpPr>
            <a:spLocks noGrp="1"/>
          </p:cNvSpPr>
          <p:nvPr>
            <p:ph type="ftr" sz="quarter" idx="11"/>
          </p:nvPr>
        </p:nvSpPr>
        <p:spPr/>
        <p:txBody>
          <a:bodyPr/>
          <a:lstStyle/>
          <a:p>
            <a:endParaRPr lang="tr-TR"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3097E513-73C5-42F8-9EB8-DDDCD01169ED}" type="slidenum">
              <a:rPr lang="tr-TR" smtClean="0"/>
              <a:t>‹#›</a:t>
            </a:fld>
            <a:endParaRPr lang="tr-TR" dirty="0"/>
          </a:p>
        </p:txBody>
      </p:sp>
    </p:spTree>
    <p:extLst>
      <p:ext uri="{BB962C8B-B14F-4D97-AF65-F5344CB8AC3E}">
        <p14:creationId xmlns:p14="http://schemas.microsoft.com/office/powerpoint/2010/main" val="114456707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0FC4DE38-27F7-497F-9F8F-504C06B5BC88}" type="datetimeFigureOut">
              <a:rPr lang="tr-TR" smtClean="0"/>
              <a:t>12.4.2018</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3097E513-73C5-42F8-9EB8-DDDCD01169ED}" type="slidenum">
              <a:rPr lang="tr-TR" smtClean="0"/>
              <a:t>‹#›</a:t>
            </a:fld>
            <a:endParaRPr lang="tr-TR" dirty="0"/>
          </a:p>
        </p:txBody>
      </p:sp>
    </p:spTree>
    <p:extLst>
      <p:ext uri="{BB962C8B-B14F-4D97-AF65-F5344CB8AC3E}">
        <p14:creationId xmlns:p14="http://schemas.microsoft.com/office/powerpoint/2010/main" val="40066893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5CBF8F0-CE65-471A-8E26-B8C5D5F470C8}"/>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A36A9611-3B02-4EA5-A9C2-4F892E320AFA}"/>
              </a:ext>
            </a:extLst>
          </p:cNvPr>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DB727DA-A8FF-43F7-9E5D-6EAFBF3CCFDC}"/>
              </a:ext>
            </a:extLst>
          </p:cNvPr>
          <p:cNvSpPr>
            <a:spLocks noGrp="1"/>
          </p:cNvSpPr>
          <p:nvPr>
            <p:ph type="dt" sz="half" idx="10"/>
          </p:nvPr>
        </p:nvSpPr>
        <p:spPr/>
        <p:txBody>
          <a:bodyPr/>
          <a:lstStyle/>
          <a:p>
            <a:fld id="{AD2F91AD-A92B-4D8C-B3B1-28E53D91FAB6}" type="datetimeFigureOut">
              <a:rPr lang="tr-TR" smtClean="0"/>
              <a:t>12.4.2018</a:t>
            </a:fld>
            <a:endParaRPr lang="tr-TR"/>
          </a:p>
        </p:txBody>
      </p:sp>
      <p:sp>
        <p:nvSpPr>
          <p:cNvPr id="5" name="Alt Bilgi Yer Tutucusu 4">
            <a:extLst>
              <a:ext uri="{FF2B5EF4-FFF2-40B4-BE49-F238E27FC236}">
                <a16:creationId xmlns:a16="http://schemas.microsoft.com/office/drawing/2014/main" id="{4019DCB4-77A7-4D7D-BC52-708726A671B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E725632-136E-4502-91E4-6982D4E0975A}"/>
              </a:ext>
            </a:extLst>
          </p:cNvPr>
          <p:cNvSpPr>
            <a:spLocks noGrp="1"/>
          </p:cNvSpPr>
          <p:nvPr>
            <p:ph type="sldNum" sz="quarter" idx="12"/>
          </p:nvPr>
        </p:nvSpPr>
        <p:spPr/>
        <p:txBody>
          <a:bodyPr/>
          <a:lstStyle/>
          <a:p>
            <a:fld id="{BBAEB19D-DEF8-4C3B-8499-23F6EB5379FF}" type="slidenum">
              <a:rPr lang="tr-TR" smtClean="0"/>
              <a:t>‹#›</a:t>
            </a:fld>
            <a:endParaRPr lang="tr-TR"/>
          </a:p>
        </p:txBody>
      </p:sp>
    </p:spTree>
    <p:extLst>
      <p:ext uri="{BB962C8B-B14F-4D97-AF65-F5344CB8AC3E}">
        <p14:creationId xmlns:p14="http://schemas.microsoft.com/office/powerpoint/2010/main" val="247087669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dirty="0"/>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0FC4DE38-27F7-497F-9F8F-504C06B5BC88}" type="datetimeFigureOut">
              <a:rPr lang="tr-TR" smtClean="0"/>
              <a:t>12.4.2018</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097E513-73C5-42F8-9EB8-DDDCD01169ED}" type="slidenum">
              <a:rPr lang="tr-TR" smtClean="0"/>
              <a:t>‹#›</a:t>
            </a:fld>
            <a:endParaRPr lang="tr-TR" dirty="0"/>
          </a:p>
        </p:txBody>
      </p:sp>
    </p:spTree>
    <p:extLst>
      <p:ext uri="{BB962C8B-B14F-4D97-AF65-F5344CB8AC3E}">
        <p14:creationId xmlns:p14="http://schemas.microsoft.com/office/powerpoint/2010/main" val="300259556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0FC4DE38-27F7-497F-9F8F-504C06B5BC88}" type="datetimeFigureOut">
              <a:rPr lang="tr-TR" smtClean="0"/>
              <a:t>12.4.2018</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097E513-73C5-42F8-9EB8-DDDCD01169ED}" type="slidenum">
              <a:rPr lang="tr-TR" smtClean="0"/>
              <a:t>‹#›</a:t>
            </a:fld>
            <a:endParaRPr lang="tr-TR" dirty="0"/>
          </a:p>
        </p:txBody>
      </p:sp>
    </p:spTree>
    <p:extLst>
      <p:ext uri="{BB962C8B-B14F-4D97-AF65-F5344CB8AC3E}">
        <p14:creationId xmlns:p14="http://schemas.microsoft.com/office/powerpoint/2010/main" val="392468701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0FC4DE38-27F7-497F-9F8F-504C06B5BC88}" type="datetimeFigureOut">
              <a:rPr lang="tr-TR" smtClean="0"/>
              <a:t>12.4.2018</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097E513-73C5-42F8-9EB8-DDDCD01169ED}" type="slidenum">
              <a:rPr lang="tr-TR" smtClean="0"/>
              <a:t>‹#›</a:t>
            </a:fld>
            <a:endParaRPr lang="tr-TR"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590802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0FC4DE38-27F7-497F-9F8F-504C06B5BC88}" type="datetimeFigureOut">
              <a:rPr lang="tr-TR" smtClean="0"/>
              <a:t>12.4.2018</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097E513-73C5-42F8-9EB8-DDDCD01169ED}" type="slidenum">
              <a:rPr lang="tr-TR" smtClean="0"/>
              <a:t>‹#›</a:t>
            </a:fld>
            <a:endParaRPr lang="tr-TR" dirty="0"/>
          </a:p>
        </p:txBody>
      </p:sp>
    </p:spTree>
    <p:extLst>
      <p:ext uri="{BB962C8B-B14F-4D97-AF65-F5344CB8AC3E}">
        <p14:creationId xmlns:p14="http://schemas.microsoft.com/office/powerpoint/2010/main" val="339477651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0FC4DE38-27F7-497F-9F8F-504C06B5BC88}" type="datetimeFigureOut">
              <a:rPr lang="tr-TR" smtClean="0"/>
              <a:t>12.4.2018</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097E513-73C5-42F8-9EB8-DDDCD01169ED}" type="slidenum">
              <a:rPr lang="tr-TR" smtClean="0"/>
              <a:t>‹#›</a:t>
            </a:fld>
            <a:endParaRPr lang="tr-TR"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4599168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0FC4DE38-27F7-497F-9F8F-504C06B5BC88}" type="datetimeFigureOut">
              <a:rPr lang="tr-TR" smtClean="0"/>
              <a:t>12.4.2018</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097E513-73C5-42F8-9EB8-DDDCD01169ED}" type="slidenum">
              <a:rPr lang="tr-TR" smtClean="0"/>
              <a:t>‹#›</a:t>
            </a:fld>
            <a:endParaRPr lang="tr-TR" dirty="0"/>
          </a:p>
        </p:txBody>
      </p:sp>
    </p:spTree>
    <p:extLst>
      <p:ext uri="{BB962C8B-B14F-4D97-AF65-F5344CB8AC3E}">
        <p14:creationId xmlns:p14="http://schemas.microsoft.com/office/powerpoint/2010/main" val="43333983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0FC4DE38-27F7-497F-9F8F-504C06B5BC88}" type="datetimeFigureOut">
              <a:rPr lang="tr-TR" smtClean="0"/>
              <a:t>12.4.2018</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097E513-73C5-42F8-9EB8-DDDCD01169ED}" type="slidenum">
              <a:rPr lang="tr-TR" smtClean="0"/>
              <a:t>‹#›</a:t>
            </a:fld>
            <a:endParaRPr lang="tr-TR" dirty="0"/>
          </a:p>
        </p:txBody>
      </p:sp>
    </p:spTree>
    <p:extLst>
      <p:ext uri="{BB962C8B-B14F-4D97-AF65-F5344CB8AC3E}">
        <p14:creationId xmlns:p14="http://schemas.microsoft.com/office/powerpoint/2010/main" val="135064405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0FC4DE38-27F7-497F-9F8F-504C06B5BC88}" type="datetimeFigureOut">
              <a:rPr lang="tr-TR" smtClean="0"/>
              <a:t>12.4.2018</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097E513-73C5-42F8-9EB8-DDDCD01169ED}" type="slidenum">
              <a:rPr lang="tr-TR" smtClean="0"/>
              <a:t>‹#›</a:t>
            </a:fld>
            <a:endParaRPr lang="tr-TR" dirty="0"/>
          </a:p>
        </p:txBody>
      </p:sp>
    </p:spTree>
    <p:extLst>
      <p:ext uri="{BB962C8B-B14F-4D97-AF65-F5344CB8AC3E}">
        <p14:creationId xmlns:p14="http://schemas.microsoft.com/office/powerpoint/2010/main" val="27372619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275CF60-A451-4434-8F70-FFB785BAFEAE}"/>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8A02C6F9-67DD-4C95-882E-D457ADD50B3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a:extLst>
              <a:ext uri="{FF2B5EF4-FFF2-40B4-BE49-F238E27FC236}">
                <a16:creationId xmlns:a16="http://schemas.microsoft.com/office/drawing/2014/main" id="{D76EDDA4-A249-48E6-B704-94CB84453084}"/>
              </a:ext>
            </a:extLst>
          </p:cNvPr>
          <p:cNvSpPr>
            <a:spLocks noGrp="1"/>
          </p:cNvSpPr>
          <p:nvPr>
            <p:ph type="dt" sz="half" idx="10"/>
          </p:nvPr>
        </p:nvSpPr>
        <p:spPr/>
        <p:txBody>
          <a:bodyPr/>
          <a:lstStyle/>
          <a:p>
            <a:fld id="{AD2F91AD-A92B-4D8C-B3B1-28E53D91FAB6}" type="datetimeFigureOut">
              <a:rPr lang="tr-TR" smtClean="0"/>
              <a:t>12.4.2018</a:t>
            </a:fld>
            <a:endParaRPr lang="tr-TR"/>
          </a:p>
        </p:txBody>
      </p:sp>
      <p:sp>
        <p:nvSpPr>
          <p:cNvPr id="5" name="Alt Bilgi Yer Tutucusu 4">
            <a:extLst>
              <a:ext uri="{FF2B5EF4-FFF2-40B4-BE49-F238E27FC236}">
                <a16:creationId xmlns:a16="http://schemas.microsoft.com/office/drawing/2014/main" id="{BCD0EB1D-BB8D-4695-AF60-6A757183621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D7874D6-6479-4128-8B37-D4257A08EB79}"/>
              </a:ext>
            </a:extLst>
          </p:cNvPr>
          <p:cNvSpPr>
            <a:spLocks noGrp="1"/>
          </p:cNvSpPr>
          <p:nvPr>
            <p:ph type="sldNum" sz="quarter" idx="12"/>
          </p:nvPr>
        </p:nvSpPr>
        <p:spPr/>
        <p:txBody>
          <a:bodyPr/>
          <a:lstStyle/>
          <a:p>
            <a:fld id="{BBAEB19D-DEF8-4C3B-8499-23F6EB5379FF}" type="slidenum">
              <a:rPr lang="tr-TR" smtClean="0"/>
              <a:t>‹#›</a:t>
            </a:fld>
            <a:endParaRPr lang="tr-TR"/>
          </a:p>
        </p:txBody>
      </p:sp>
    </p:spTree>
    <p:extLst>
      <p:ext uri="{BB962C8B-B14F-4D97-AF65-F5344CB8AC3E}">
        <p14:creationId xmlns:p14="http://schemas.microsoft.com/office/powerpoint/2010/main" val="27155090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3926DF9-D90E-4005-9FC1-FA45D366AD52}"/>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2A300B6C-1CB1-4CE6-A6CE-051EFBF11E5E}"/>
              </a:ext>
            </a:extLst>
          </p:cNvPr>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FE79CEC3-CC53-4672-A1DF-0772138EABA9}"/>
              </a:ext>
            </a:extLst>
          </p:cNvPr>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33EAE04E-486E-4A4B-A8D4-DE8D44EB928E}"/>
              </a:ext>
            </a:extLst>
          </p:cNvPr>
          <p:cNvSpPr>
            <a:spLocks noGrp="1"/>
          </p:cNvSpPr>
          <p:nvPr>
            <p:ph type="dt" sz="half" idx="10"/>
          </p:nvPr>
        </p:nvSpPr>
        <p:spPr/>
        <p:txBody>
          <a:bodyPr/>
          <a:lstStyle/>
          <a:p>
            <a:fld id="{AD2F91AD-A92B-4D8C-B3B1-28E53D91FAB6}" type="datetimeFigureOut">
              <a:rPr lang="tr-TR" smtClean="0"/>
              <a:t>12.4.2018</a:t>
            </a:fld>
            <a:endParaRPr lang="tr-TR"/>
          </a:p>
        </p:txBody>
      </p:sp>
      <p:sp>
        <p:nvSpPr>
          <p:cNvPr id="6" name="Alt Bilgi Yer Tutucusu 5">
            <a:extLst>
              <a:ext uri="{FF2B5EF4-FFF2-40B4-BE49-F238E27FC236}">
                <a16:creationId xmlns:a16="http://schemas.microsoft.com/office/drawing/2014/main" id="{3A434E64-643E-476A-B910-FE6D0EEFC32A}"/>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DF2641B-C089-4203-BFD1-B8AA0B98ACAF}"/>
              </a:ext>
            </a:extLst>
          </p:cNvPr>
          <p:cNvSpPr>
            <a:spLocks noGrp="1"/>
          </p:cNvSpPr>
          <p:nvPr>
            <p:ph type="sldNum" sz="quarter" idx="12"/>
          </p:nvPr>
        </p:nvSpPr>
        <p:spPr/>
        <p:txBody>
          <a:bodyPr/>
          <a:lstStyle/>
          <a:p>
            <a:fld id="{BBAEB19D-DEF8-4C3B-8499-23F6EB5379FF}" type="slidenum">
              <a:rPr lang="tr-TR" smtClean="0"/>
              <a:t>‹#›</a:t>
            </a:fld>
            <a:endParaRPr lang="tr-TR"/>
          </a:p>
        </p:txBody>
      </p:sp>
    </p:spTree>
    <p:extLst>
      <p:ext uri="{BB962C8B-B14F-4D97-AF65-F5344CB8AC3E}">
        <p14:creationId xmlns:p14="http://schemas.microsoft.com/office/powerpoint/2010/main" val="2985082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E6C520C-05F5-4073-BB76-14746FD05759}"/>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12618245-AFEB-4C59-9BE6-E45412B12E3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a:extLst>
              <a:ext uri="{FF2B5EF4-FFF2-40B4-BE49-F238E27FC236}">
                <a16:creationId xmlns:a16="http://schemas.microsoft.com/office/drawing/2014/main" id="{747A3BD2-0103-4368-B9E0-CE70735340F5}"/>
              </a:ext>
            </a:extLst>
          </p:cNvPr>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6A547947-8A91-4935-8881-26CF5963D76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a:extLst>
              <a:ext uri="{FF2B5EF4-FFF2-40B4-BE49-F238E27FC236}">
                <a16:creationId xmlns:a16="http://schemas.microsoft.com/office/drawing/2014/main" id="{97C30C3E-CD00-4555-A0BD-9ED5A9E8A18E}"/>
              </a:ext>
            </a:extLst>
          </p:cNvPr>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FD946C73-8D0C-4558-9F5B-8766DAE843E5}"/>
              </a:ext>
            </a:extLst>
          </p:cNvPr>
          <p:cNvSpPr>
            <a:spLocks noGrp="1"/>
          </p:cNvSpPr>
          <p:nvPr>
            <p:ph type="dt" sz="half" idx="10"/>
          </p:nvPr>
        </p:nvSpPr>
        <p:spPr/>
        <p:txBody>
          <a:bodyPr/>
          <a:lstStyle/>
          <a:p>
            <a:fld id="{AD2F91AD-A92B-4D8C-B3B1-28E53D91FAB6}" type="datetimeFigureOut">
              <a:rPr lang="tr-TR" smtClean="0"/>
              <a:t>12.4.2018</a:t>
            </a:fld>
            <a:endParaRPr lang="tr-TR"/>
          </a:p>
        </p:txBody>
      </p:sp>
      <p:sp>
        <p:nvSpPr>
          <p:cNvPr id="8" name="Alt Bilgi Yer Tutucusu 7">
            <a:extLst>
              <a:ext uri="{FF2B5EF4-FFF2-40B4-BE49-F238E27FC236}">
                <a16:creationId xmlns:a16="http://schemas.microsoft.com/office/drawing/2014/main" id="{9059735E-BA86-4EE6-9A01-89B82F016795}"/>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D9C31089-7A85-46BB-9AC1-3AD78D547B06}"/>
              </a:ext>
            </a:extLst>
          </p:cNvPr>
          <p:cNvSpPr>
            <a:spLocks noGrp="1"/>
          </p:cNvSpPr>
          <p:nvPr>
            <p:ph type="sldNum" sz="quarter" idx="12"/>
          </p:nvPr>
        </p:nvSpPr>
        <p:spPr/>
        <p:txBody>
          <a:bodyPr/>
          <a:lstStyle/>
          <a:p>
            <a:fld id="{BBAEB19D-DEF8-4C3B-8499-23F6EB5379FF}" type="slidenum">
              <a:rPr lang="tr-TR" smtClean="0"/>
              <a:t>‹#›</a:t>
            </a:fld>
            <a:endParaRPr lang="tr-TR"/>
          </a:p>
        </p:txBody>
      </p:sp>
    </p:spTree>
    <p:extLst>
      <p:ext uri="{BB962C8B-B14F-4D97-AF65-F5344CB8AC3E}">
        <p14:creationId xmlns:p14="http://schemas.microsoft.com/office/powerpoint/2010/main" val="24900651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DAFEF1E-5C74-4188-9FB8-BFEE786EF640}"/>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4CC6469F-F6E5-48FB-97ED-1681E8BDD081}"/>
              </a:ext>
            </a:extLst>
          </p:cNvPr>
          <p:cNvSpPr>
            <a:spLocks noGrp="1"/>
          </p:cNvSpPr>
          <p:nvPr>
            <p:ph type="dt" sz="half" idx="10"/>
          </p:nvPr>
        </p:nvSpPr>
        <p:spPr/>
        <p:txBody>
          <a:bodyPr/>
          <a:lstStyle/>
          <a:p>
            <a:fld id="{AD2F91AD-A92B-4D8C-B3B1-28E53D91FAB6}" type="datetimeFigureOut">
              <a:rPr lang="tr-TR" smtClean="0"/>
              <a:t>12.4.2018</a:t>
            </a:fld>
            <a:endParaRPr lang="tr-TR"/>
          </a:p>
        </p:txBody>
      </p:sp>
      <p:sp>
        <p:nvSpPr>
          <p:cNvPr id="4" name="Alt Bilgi Yer Tutucusu 3">
            <a:extLst>
              <a:ext uri="{FF2B5EF4-FFF2-40B4-BE49-F238E27FC236}">
                <a16:creationId xmlns:a16="http://schemas.microsoft.com/office/drawing/2014/main" id="{841E93DE-7F70-4BE4-A1F6-16A753F9FB70}"/>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C2ABF4E3-B348-4D50-963A-B6541F7D04AF}"/>
              </a:ext>
            </a:extLst>
          </p:cNvPr>
          <p:cNvSpPr>
            <a:spLocks noGrp="1"/>
          </p:cNvSpPr>
          <p:nvPr>
            <p:ph type="sldNum" sz="quarter" idx="12"/>
          </p:nvPr>
        </p:nvSpPr>
        <p:spPr/>
        <p:txBody>
          <a:bodyPr/>
          <a:lstStyle/>
          <a:p>
            <a:fld id="{BBAEB19D-DEF8-4C3B-8499-23F6EB5379FF}" type="slidenum">
              <a:rPr lang="tr-TR" smtClean="0"/>
              <a:t>‹#›</a:t>
            </a:fld>
            <a:endParaRPr lang="tr-TR"/>
          </a:p>
        </p:txBody>
      </p:sp>
    </p:spTree>
    <p:extLst>
      <p:ext uri="{BB962C8B-B14F-4D97-AF65-F5344CB8AC3E}">
        <p14:creationId xmlns:p14="http://schemas.microsoft.com/office/powerpoint/2010/main" val="29432339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95462427-BAE8-45E1-94D4-92EB7A9A268E}"/>
              </a:ext>
            </a:extLst>
          </p:cNvPr>
          <p:cNvSpPr>
            <a:spLocks noGrp="1"/>
          </p:cNvSpPr>
          <p:nvPr>
            <p:ph type="dt" sz="half" idx="10"/>
          </p:nvPr>
        </p:nvSpPr>
        <p:spPr/>
        <p:txBody>
          <a:bodyPr/>
          <a:lstStyle/>
          <a:p>
            <a:fld id="{AD2F91AD-A92B-4D8C-B3B1-28E53D91FAB6}" type="datetimeFigureOut">
              <a:rPr lang="tr-TR" smtClean="0"/>
              <a:t>12.4.2018</a:t>
            </a:fld>
            <a:endParaRPr lang="tr-TR"/>
          </a:p>
        </p:txBody>
      </p:sp>
      <p:sp>
        <p:nvSpPr>
          <p:cNvPr id="3" name="Alt Bilgi Yer Tutucusu 2">
            <a:extLst>
              <a:ext uri="{FF2B5EF4-FFF2-40B4-BE49-F238E27FC236}">
                <a16:creationId xmlns:a16="http://schemas.microsoft.com/office/drawing/2014/main" id="{5ABE4E82-4BB1-48BD-92A9-348C19DFA21C}"/>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9782C131-4D8F-4FD7-BAA8-A38C1F1507AF}"/>
              </a:ext>
            </a:extLst>
          </p:cNvPr>
          <p:cNvSpPr>
            <a:spLocks noGrp="1"/>
          </p:cNvSpPr>
          <p:nvPr>
            <p:ph type="sldNum" sz="quarter" idx="12"/>
          </p:nvPr>
        </p:nvSpPr>
        <p:spPr/>
        <p:txBody>
          <a:bodyPr/>
          <a:lstStyle/>
          <a:p>
            <a:fld id="{BBAEB19D-DEF8-4C3B-8499-23F6EB5379FF}" type="slidenum">
              <a:rPr lang="tr-TR" smtClean="0"/>
              <a:t>‹#›</a:t>
            </a:fld>
            <a:endParaRPr lang="tr-TR"/>
          </a:p>
        </p:txBody>
      </p:sp>
    </p:spTree>
    <p:extLst>
      <p:ext uri="{BB962C8B-B14F-4D97-AF65-F5344CB8AC3E}">
        <p14:creationId xmlns:p14="http://schemas.microsoft.com/office/powerpoint/2010/main" val="3561995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7773B9B-95AE-4232-9A9F-AA5EB95F10D6}"/>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A6DDD701-818B-4E2C-8340-FCFB87ECF33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234532E1-DF29-4CEC-BEE8-B96A05255D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A75DEDB3-D256-4F3C-B7DB-AF912EE6DA04}"/>
              </a:ext>
            </a:extLst>
          </p:cNvPr>
          <p:cNvSpPr>
            <a:spLocks noGrp="1"/>
          </p:cNvSpPr>
          <p:nvPr>
            <p:ph type="dt" sz="half" idx="10"/>
          </p:nvPr>
        </p:nvSpPr>
        <p:spPr/>
        <p:txBody>
          <a:bodyPr/>
          <a:lstStyle/>
          <a:p>
            <a:fld id="{AD2F91AD-A92B-4D8C-B3B1-28E53D91FAB6}" type="datetimeFigureOut">
              <a:rPr lang="tr-TR" smtClean="0"/>
              <a:t>12.4.2018</a:t>
            </a:fld>
            <a:endParaRPr lang="tr-TR"/>
          </a:p>
        </p:txBody>
      </p:sp>
      <p:sp>
        <p:nvSpPr>
          <p:cNvPr id="6" name="Alt Bilgi Yer Tutucusu 5">
            <a:extLst>
              <a:ext uri="{FF2B5EF4-FFF2-40B4-BE49-F238E27FC236}">
                <a16:creationId xmlns:a16="http://schemas.microsoft.com/office/drawing/2014/main" id="{52BDDF0B-326D-40CA-BC1F-4C52F353030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F5965F06-A5FB-41DB-AF54-74F4FF3972D4}"/>
              </a:ext>
            </a:extLst>
          </p:cNvPr>
          <p:cNvSpPr>
            <a:spLocks noGrp="1"/>
          </p:cNvSpPr>
          <p:nvPr>
            <p:ph type="sldNum" sz="quarter" idx="12"/>
          </p:nvPr>
        </p:nvSpPr>
        <p:spPr/>
        <p:txBody>
          <a:bodyPr/>
          <a:lstStyle/>
          <a:p>
            <a:fld id="{BBAEB19D-DEF8-4C3B-8499-23F6EB5379FF}" type="slidenum">
              <a:rPr lang="tr-TR" smtClean="0"/>
              <a:t>‹#›</a:t>
            </a:fld>
            <a:endParaRPr lang="tr-TR"/>
          </a:p>
        </p:txBody>
      </p:sp>
    </p:spTree>
    <p:extLst>
      <p:ext uri="{BB962C8B-B14F-4D97-AF65-F5344CB8AC3E}">
        <p14:creationId xmlns:p14="http://schemas.microsoft.com/office/powerpoint/2010/main" val="41793212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E730882-F34B-4DF6-A7A7-47EEE30CBE50}"/>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30F163B0-203E-432A-A4EC-FD3E987E412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EB5DC2BD-A9D5-4331-A457-EAB3BFF239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id="{660772D0-2B01-49A7-BF3A-0F44CD8FB981}"/>
              </a:ext>
            </a:extLst>
          </p:cNvPr>
          <p:cNvSpPr>
            <a:spLocks noGrp="1"/>
          </p:cNvSpPr>
          <p:nvPr>
            <p:ph type="dt" sz="half" idx="10"/>
          </p:nvPr>
        </p:nvSpPr>
        <p:spPr/>
        <p:txBody>
          <a:bodyPr/>
          <a:lstStyle/>
          <a:p>
            <a:fld id="{AD2F91AD-A92B-4D8C-B3B1-28E53D91FAB6}" type="datetimeFigureOut">
              <a:rPr lang="tr-TR" smtClean="0"/>
              <a:t>12.4.2018</a:t>
            </a:fld>
            <a:endParaRPr lang="tr-TR"/>
          </a:p>
        </p:txBody>
      </p:sp>
      <p:sp>
        <p:nvSpPr>
          <p:cNvPr id="6" name="Alt Bilgi Yer Tutucusu 5">
            <a:extLst>
              <a:ext uri="{FF2B5EF4-FFF2-40B4-BE49-F238E27FC236}">
                <a16:creationId xmlns:a16="http://schemas.microsoft.com/office/drawing/2014/main" id="{B43F28B9-843C-4649-82E7-CB6AEC0E7102}"/>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588044D6-2A12-4243-8383-090F9E8237E1}"/>
              </a:ext>
            </a:extLst>
          </p:cNvPr>
          <p:cNvSpPr>
            <a:spLocks noGrp="1"/>
          </p:cNvSpPr>
          <p:nvPr>
            <p:ph type="sldNum" sz="quarter" idx="12"/>
          </p:nvPr>
        </p:nvSpPr>
        <p:spPr/>
        <p:txBody>
          <a:bodyPr/>
          <a:lstStyle/>
          <a:p>
            <a:fld id="{BBAEB19D-DEF8-4C3B-8499-23F6EB5379FF}" type="slidenum">
              <a:rPr lang="tr-TR" smtClean="0"/>
              <a:t>‹#›</a:t>
            </a:fld>
            <a:endParaRPr lang="tr-TR"/>
          </a:p>
        </p:txBody>
      </p:sp>
    </p:spTree>
    <p:extLst>
      <p:ext uri="{BB962C8B-B14F-4D97-AF65-F5344CB8AC3E}">
        <p14:creationId xmlns:p14="http://schemas.microsoft.com/office/powerpoint/2010/main" val="4214139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DE4654AF-8EE9-4015-99BA-0449BEF5C0B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59BFF29-4A92-42D6-A983-FABB0848E85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ED36463-4599-4497-8B4B-4D6E9E34659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2F91AD-A92B-4D8C-B3B1-28E53D91FAB6}" type="datetimeFigureOut">
              <a:rPr lang="tr-TR" smtClean="0"/>
              <a:t>12.4.2018</a:t>
            </a:fld>
            <a:endParaRPr lang="tr-TR"/>
          </a:p>
        </p:txBody>
      </p:sp>
      <p:sp>
        <p:nvSpPr>
          <p:cNvPr id="5" name="Alt Bilgi Yer Tutucusu 4">
            <a:extLst>
              <a:ext uri="{FF2B5EF4-FFF2-40B4-BE49-F238E27FC236}">
                <a16:creationId xmlns:a16="http://schemas.microsoft.com/office/drawing/2014/main" id="{AFB76252-6FD3-4B60-ACFC-80B15249B86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2BEF50D1-3C5D-46E6-B890-CCDEDCEE01C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AEB19D-DEF8-4C3B-8499-23F6EB5379FF}" type="slidenum">
              <a:rPr lang="tr-TR" smtClean="0"/>
              <a:t>‹#›</a:t>
            </a:fld>
            <a:endParaRPr lang="tr-TR"/>
          </a:p>
        </p:txBody>
      </p:sp>
    </p:spTree>
    <p:extLst>
      <p:ext uri="{BB962C8B-B14F-4D97-AF65-F5344CB8AC3E}">
        <p14:creationId xmlns:p14="http://schemas.microsoft.com/office/powerpoint/2010/main" val="34570743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0FC4DE38-27F7-497F-9F8F-504C06B5BC88}" type="datetimeFigureOut">
              <a:rPr lang="tr-TR" smtClean="0"/>
              <a:t>12.4.2018</a:t>
            </a:fld>
            <a:endParaRPr lang="tr-TR"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3097E513-73C5-42F8-9EB8-DDDCD01169ED}" type="slidenum">
              <a:rPr lang="tr-TR" smtClean="0"/>
              <a:t>‹#›</a:t>
            </a:fld>
            <a:endParaRPr lang="tr-TR" dirty="0"/>
          </a:p>
        </p:txBody>
      </p:sp>
    </p:spTree>
    <p:extLst>
      <p:ext uri="{BB962C8B-B14F-4D97-AF65-F5344CB8AC3E}">
        <p14:creationId xmlns:p14="http://schemas.microsoft.com/office/powerpoint/2010/main" val="27382922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6">
            <a:lumMod val="75000"/>
            <a:alpha val="97000"/>
          </a:schemeClr>
        </a:solidFill>
        <a:effectLst/>
      </p:bgPr>
    </p:bg>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5BFB8C8-D573-4485-AF7C-2F14FD3786E6}"/>
              </a:ext>
            </a:extLst>
          </p:cNvPr>
          <p:cNvSpPr>
            <a:spLocks noGrp="1"/>
          </p:cNvSpPr>
          <p:nvPr>
            <p:ph type="title"/>
          </p:nvPr>
        </p:nvSpPr>
        <p:spPr>
          <a:xfrm>
            <a:off x="1903607" y="877329"/>
            <a:ext cx="8911687" cy="1280890"/>
          </a:xfrm>
        </p:spPr>
        <p:txBody>
          <a:bodyPr>
            <a:normAutofit/>
          </a:bodyPr>
          <a:lstStyle/>
          <a:p>
            <a:pPr algn="ctr"/>
            <a:r>
              <a:rPr lang="tr-TR" sz="4000" b="1" dirty="0">
                <a:latin typeface="Batang" panose="02030600000101010101" pitchFamily="18" charset="-127"/>
                <a:ea typeface="Batang" panose="02030600000101010101" pitchFamily="18" charset="-127"/>
              </a:rPr>
              <a:t>SOS407 – Kadın Çalışmaları</a:t>
            </a:r>
          </a:p>
        </p:txBody>
      </p:sp>
      <p:sp>
        <p:nvSpPr>
          <p:cNvPr id="3" name="İçerik Yer Tutucusu 2">
            <a:extLst>
              <a:ext uri="{FF2B5EF4-FFF2-40B4-BE49-F238E27FC236}">
                <a16:creationId xmlns:a16="http://schemas.microsoft.com/office/drawing/2014/main" id="{455118D2-0DDA-4085-9E7C-FC793092DB45}"/>
              </a:ext>
            </a:extLst>
          </p:cNvPr>
          <p:cNvSpPr>
            <a:spLocks noGrp="1"/>
          </p:cNvSpPr>
          <p:nvPr>
            <p:ph idx="1"/>
          </p:nvPr>
        </p:nvSpPr>
        <p:spPr>
          <a:xfrm>
            <a:off x="2870566" y="2456268"/>
            <a:ext cx="8915400" cy="3777622"/>
          </a:xfrm>
        </p:spPr>
        <p:txBody>
          <a:bodyPr>
            <a:normAutofit lnSpcReduction="10000"/>
          </a:bodyPr>
          <a:lstStyle/>
          <a:p>
            <a:pPr>
              <a:lnSpc>
                <a:spcPct val="150000"/>
              </a:lnSpc>
            </a:pPr>
            <a:endParaRPr lang="tr-TR" sz="3200" dirty="0">
              <a:latin typeface="Batang" panose="02030600000101010101" pitchFamily="18" charset="-127"/>
              <a:ea typeface="Batang" panose="02030600000101010101" pitchFamily="18" charset="-127"/>
            </a:endParaRPr>
          </a:p>
          <a:p>
            <a:pPr algn="ctr"/>
            <a:r>
              <a:rPr lang="tr-TR" sz="3200" dirty="0">
                <a:latin typeface="Batang" panose="02030600000101010101" pitchFamily="18" charset="-127"/>
                <a:ea typeface="Batang" panose="02030600000101010101" pitchFamily="18" charset="-127"/>
              </a:rPr>
              <a:t>Prof. Dr. Nilay ÇABUK KAYA</a:t>
            </a:r>
          </a:p>
          <a:p>
            <a:pPr algn="ctr"/>
            <a:r>
              <a:rPr lang="tr-TR" sz="3200" dirty="0">
                <a:latin typeface="Batang" panose="02030600000101010101" pitchFamily="18" charset="-127"/>
                <a:ea typeface="Batang" panose="02030600000101010101" pitchFamily="18" charset="-127"/>
              </a:rPr>
              <a:t>Ankara Üniversitesi</a:t>
            </a:r>
          </a:p>
          <a:p>
            <a:pPr algn="ctr"/>
            <a:r>
              <a:rPr lang="tr-TR" sz="3200" dirty="0">
                <a:latin typeface="Batang" panose="02030600000101010101" pitchFamily="18" charset="-127"/>
                <a:ea typeface="Batang" panose="02030600000101010101" pitchFamily="18" charset="-127"/>
              </a:rPr>
              <a:t>Dil ve Tarih-Coğrafya Fakültesi</a:t>
            </a:r>
          </a:p>
          <a:p>
            <a:pPr algn="ctr"/>
            <a:r>
              <a:rPr lang="tr-TR" sz="3200" dirty="0">
                <a:latin typeface="Batang" panose="02030600000101010101" pitchFamily="18" charset="-127"/>
                <a:ea typeface="Batang" panose="02030600000101010101" pitchFamily="18" charset="-127"/>
              </a:rPr>
              <a:t>Sosyoloji Bölümü</a:t>
            </a:r>
          </a:p>
          <a:p>
            <a:pPr algn="ctr"/>
            <a:r>
              <a:rPr lang="tr-TR" sz="3200" dirty="0">
                <a:latin typeface="Batang" panose="02030600000101010101" pitchFamily="18" charset="-127"/>
                <a:ea typeface="Batang" panose="02030600000101010101" pitchFamily="18" charset="-127"/>
              </a:rPr>
              <a:t>E-mail: cabukkaya@gmail.com</a:t>
            </a:r>
          </a:p>
          <a:p>
            <a:endParaRPr lang="tr-TR" dirty="0">
              <a:latin typeface="Batang" panose="02030600000101010101" pitchFamily="18" charset="-127"/>
              <a:ea typeface="Batang" panose="02030600000101010101" pitchFamily="18" charset="-127"/>
            </a:endParaRPr>
          </a:p>
        </p:txBody>
      </p:sp>
    </p:spTree>
    <p:extLst>
      <p:ext uri="{BB962C8B-B14F-4D97-AF65-F5344CB8AC3E}">
        <p14:creationId xmlns:p14="http://schemas.microsoft.com/office/powerpoint/2010/main" val="15685960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5BFB8C8-D573-4485-AF7C-2F14FD3786E6}"/>
              </a:ext>
            </a:extLst>
          </p:cNvPr>
          <p:cNvSpPr>
            <a:spLocks noGrp="1"/>
          </p:cNvSpPr>
          <p:nvPr>
            <p:ph type="title"/>
          </p:nvPr>
        </p:nvSpPr>
        <p:spPr/>
        <p:txBody>
          <a:bodyPr/>
          <a:lstStyle/>
          <a:p>
            <a:pPr algn="ctr"/>
            <a:r>
              <a:rPr lang="tr-TR" b="1" dirty="0">
                <a:latin typeface="Batang" panose="02030600000101010101" pitchFamily="18" charset="-127"/>
                <a:ea typeface="Batang" panose="02030600000101010101" pitchFamily="18" charset="-127"/>
              </a:rPr>
              <a:t>Toplumsal Cinsiyet ve Kalkınma</a:t>
            </a:r>
          </a:p>
        </p:txBody>
      </p:sp>
      <p:sp>
        <p:nvSpPr>
          <p:cNvPr id="3" name="İçerik Yer Tutucusu 2">
            <a:extLst>
              <a:ext uri="{FF2B5EF4-FFF2-40B4-BE49-F238E27FC236}">
                <a16:creationId xmlns:a16="http://schemas.microsoft.com/office/drawing/2014/main" id="{455118D2-0DDA-4085-9E7C-FC793092DB45}"/>
              </a:ext>
            </a:extLst>
          </p:cNvPr>
          <p:cNvSpPr>
            <a:spLocks noGrp="1"/>
          </p:cNvSpPr>
          <p:nvPr>
            <p:ph idx="1"/>
          </p:nvPr>
        </p:nvSpPr>
        <p:spPr>
          <a:xfrm>
            <a:off x="2236763" y="2163129"/>
            <a:ext cx="9267849" cy="4738468"/>
          </a:xfrm>
        </p:spPr>
        <p:txBody>
          <a:bodyPr>
            <a:normAutofit/>
          </a:bodyPr>
          <a:lstStyle/>
          <a:p>
            <a:pPr marL="0" indent="0">
              <a:buNone/>
            </a:pPr>
            <a:r>
              <a:rPr lang="tr-TR" sz="2400" b="1" u="sng" dirty="0">
                <a:latin typeface="Batang" panose="02030600000101010101" pitchFamily="18" charset="-127"/>
                <a:ea typeface="Batang" panose="02030600000101010101" pitchFamily="18" charset="-127"/>
              </a:rPr>
              <a:t>Kalkınma ve Kadının Güçlenmesi Yaklaşımı</a:t>
            </a:r>
          </a:p>
          <a:p>
            <a:r>
              <a:rPr lang="tr-TR" sz="2400" dirty="0">
                <a:latin typeface="Batang" panose="02030600000101010101" pitchFamily="18" charset="-127"/>
                <a:ea typeface="Batang" panose="02030600000101010101" pitchFamily="18" charset="-127"/>
              </a:rPr>
              <a:t>Radikal feminist söylemden beslenir.</a:t>
            </a:r>
          </a:p>
          <a:p>
            <a:r>
              <a:rPr lang="tr-TR" sz="2400" dirty="0">
                <a:latin typeface="Batang" panose="02030600000101010101" pitchFamily="18" charset="-127"/>
                <a:ea typeface="Batang" panose="02030600000101010101" pitchFamily="18" charset="-127"/>
              </a:rPr>
              <a:t>Kadın insan hakları kapsamında özellikle uluslararası yasal sözleşmelerde kadının güçlenmesi gündeme gelir.</a:t>
            </a:r>
          </a:p>
          <a:p>
            <a:r>
              <a:rPr lang="tr-TR" sz="2400" dirty="0">
                <a:latin typeface="Batang" panose="02030600000101010101" pitchFamily="18" charset="-127"/>
                <a:ea typeface="Batang" panose="02030600000101010101" pitchFamily="18" charset="-127"/>
              </a:rPr>
              <a:t>Kadının erkeklerle aynı haklara ve kaynaklara erişmesi yaklaşımın temel amacıdır. Bunun gerçekleşmesi ise ancak kadının güçlenmesiyle ve haklarına sahip çıkmasıyla mümkündür. Kadının güçlenmesi sürdürülebilir kalkınmanın ve insan haklarının gerçekleşmesinin temel unsurudur.</a:t>
            </a:r>
          </a:p>
        </p:txBody>
      </p:sp>
    </p:spTree>
    <p:extLst>
      <p:ext uri="{BB962C8B-B14F-4D97-AF65-F5344CB8AC3E}">
        <p14:creationId xmlns:p14="http://schemas.microsoft.com/office/powerpoint/2010/main" val="36883087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5BFB8C8-D573-4485-AF7C-2F14FD3786E6}"/>
              </a:ext>
            </a:extLst>
          </p:cNvPr>
          <p:cNvSpPr>
            <a:spLocks noGrp="1"/>
          </p:cNvSpPr>
          <p:nvPr>
            <p:ph type="title"/>
          </p:nvPr>
        </p:nvSpPr>
        <p:spPr/>
        <p:txBody>
          <a:bodyPr/>
          <a:lstStyle/>
          <a:p>
            <a:pPr algn="ctr"/>
            <a:r>
              <a:rPr lang="tr-TR" b="1" dirty="0">
                <a:latin typeface="Batang" panose="02030600000101010101" pitchFamily="18" charset="-127"/>
                <a:ea typeface="Batang" panose="02030600000101010101" pitchFamily="18" charset="-127"/>
              </a:rPr>
              <a:t>Toplumsal Cinsiyet ve Kalkınma</a:t>
            </a:r>
          </a:p>
        </p:txBody>
      </p:sp>
      <p:sp>
        <p:nvSpPr>
          <p:cNvPr id="3" name="İçerik Yer Tutucusu 2">
            <a:extLst>
              <a:ext uri="{FF2B5EF4-FFF2-40B4-BE49-F238E27FC236}">
                <a16:creationId xmlns:a16="http://schemas.microsoft.com/office/drawing/2014/main" id="{455118D2-0DDA-4085-9E7C-FC793092DB45}"/>
              </a:ext>
            </a:extLst>
          </p:cNvPr>
          <p:cNvSpPr>
            <a:spLocks noGrp="1"/>
          </p:cNvSpPr>
          <p:nvPr>
            <p:ph idx="1"/>
          </p:nvPr>
        </p:nvSpPr>
        <p:spPr>
          <a:xfrm>
            <a:off x="2236763" y="2163129"/>
            <a:ext cx="9267849" cy="4738468"/>
          </a:xfrm>
        </p:spPr>
        <p:txBody>
          <a:bodyPr>
            <a:normAutofit/>
          </a:bodyPr>
          <a:lstStyle/>
          <a:p>
            <a:pPr marL="0" indent="0">
              <a:buNone/>
            </a:pPr>
            <a:r>
              <a:rPr lang="tr-TR" sz="2400" b="1" u="sng" dirty="0">
                <a:latin typeface="Batang" panose="02030600000101010101" pitchFamily="18" charset="-127"/>
                <a:ea typeface="Batang" panose="02030600000101010101" pitchFamily="18" charset="-127"/>
              </a:rPr>
              <a:t>Kalkınma ve Kadının Güçlenmesi Yaklaşımı</a:t>
            </a:r>
          </a:p>
          <a:p>
            <a:r>
              <a:rPr lang="tr-TR" sz="2400" dirty="0">
                <a:latin typeface="Batang" panose="02030600000101010101" pitchFamily="18" charset="-127"/>
                <a:ea typeface="Batang" panose="02030600000101010101" pitchFamily="18" charset="-127"/>
              </a:rPr>
              <a:t>Radikal feminist söylemden beslenir.</a:t>
            </a:r>
          </a:p>
          <a:p>
            <a:r>
              <a:rPr lang="tr-TR" sz="2400" dirty="0">
                <a:latin typeface="Batang" panose="02030600000101010101" pitchFamily="18" charset="-127"/>
                <a:ea typeface="Batang" panose="02030600000101010101" pitchFamily="18" charset="-127"/>
              </a:rPr>
              <a:t>Kadın insan hakları kapsamında özellikle uluslararası yasal sözleşmelerde kadının güçlenmesi gündeme gelir.</a:t>
            </a:r>
          </a:p>
          <a:p>
            <a:r>
              <a:rPr lang="tr-TR" sz="2400" dirty="0">
                <a:latin typeface="Batang" panose="02030600000101010101" pitchFamily="18" charset="-127"/>
                <a:ea typeface="Batang" panose="02030600000101010101" pitchFamily="18" charset="-127"/>
              </a:rPr>
              <a:t>Kadının erkeklerle aynı haklara ve kaynaklara erişmesi yaklaşımın temel amacıdır. Bunun gerçekleşmesi ise ancak kadının güçlenmesiyle ve haklarına sahip çıkmasıyla mümkündür. Kadının güçlenmesi sürdürülebilir kalkınmanın ve insan haklarının gerçekleşmesinin temel unsurudur.</a:t>
            </a:r>
          </a:p>
        </p:txBody>
      </p:sp>
    </p:spTree>
    <p:extLst>
      <p:ext uri="{BB962C8B-B14F-4D97-AF65-F5344CB8AC3E}">
        <p14:creationId xmlns:p14="http://schemas.microsoft.com/office/powerpoint/2010/main" val="41275716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5BFB8C8-D573-4485-AF7C-2F14FD3786E6}"/>
              </a:ext>
            </a:extLst>
          </p:cNvPr>
          <p:cNvSpPr>
            <a:spLocks noGrp="1"/>
          </p:cNvSpPr>
          <p:nvPr>
            <p:ph type="title"/>
          </p:nvPr>
        </p:nvSpPr>
        <p:spPr/>
        <p:txBody>
          <a:bodyPr/>
          <a:lstStyle/>
          <a:p>
            <a:pPr algn="ctr"/>
            <a:r>
              <a:rPr lang="tr-TR" b="1" dirty="0">
                <a:latin typeface="Batang" panose="02030600000101010101" pitchFamily="18" charset="-127"/>
                <a:ea typeface="Batang" panose="02030600000101010101" pitchFamily="18" charset="-127"/>
              </a:rPr>
              <a:t>Toplumsal Cinsiyet ve Kalkınma</a:t>
            </a:r>
          </a:p>
        </p:txBody>
      </p:sp>
      <p:sp>
        <p:nvSpPr>
          <p:cNvPr id="3" name="İçerik Yer Tutucusu 2">
            <a:extLst>
              <a:ext uri="{FF2B5EF4-FFF2-40B4-BE49-F238E27FC236}">
                <a16:creationId xmlns:a16="http://schemas.microsoft.com/office/drawing/2014/main" id="{455118D2-0DDA-4085-9E7C-FC793092DB45}"/>
              </a:ext>
            </a:extLst>
          </p:cNvPr>
          <p:cNvSpPr>
            <a:spLocks noGrp="1"/>
          </p:cNvSpPr>
          <p:nvPr>
            <p:ph idx="1"/>
          </p:nvPr>
        </p:nvSpPr>
        <p:spPr>
          <a:xfrm>
            <a:off x="2236763" y="2163129"/>
            <a:ext cx="9267849" cy="4738468"/>
          </a:xfrm>
        </p:spPr>
        <p:txBody>
          <a:bodyPr>
            <a:normAutofit/>
          </a:bodyPr>
          <a:lstStyle/>
          <a:p>
            <a:pPr marL="0" indent="0" algn="ctr">
              <a:buNone/>
            </a:pPr>
            <a:r>
              <a:rPr lang="tr-TR" sz="2400" b="1" dirty="0">
                <a:latin typeface="Batang" panose="02030600000101010101" pitchFamily="18" charset="-127"/>
                <a:ea typeface="Batang" panose="02030600000101010101" pitchFamily="18" charset="-127"/>
              </a:rPr>
              <a:t>Kırsal Kalkınma ve Kadın</a:t>
            </a:r>
          </a:p>
          <a:p>
            <a:pPr algn="just"/>
            <a:r>
              <a:rPr lang="tr-TR" sz="2400" dirty="0">
                <a:latin typeface="Batang" panose="02030600000101010101" pitchFamily="18" charset="-127"/>
                <a:ea typeface="Batang" panose="02030600000101010101" pitchFamily="18" charset="-127"/>
              </a:rPr>
              <a:t>Kırsal kalkınma, kırsal alandaki bireylerin yaşamlarını düzenlemeyi ve toplulukların sosyal, ekonomik, toplumsal v kültürel dönüşümlerini katılımcı bir yaklaşımla yeniden inşa etmeyi hedefler.</a:t>
            </a:r>
          </a:p>
          <a:p>
            <a:pPr algn="just"/>
            <a:r>
              <a:rPr lang="tr-TR" sz="2400" dirty="0">
                <a:latin typeface="Batang" panose="02030600000101010101" pitchFamily="18" charset="-127"/>
                <a:ea typeface="Batang" panose="02030600000101010101" pitchFamily="18" charset="-127"/>
              </a:rPr>
              <a:t>Kırsal kalkınma tarım ve tarım dışı gelir getirici faaliyetleri, kırsal sanayiyi ve kırsal alanda yaşayan özellikle genç, çocuk ve yaşlılara yönelik sağlık, eğitim ve sosyal hizmetlere erişimlerini toplumsal cinsiyet </a:t>
            </a:r>
            <a:r>
              <a:rPr lang="tr-TR" sz="2400" i="1" dirty="0">
                <a:latin typeface="Batang" panose="02030600000101010101" pitchFamily="18" charset="-127"/>
                <a:ea typeface="Batang" panose="02030600000101010101" pitchFamily="18" charset="-127"/>
              </a:rPr>
              <a:t>politikalarıyla</a:t>
            </a:r>
            <a:r>
              <a:rPr lang="tr-TR" sz="2400" dirty="0">
                <a:latin typeface="Batang" panose="02030600000101010101" pitchFamily="18" charset="-127"/>
                <a:ea typeface="Batang" panose="02030600000101010101" pitchFamily="18" charset="-127"/>
              </a:rPr>
              <a:t> ele alınmasını savunur.</a:t>
            </a:r>
          </a:p>
        </p:txBody>
      </p:sp>
    </p:spTree>
    <p:extLst>
      <p:ext uri="{BB962C8B-B14F-4D97-AF65-F5344CB8AC3E}">
        <p14:creationId xmlns:p14="http://schemas.microsoft.com/office/powerpoint/2010/main" val="10214941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5BFB8C8-D573-4485-AF7C-2F14FD3786E6}"/>
              </a:ext>
            </a:extLst>
          </p:cNvPr>
          <p:cNvSpPr>
            <a:spLocks noGrp="1"/>
          </p:cNvSpPr>
          <p:nvPr>
            <p:ph type="title"/>
          </p:nvPr>
        </p:nvSpPr>
        <p:spPr/>
        <p:txBody>
          <a:bodyPr/>
          <a:lstStyle/>
          <a:p>
            <a:pPr algn="ctr"/>
            <a:r>
              <a:rPr lang="tr-TR" b="1" dirty="0">
                <a:latin typeface="Batang" panose="02030600000101010101" pitchFamily="18" charset="-127"/>
                <a:ea typeface="Batang" panose="02030600000101010101" pitchFamily="18" charset="-127"/>
              </a:rPr>
              <a:t>Toplumsal Cinsiyet ve Kalkınma</a:t>
            </a:r>
          </a:p>
        </p:txBody>
      </p:sp>
      <p:sp>
        <p:nvSpPr>
          <p:cNvPr id="3" name="İçerik Yer Tutucusu 2">
            <a:extLst>
              <a:ext uri="{FF2B5EF4-FFF2-40B4-BE49-F238E27FC236}">
                <a16:creationId xmlns:a16="http://schemas.microsoft.com/office/drawing/2014/main" id="{455118D2-0DDA-4085-9E7C-FC793092DB45}"/>
              </a:ext>
            </a:extLst>
          </p:cNvPr>
          <p:cNvSpPr>
            <a:spLocks noGrp="1"/>
          </p:cNvSpPr>
          <p:nvPr>
            <p:ph idx="1"/>
          </p:nvPr>
        </p:nvSpPr>
        <p:spPr>
          <a:xfrm>
            <a:off x="2236763" y="2163129"/>
            <a:ext cx="9267849" cy="4738468"/>
          </a:xfrm>
        </p:spPr>
        <p:txBody>
          <a:bodyPr>
            <a:normAutofit/>
          </a:bodyPr>
          <a:lstStyle/>
          <a:p>
            <a:pPr marL="0" indent="0" algn="ctr">
              <a:buNone/>
            </a:pPr>
            <a:r>
              <a:rPr lang="tr-TR" sz="2400" b="1" dirty="0">
                <a:latin typeface="Batang" panose="02030600000101010101" pitchFamily="18" charset="-127"/>
                <a:ea typeface="Batang" panose="02030600000101010101" pitchFamily="18" charset="-127"/>
              </a:rPr>
              <a:t>Kırsal Kalkınma ve Kadın</a:t>
            </a:r>
          </a:p>
          <a:p>
            <a:pPr algn="just"/>
            <a:r>
              <a:rPr lang="tr-TR" sz="2400" dirty="0">
                <a:latin typeface="Batang" panose="02030600000101010101" pitchFamily="18" charset="-127"/>
                <a:ea typeface="Batang" panose="02030600000101010101" pitchFamily="18" charset="-127"/>
              </a:rPr>
              <a:t>Kırsal alanda kadının konumunu, ulusal kalkınma politikalarının yanı sıra bölgesel düzeyde uygulanan küçük ölçekli uygulamalar da etkiler.</a:t>
            </a:r>
          </a:p>
          <a:p>
            <a:pPr algn="just"/>
            <a:r>
              <a:rPr lang="tr-TR" sz="2400" dirty="0">
                <a:latin typeface="Batang" panose="02030600000101010101" pitchFamily="18" charset="-127"/>
                <a:ea typeface="Batang" panose="02030600000101010101" pitchFamily="18" charset="-127"/>
              </a:rPr>
              <a:t>Bu mikro ölçekte uygulanan kırsal kalkınma programları hükümet dışı sivil örgütler, vakıf ve kooperatifler </a:t>
            </a:r>
            <a:r>
              <a:rPr lang="tr-TR" sz="2400">
                <a:latin typeface="Batang" panose="02030600000101010101" pitchFamily="18" charset="-127"/>
                <a:ea typeface="Batang" panose="02030600000101010101" pitchFamily="18" charset="-127"/>
              </a:rPr>
              <a:t>tarafından yürütülür.</a:t>
            </a:r>
            <a:endParaRPr lang="tr-TR" sz="2400" dirty="0">
              <a:latin typeface="Batang" panose="02030600000101010101" pitchFamily="18" charset="-127"/>
              <a:ea typeface="Batang" panose="02030600000101010101" pitchFamily="18" charset="-127"/>
            </a:endParaRPr>
          </a:p>
        </p:txBody>
      </p:sp>
    </p:spTree>
    <p:extLst>
      <p:ext uri="{BB962C8B-B14F-4D97-AF65-F5344CB8AC3E}">
        <p14:creationId xmlns:p14="http://schemas.microsoft.com/office/powerpoint/2010/main" val="35124619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5BFB8C8-D573-4485-AF7C-2F14FD3786E6}"/>
              </a:ext>
            </a:extLst>
          </p:cNvPr>
          <p:cNvSpPr>
            <a:spLocks noGrp="1"/>
          </p:cNvSpPr>
          <p:nvPr>
            <p:ph type="title"/>
          </p:nvPr>
        </p:nvSpPr>
        <p:spPr/>
        <p:txBody>
          <a:bodyPr/>
          <a:lstStyle/>
          <a:p>
            <a:pPr algn="ctr"/>
            <a:r>
              <a:rPr lang="tr-TR" b="1" dirty="0">
                <a:latin typeface="Batang" panose="02030600000101010101" pitchFamily="18" charset="-127"/>
                <a:ea typeface="Batang" panose="02030600000101010101" pitchFamily="18" charset="-127"/>
              </a:rPr>
              <a:t>Toplumsal Cinsiyet ve Kalkınma</a:t>
            </a:r>
          </a:p>
        </p:txBody>
      </p:sp>
      <p:sp>
        <p:nvSpPr>
          <p:cNvPr id="3" name="İçerik Yer Tutucusu 2">
            <a:extLst>
              <a:ext uri="{FF2B5EF4-FFF2-40B4-BE49-F238E27FC236}">
                <a16:creationId xmlns:a16="http://schemas.microsoft.com/office/drawing/2014/main" id="{455118D2-0DDA-4085-9E7C-FC793092DB45}"/>
              </a:ext>
            </a:extLst>
          </p:cNvPr>
          <p:cNvSpPr>
            <a:spLocks noGrp="1"/>
          </p:cNvSpPr>
          <p:nvPr>
            <p:ph idx="1"/>
          </p:nvPr>
        </p:nvSpPr>
        <p:spPr>
          <a:xfrm>
            <a:off x="2236763" y="2163129"/>
            <a:ext cx="9267849" cy="4738468"/>
          </a:xfrm>
        </p:spPr>
        <p:txBody>
          <a:bodyPr>
            <a:normAutofit/>
          </a:bodyPr>
          <a:lstStyle/>
          <a:p>
            <a:r>
              <a:rPr lang="tr-TR" sz="2400" dirty="0">
                <a:latin typeface="Batang" panose="02030600000101010101" pitchFamily="18" charset="-127"/>
                <a:ea typeface="Batang" panose="02030600000101010101" pitchFamily="18" charset="-127"/>
              </a:rPr>
              <a:t>Kalkınma, belirli bir ideoloji ekseninde toplulukların sosyal, ekonomik ve toplumsal dönüşümlerini inşa etmeyi hedefler.</a:t>
            </a:r>
          </a:p>
          <a:p>
            <a:r>
              <a:rPr lang="tr-TR" sz="2400" dirty="0">
                <a:latin typeface="Batang" panose="02030600000101010101" pitchFamily="18" charset="-127"/>
                <a:ea typeface="Batang" panose="02030600000101010101" pitchFamily="18" charset="-127"/>
              </a:rPr>
              <a:t>Kalkınma politikaları sosyal ve ekonomik eşitsizliği gidermeye yönelik politikalar içerir.</a:t>
            </a:r>
          </a:p>
          <a:p>
            <a:r>
              <a:rPr lang="tr-TR" sz="2400" dirty="0">
                <a:latin typeface="Batang" panose="02030600000101010101" pitchFamily="18" charset="-127"/>
                <a:ea typeface="Batang" panose="02030600000101010101" pitchFamily="18" charset="-127"/>
              </a:rPr>
              <a:t>Günümüzde bu politikaların kadın ve erkek üzerindeki etkisinin farklı olduğu vurgusu kalkınma yazınında önemli bir tartışma konusunu oluşturur.</a:t>
            </a:r>
          </a:p>
        </p:txBody>
      </p:sp>
    </p:spTree>
    <p:extLst>
      <p:ext uri="{BB962C8B-B14F-4D97-AF65-F5344CB8AC3E}">
        <p14:creationId xmlns:p14="http://schemas.microsoft.com/office/powerpoint/2010/main" val="3246422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5BFB8C8-D573-4485-AF7C-2F14FD3786E6}"/>
              </a:ext>
            </a:extLst>
          </p:cNvPr>
          <p:cNvSpPr>
            <a:spLocks noGrp="1"/>
          </p:cNvSpPr>
          <p:nvPr>
            <p:ph type="title"/>
          </p:nvPr>
        </p:nvSpPr>
        <p:spPr/>
        <p:txBody>
          <a:bodyPr/>
          <a:lstStyle/>
          <a:p>
            <a:pPr algn="ctr"/>
            <a:r>
              <a:rPr lang="tr-TR" b="1" dirty="0">
                <a:latin typeface="Batang" panose="02030600000101010101" pitchFamily="18" charset="-127"/>
                <a:ea typeface="Batang" panose="02030600000101010101" pitchFamily="18" charset="-127"/>
              </a:rPr>
              <a:t>Toplumsal Cinsiyet ve Kalkınma</a:t>
            </a:r>
          </a:p>
        </p:txBody>
      </p:sp>
      <p:sp>
        <p:nvSpPr>
          <p:cNvPr id="3" name="İçerik Yer Tutucusu 2">
            <a:extLst>
              <a:ext uri="{FF2B5EF4-FFF2-40B4-BE49-F238E27FC236}">
                <a16:creationId xmlns:a16="http://schemas.microsoft.com/office/drawing/2014/main" id="{455118D2-0DDA-4085-9E7C-FC793092DB45}"/>
              </a:ext>
            </a:extLst>
          </p:cNvPr>
          <p:cNvSpPr>
            <a:spLocks noGrp="1"/>
          </p:cNvSpPr>
          <p:nvPr>
            <p:ph idx="1"/>
          </p:nvPr>
        </p:nvSpPr>
        <p:spPr>
          <a:xfrm>
            <a:off x="2236763" y="2163129"/>
            <a:ext cx="9267849" cy="4738468"/>
          </a:xfrm>
        </p:spPr>
        <p:txBody>
          <a:bodyPr>
            <a:normAutofit/>
          </a:bodyPr>
          <a:lstStyle/>
          <a:p>
            <a:r>
              <a:rPr lang="tr-TR" sz="2400" dirty="0">
                <a:latin typeface="Batang" panose="02030600000101010101" pitchFamily="18" charset="-127"/>
                <a:ea typeface="Batang" panose="02030600000101010101" pitchFamily="18" charset="-127"/>
              </a:rPr>
              <a:t>Genelde beş alt başlıkta derlenen kuramsal yaklaşımlar kalkınma politikalarının kadınlar üzerinde hem olumsuz hem olumlu etkilerinin olduğunu öne sürer.</a:t>
            </a:r>
          </a:p>
          <a:p>
            <a:r>
              <a:rPr lang="tr-TR" sz="2400" dirty="0">
                <a:latin typeface="Batang" panose="02030600000101010101" pitchFamily="18" charset="-127"/>
                <a:ea typeface="Batang" panose="02030600000101010101" pitchFamily="18" charset="-127"/>
              </a:rPr>
              <a:t>Bazı durumlarda kalkınma politikaları kadınla ilgili görünme eşitsizliği derinleştirmekte, kadınların yoksunluğunu ve yoksulluğunu arttırmaktadır.</a:t>
            </a:r>
          </a:p>
          <a:p>
            <a:r>
              <a:rPr lang="tr-TR" sz="2400" dirty="0">
                <a:latin typeface="Batang" panose="02030600000101010101" pitchFamily="18" charset="-127"/>
                <a:ea typeface="Batang" panose="02030600000101010101" pitchFamily="18" charset="-127"/>
              </a:rPr>
              <a:t>Bazı durumlarda ise kadının güçlenmesinin yolunu açmaktadır.</a:t>
            </a:r>
          </a:p>
        </p:txBody>
      </p:sp>
    </p:spTree>
    <p:extLst>
      <p:ext uri="{BB962C8B-B14F-4D97-AF65-F5344CB8AC3E}">
        <p14:creationId xmlns:p14="http://schemas.microsoft.com/office/powerpoint/2010/main" val="26589254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5BFB8C8-D573-4485-AF7C-2F14FD3786E6}"/>
              </a:ext>
            </a:extLst>
          </p:cNvPr>
          <p:cNvSpPr>
            <a:spLocks noGrp="1"/>
          </p:cNvSpPr>
          <p:nvPr>
            <p:ph type="title"/>
          </p:nvPr>
        </p:nvSpPr>
        <p:spPr/>
        <p:txBody>
          <a:bodyPr/>
          <a:lstStyle/>
          <a:p>
            <a:pPr algn="ctr"/>
            <a:r>
              <a:rPr lang="tr-TR" b="1" dirty="0">
                <a:latin typeface="Batang" panose="02030600000101010101" pitchFamily="18" charset="-127"/>
                <a:ea typeface="Batang" panose="02030600000101010101" pitchFamily="18" charset="-127"/>
              </a:rPr>
              <a:t>Toplumsal Cinsiyet ve Kalkınma</a:t>
            </a:r>
          </a:p>
        </p:txBody>
      </p:sp>
      <p:sp>
        <p:nvSpPr>
          <p:cNvPr id="3" name="İçerik Yer Tutucusu 2">
            <a:extLst>
              <a:ext uri="{FF2B5EF4-FFF2-40B4-BE49-F238E27FC236}">
                <a16:creationId xmlns:a16="http://schemas.microsoft.com/office/drawing/2014/main" id="{455118D2-0DDA-4085-9E7C-FC793092DB45}"/>
              </a:ext>
            </a:extLst>
          </p:cNvPr>
          <p:cNvSpPr>
            <a:spLocks noGrp="1"/>
          </p:cNvSpPr>
          <p:nvPr>
            <p:ph idx="1"/>
          </p:nvPr>
        </p:nvSpPr>
        <p:spPr>
          <a:xfrm>
            <a:off x="2236763" y="2163129"/>
            <a:ext cx="9267849" cy="4738468"/>
          </a:xfrm>
        </p:spPr>
        <p:txBody>
          <a:bodyPr>
            <a:normAutofit/>
          </a:bodyPr>
          <a:lstStyle/>
          <a:p>
            <a:pPr marL="0" indent="0">
              <a:buNone/>
            </a:pPr>
            <a:r>
              <a:rPr lang="tr-TR" sz="2400" b="1" u="sng" dirty="0">
                <a:latin typeface="Batang" panose="02030600000101010101" pitchFamily="18" charset="-127"/>
                <a:ea typeface="Batang" panose="02030600000101010101" pitchFamily="18" charset="-127"/>
              </a:rPr>
              <a:t>Kalkınmada Kadın Yaklaşımı</a:t>
            </a:r>
          </a:p>
          <a:p>
            <a:pPr marL="0" indent="0">
              <a:buNone/>
            </a:pPr>
            <a:r>
              <a:rPr lang="tr-TR" sz="2400" b="1" dirty="0">
                <a:latin typeface="Batang" panose="02030600000101010101" pitchFamily="18" charset="-127"/>
                <a:ea typeface="Batang" panose="02030600000101010101" pitchFamily="18" charset="-127"/>
              </a:rPr>
              <a:t>Klasik Modernleşme Yaklaşımına Göre Kalkınmada Kadın</a:t>
            </a:r>
          </a:p>
          <a:p>
            <a:r>
              <a:rPr lang="tr-TR" sz="2400" dirty="0">
                <a:latin typeface="Batang" panose="02030600000101010101" pitchFamily="18" charset="-127"/>
                <a:ea typeface="Batang" panose="02030600000101010101" pitchFamily="18" charset="-127"/>
              </a:rPr>
              <a:t>Klasik modernleşme yaklaşımı, toplumsal yapıdaki olumlu değişimlerin, kadın-erkek gözetmeksizin tüm toplumu benzer biçimde etkileyeceğini varsayar.</a:t>
            </a:r>
          </a:p>
          <a:p>
            <a:r>
              <a:rPr lang="tr-TR" sz="2400" dirty="0">
                <a:latin typeface="Batang" panose="02030600000101010101" pitchFamily="18" charset="-127"/>
                <a:ea typeface="Batang" panose="02030600000101010101" pitchFamily="18" charset="-127"/>
              </a:rPr>
              <a:t>Kadınlara politika yapımında özel önem atfetmez.</a:t>
            </a:r>
          </a:p>
          <a:p>
            <a:r>
              <a:rPr lang="tr-TR" sz="2400" dirty="0">
                <a:latin typeface="Batang" panose="02030600000101010101" pitchFamily="18" charset="-127"/>
                <a:ea typeface="Batang" panose="02030600000101010101" pitchFamily="18" charset="-127"/>
              </a:rPr>
              <a:t>Geleneksel değerlerin kalkınma üzerindeki olumlu etkisini görmezden gelmesi nedeniyle eleştirilir.</a:t>
            </a:r>
          </a:p>
        </p:txBody>
      </p:sp>
    </p:spTree>
    <p:extLst>
      <p:ext uri="{BB962C8B-B14F-4D97-AF65-F5344CB8AC3E}">
        <p14:creationId xmlns:p14="http://schemas.microsoft.com/office/powerpoint/2010/main" val="3389054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5BFB8C8-D573-4485-AF7C-2F14FD3786E6}"/>
              </a:ext>
            </a:extLst>
          </p:cNvPr>
          <p:cNvSpPr>
            <a:spLocks noGrp="1"/>
          </p:cNvSpPr>
          <p:nvPr>
            <p:ph type="title"/>
          </p:nvPr>
        </p:nvSpPr>
        <p:spPr/>
        <p:txBody>
          <a:bodyPr/>
          <a:lstStyle/>
          <a:p>
            <a:pPr algn="ctr"/>
            <a:r>
              <a:rPr lang="tr-TR" b="1" dirty="0">
                <a:latin typeface="Batang" panose="02030600000101010101" pitchFamily="18" charset="-127"/>
                <a:ea typeface="Batang" panose="02030600000101010101" pitchFamily="18" charset="-127"/>
              </a:rPr>
              <a:t>Toplumsal Cinsiyet ve Kalkınma</a:t>
            </a:r>
          </a:p>
        </p:txBody>
      </p:sp>
      <p:sp>
        <p:nvSpPr>
          <p:cNvPr id="3" name="İçerik Yer Tutucusu 2">
            <a:extLst>
              <a:ext uri="{FF2B5EF4-FFF2-40B4-BE49-F238E27FC236}">
                <a16:creationId xmlns:a16="http://schemas.microsoft.com/office/drawing/2014/main" id="{455118D2-0DDA-4085-9E7C-FC793092DB45}"/>
              </a:ext>
            </a:extLst>
          </p:cNvPr>
          <p:cNvSpPr>
            <a:spLocks noGrp="1"/>
          </p:cNvSpPr>
          <p:nvPr>
            <p:ph idx="1"/>
          </p:nvPr>
        </p:nvSpPr>
        <p:spPr>
          <a:xfrm>
            <a:off x="2236763" y="2163129"/>
            <a:ext cx="9267849" cy="4738468"/>
          </a:xfrm>
        </p:spPr>
        <p:txBody>
          <a:bodyPr>
            <a:normAutofit/>
          </a:bodyPr>
          <a:lstStyle/>
          <a:p>
            <a:pPr marL="0" indent="0">
              <a:buNone/>
            </a:pPr>
            <a:r>
              <a:rPr lang="tr-TR" sz="2400" b="1" u="sng" dirty="0">
                <a:latin typeface="Batang" panose="02030600000101010101" pitchFamily="18" charset="-127"/>
                <a:ea typeface="Batang" panose="02030600000101010101" pitchFamily="18" charset="-127"/>
              </a:rPr>
              <a:t>Kalkınmada Kadın Yaklaşımı</a:t>
            </a:r>
          </a:p>
          <a:p>
            <a:pPr marL="0" indent="0">
              <a:buNone/>
            </a:pPr>
            <a:r>
              <a:rPr lang="tr-TR" sz="2400" b="1" dirty="0">
                <a:latin typeface="Batang" panose="02030600000101010101" pitchFamily="18" charset="-127"/>
                <a:ea typeface="Batang" panose="02030600000101010101" pitchFamily="18" charset="-127"/>
              </a:rPr>
              <a:t>Yeni Modernleşme Yaklaşımına Göre Kalkınmada Kadın</a:t>
            </a:r>
          </a:p>
          <a:p>
            <a:r>
              <a:rPr lang="tr-TR" sz="2400" dirty="0">
                <a:latin typeface="Batang" panose="02030600000101010101" pitchFamily="18" charset="-127"/>
                <a:ea typeface="Batang" panose="02030600000101010101" pitchFamily="18" charset="-127"/>
              </a:rPr>
              <a:t>Modernleşme sürecinde geleneksel değerleri farklı yorumlayan yeni modernleşme yaklaşımı, kadınların kalkınmadaki durumunu da anlamaya yönelik bir açılım getirir.</a:t>
            </a:r>
          </a:p>
          <a:p>
            <a:r>
              <a:rPr lang="tr-TR" sz="2400" dirty="0">
                <a:latin typeface="Batang" panose="02030600000101010101" pitchFamily="18" charset="-127"/>
                <a:ea typeface="Batang" panose="02030600000101010101" pitchFamily="18" charset="-127"/>
              </a:rPr>
              <a:t>Kalkınmanın erkekler ve kadınlar üzerinde farklı etkileri olduğunu öne sürer ve kültürel unsurlara odaklanmaya başlar.</a:t>
            </a:r>
          </a:p>
        </p:txBody>
      </p:sp>
    </p:spTree>
    <p:extLst>
      <p:ext uri="{BB962C8B-B14F-4D97-AF65-F5344CB8AC3E}">
        <p14:creationId xmlns:p14="http://schemas.microsoft.com/office/powerpoint/2010/main" val="9795707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5BFB8C8-D573-4485-AF7C-2F14FD3786E6}"/>
              </a:ext>
            </a:extLst>
          </p:cNvPr>
          <p:cNvSpPr>
            <a:spLocks noGrp="1"/>
          </p:cNvSpPr>
          <p:nvPr>
            <p:ph type="title"/>
          </p:nvPr>
        </p:nvSpPr>
        <p:spPr/>
        <p:txBody>
          <a:bodyPr/>
          <a:lstStyle/>
          <a:p>
            <a:pPr algn="ctr"/>
            <a:r>
              <a:rPr lang="tr-TR" b="1" dirty="0">
                <a:latin typeface="Batang" panose="02030600000101010101" pitchFamily="18" charset="-127"/>
                <a:ea typeface="Batang" panose="02030600000101010101" pitchFamily="18" charset="-127"/>
              </a:rPr>
              <a:t>Toplumsal Cinsiyet ve Kalkınma</a:t>
            </a:r>
          </a:p>
        </p:txBody>
      </p:sp>
      <p:sp>
        <p:nvSpPr>
          <p:cNvPr id="3" name="İçerik Yer Tutucusu 2">
            <a:extLst>
              <a:ext uri="{FF2B5EF4-FFF2-40B4-BE49-F238E27FC236}">
                <a16:creationId xmlns:a16="http://schemas.microsoft.com/office/drawing/2014/main" id="{455118D2-0DDA-4085-9E7C-FC793092DB45}"/>
              </a:ext>
            </a:extLst>
          </p:cNvPr>
          <p:cNvSpPr>
            <a:spLocks noGrp="1"/>
          </p:cNvSpPr>
          <p:nvPr>
            <p:ph idx="1"/>
          </p:nvPr>
        </p:nvSpPr>
        <p:spPr>
          <a:xfrm>
            <a:off x="2236763" y="2163129"/>
            <a:ext cx="9267849" cy="4738468"/>
          </a:xfrm>
        </p:spPr>
        <p:txBody>
          <a:bodyPr>
            <a:normAutofit/>
          </a:bodyPr>
          <a:lstStyle/>
          <a:p>
            <a:pPr marL="0" indent="0">
              <a:buNone/>
            </a:pPr>
            <a:r>
              <a:rPr lang="tr-TR" sz="2400" b="1" u="sng" dirty="0">
                <a:latin typeface="Batang" panose="02030600000101010101" pitchFamily="18" charset="-127"/>
                <a:ea typeface="Batang" panose="02030600000101010101" pitchFamily="18" charset="-127"/>
              </a:rPr>
              <a:t>Kalkınma ve Kadın Yaklaşımı</a:t>
            </a:r>
          </a:p>
          <a:p>
            <a:r>
              <a:rPr lang="tr-TR" sz="2400" dirty="0">
                <a:latin typeface="Batang" panose="02030600000101010101" pitchFamily="18" charset="-127"/>
                <a:ea typeface="Batang" panose="02030600000101010101" pitchFamily="18" charset="-127"/>
              </a:rPr>
              <a:t>Bu kuram tarihsel maddecilikle, özne ve yapı zıtlığını birleştirir. Yaratıcı özneyi sosyal yapıyla olan çatışmasında örgütsel davranarak çıkarlarına sahip çıkan aktörler olarak görür.</a:t>
            </a:r>
          </a:p>
          <a:p>
            <a:pPr marL="0" indent="0">
              <a:buNone/>
            </a:pPr>
            <a:r>
              <a:rPr lang="tr-TR" sz="2400" b="1" dirty="0">
                <a:latin typeface="Batang" panose="02030600000101010101" pitchFamily="18" charset="-127"/>
                <a:ea typeface="Batang" panose="02030600000101010101" pitchFamily="18" charset="-127"/>
              </a:rPr>
              <a:t>Marjinalleşme Yaklaşımı</a:t>
            </a:r>
          </a:p>
          <a:p>
            <a:pPr marL="0" indent="0">
              <a:buNone/>
            </a:pPr>
            <a:r>
              <a:rPr lang="tr-TR" sz="2400" dirty="0">
                <a:latin typeface="Batang" panose="02030600000101010101" pitchFamily="18" charset="-127"/>
                <a:ea typeface="Batang" panose="02030600000101010101" pitchFamily="18" charset="-127"/>
              </a:rPr>
              <a:t>Çatışmacı kuram, kadının toplumsal konumunun kapitalist üretim sürecinde oraya çıkan sınıf çatışmalarına bağlı olduğunu iddia eder. </a:t>
            </a:r>
          </a:p>
          <a:p>
            <a:pPr marL="0" indent="0">
              <a:buNone/>
            </a:pPr>
            <a:r>
              <a:rPr lang="tr-TR" sz="2400" dirty="0">
                <a:latin typeface="Batang" panose="02030600000101010101" pitchFamily="18" charset="-127"/>
                <a:ea typeface="Batang" panose="02030600000101010101" pitchFamily="18" charset="-127"/>
              </a:rPr>
              <a:t>Kadının toplumsal durumunu kapitalist üretim sürecindeki sınıfsal konumu belirler.</a:t>
            </a:r>
          </a:p>
        </p:txBody>
      </p:sp>
    </p:spTree>
    <p:extLst>
      <p:ext uri="{BB962C8B-B14F-4D97-AF65-F5344CB8AC3E}">
        <p14:creationId xmlns:p14="http://schemas.microsoft.com/office/powerpoint/2010/main" val="13656092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5BFB8C8-D573-4485-AF7C-2F14FD3786E6}"/>
              </a:ext>
            </a:extLst>
          </p:cNvPr>
          <p:cNvSpPr>
            <a:spLocks noGrp="1"/>
          </p:cNvSpPr>
          <p:nvPr>
            <p:ph type="title"/>
          </p:nvPr>
        </p:nvSpPr>
        <p:spPr/>
        <p:txBody>
          <a:bodyPr/>
          <a:lstStyle/>
          <a:p>
            <a:pPr algn="ctr"/>
            <a:r>
              <a:rPr lang="tr-TR" b="1" dirty="0">
                <a:latin typeface="Batang" panose="02030600000101010101" pitchFamily="18" charset="-127"/>
                <a:ea typeface="Batang" panose="02030600000101010101" pitchFamily="18" charset="-127"/>
              </a:rPr>
              <a:t>Toplumsal Cinsiyet ve Kalkınma</a:t>
            </a:r>
          </a:p>
        </p:txBody>
      </p:sp>
      <p:sp>
        <p:nvSpPr>
          <p:cNvPr id="3" name="İçerik Yer Tutucusu 2">
            <a:extLst>
              <a:ext uri="{FF2B5EF4-FFF2-40B4-BE49-F238E27FC236}">
                <a16:creationId xmlns:a16="http://schemas.microsoft.com/office/drawing/2014/main" id="{455118D2-0DDA-4085-9E7C-FC793092DB45}"/>
              </a:ext>
            </a:extLst>
          </p:cNvPr>
          <p:cNvSpPr>
            <a:spLocks noGrp="1"/>
          </p:cNvSpPr>
          <p:nvPr>
            <p:ph idx="1"/>
          </p:nvPr>
        </p:nvSpPr>
        <p:spPr>
          <a:xfrm>
            <a:off x="2236763" y="2163129"/>
            <a:ext cx="9267849" cy="4738468"/>
          </a:xfrm>
        </p:spPr>
        <p:txBody>
          <a:bodyPr>
            <a:normAutofit/>
          </a:bodyPr>
          <a:lstStyle/>
          <a:p>
            <a:pPr marL="0" indent="0">
              <a:buNone/>
            </a:pPr>
            <a:r>
              <a:rPr lang="tr-TR" sz="2400" b="1" u="sng" dirty="0">
                <a:latin typeface="Batang" panose="02030600000101010101" pitchFamily="18" charset="-127"/>
                <a:ea typeface="Batang" panose="02030600000101010101" pitchFamily="18" charset="-127"/>
              </a:rPr>
              <a:t>Kalkınma ve Kadın Yaklaşımı</a:t>
            </a:r>
          </a:p>
          <a:p>
            <a:pPr marL="0" indent="0">
              <a:buNone/>
            </a:pPr>
            <a:r>
              <a:rPr lang="tr-TR" sz="2400" b="1" dirty="0">
                <a:latin typeface="Batang" panose="02030600000101010101" pitchFamily="18" charset="-127"/>
                <a:ea typeface="Batang" panose="02030600000101010101" pitchFamily="18" charset="-127"/>
              </a:rPr>
              <a:t>Sömürü Yaklaşımı</a:t>
            </a:r>
          </a:p>
          <a:p>
            <a:pPr marL="0" indent="0">
              <a:buNone/>
            </a:pPr>
            <a:r>
              <a:rPr lang="tr-TR" sz="2400" dirty="0">
                <a:latin typeface="Batang" panose="02030600000101010101" pitchFamily="18" charset="-127"/>
                <a:ea typeface="Batang" panose="02030600000101010101" pitchFamily="18" charset="-127"/>
              </a:rPr>
              <a:t>Marjinalleşme yaklaşımı gibi, kadının durumunu kapitalist üretim ve sermaye birikim sürecine bağlı açıklar.</a:t>
            </a:r>
          </a:p>
          <a:p>
            <a:pPr marL="0" indent="0">
              <a:buNone/>
            </a:pPr>
            <a:r>
              <a:rPr lang="tr-TR" sz="2400" dirty="0">
                <a:latin typeface="Batang" panose="02030600000101010101" pitchFamily="18" charset="-127"/>
                <a:ea typeface="Batang" panose="02030600000101010101" pitchFamily="18" charset="-127"/>
              </a:rPr>
              <a:t>Ancak, bu ilişkiler kadını sadece aile kurumu içinde baskılamaz, aynı amanda iş gücü içindeki konumundan ötürü sömürür.</a:t>
            </a:r>
          </a:p>
          <a:p>
            <a:pPr marL="0" indent="0">
              <a:buNone/>
            </a:pPr>
            <a:r>
              <a:rPr lang="tr-TR" sz="2400" dirty="0">
                <a:latin typeface="Batang" panose="02030600000101010101" pitchFamily="18" charset="-127"/>
                <a:ea typeface="Batang" panose="02030600000101010101" pitchFamily="18" charset="-127"/>
              </a:rPr>
              <a:t>Kadın iş gücü kalkınmada sermaye birikimi açısından önemlidir.</a:t>
            </a:r>
          </a:p>
        </p:txBody>
      </p:sp>
    </p:spTree>
    <p:extLst>
      <p:ext uri="{BB962C8B-B14F-4D97-AF65-F5344CB8AC3E}">
        <p14:creationId xmlns:p14="http://schemas.microsoft.com/office/powerpoint/2010/main" val="15093170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5BFB8C8-D573-4485-AF7C-2F14FD3786E6}"/>
              </a:ext>
            </a:extLst>
          </p:cNvPr>
          <p:cNvSpPr>
            <a:spLocks noGrp="1"/>
          </p:cNvSpPr>
          <p:nvPr>
            <p:ph type="title"/>
          </p:nvPr>
        </p:nvSpPr>
        <p:spPr/>
        <p:txBody>
          <a:bodyPr/>
          <a:lstStyle/>
          <a:p>
            <a:pPr algn="ctr"/>
            <a:r>
              <a:rPr lang="tr-TR" b="1" dirty="0">
                <a:latin typeface="Batang" panose="02030600000101010101" pitchFamily="18" charset="-127"/>
                <a:ea typeface="Batang" panose="02030600000101010101" pitchFamily="18" charset="-127"/>
              </a:rPr>
              <a:t>Toplumsal Cinsiyet ve Kalkınma</a:t>
            </a:r>
          </a:p>
        </p:txBody>
      </p:sp>
      <p:sp>
        <p:nvSpPr>
          <p:cNvPr id="3" name="İçerik Yer Tutucusu 2">
            <a:extLst>
              <a:ext uri="{FF2B5EF4-FFF2-40B4-BE49-F238E27FC236}">
                <a16:creationId xmlns:a16="http://schemas.microsoft.com/office/drawing/2014/main" id="{455118D2-0DDA-4085-9E7C-FC793092DB45}"/>
              </a:ext>
            </a:extLst>
          </p:cNvPr>
          <p:cNvSpPr>
            <a:spLocks noGrp="1"/>
          </p:cNvSpPr>
          <p:nvPr>
            <p:ph idx="1"/>
          </p:nvPr>
        </p:nvSpPr>
        <p:spPr>
          <a:xfrm>
            <a:off x="2236763" y="2163129"/>
            <a:ext cx="9267849" cy="4738468"/>
          </a:xfrm>
        </p:spPr>
        <p:txBody>
          <a:bodyPr>
            <a:normAutofit/>
          </a:bodyPr>
          <a:lstStyle/>
          <a:p>
            <a:pPr marL="0" indent="0">
              <a:buNone/>
            </a:pPr>
            <a:r>
              <a:rPr lang="tr-TR" sz="2400" b="1" u="sng" dirty="0">
                <a:latin typeface="Batang" panose="02030600000101010101" pitchFamily="18" charset="-127"/>
                <a:ea typeface="Batang" panose="02030600000101010101" pitchFamily="18" charset="-127"/>
              </a:rPr>
              <a:t>Toplumsal Cinsiyet ve Kalkınma Yaklaşımı</a:t>
            </a:r>
          </a:p>
          <a:p>
            <a:r>
              <a:rPr lang="tr-TR" sz="2400" dirty="0">
                <a:latin typeface="Batang" panose="02030600000101010101" pitchFamily="18" charset="-127"/>
                <a:ea typeface="Batang" panose="02030600000101010101" pitchFamily="18" charset="-127"/>
              </a:rPr>
              <a:t>Hem ev içinde hem de iş yeri gibi kamusal alanda kadın ve erkek arasındaki bağlantıyı irdeler.</a:t>
            </a:r>
          </a:p>
          <a:p>
            <a:r>
              <a:rPr lang="tr-TR" sz="2400" dirty="0">
                <a:latin typeface="Batang" panose="02030600000101010101" pitchFamily="18" charset="-127"/>
                <a:ea typeface="Batang" panose="02030600000101010101" pitchFamily="18" charset="-127"/>
              </a:rPr>
              <a:t>Bu yaklaşım konuyu daha bütüncül ele alır ve kalkınmaya siyasi boyutu da ekler.</a:t>
            </a:r>
          </a:p>
          <a:p>
            <a:r>
              <a:rPr lang="tr-TR" sz="2400" dirty="0">
                <a:latin typeface="Batang" panose="02030600000101010101" pitchFamily="18" charset="-127"/>
                <a:ea typeface="Batang" panose="02030600000101010101" pitchFamily="18" charset="-127"/>
              </a:rPr>
              <a:t>Sosyalist-feminist kurama dayanarak kadının özel alanda yeniden üretim sürecine katılmasının önemini vurgular.</a:t>
            </a:r>
          </a:p>
        </p:txBody>
      </p:sp>
    </p:spTree>
    <p:extLst>
      <p:ext uri="{BB962C8B-B14F-4D97-AF65-F5344CB8AC3E}">
        <p14:creationId xmlns:p14="http://schemas.microsoft.com/office/powerpoint/2010/main" val="13583748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5BFB8C8-D573-4485-AF7C-2F14FD3786E6}"/>
              </a:ext>
            </a:extLst>
          </p:cNvPr>
          <p:cNvSpPr>
            <a:spLocks noGrp="1"/>
          </p:cNvSpPr>
          <p:nvPr>
            <p:ph type="title"/>
          </p:nvPr>
        </p:nvSpPr>
        <p:spPr/>
        <p:txBody>
          <a:bodyPr/>
          <a:lstStyle/>
          <a:p>
            <a:pPr algn="ctr"/>
            <a:r>
              <a:rPr lang="tr-TR" b="1" dirty="0">
                <a:latin typeface="Batang" panose="02030600000101010101" pitchFamily="18" charset="-127"/>
                <a:ea typeface="Batang" panose="02030600000101010101" pitchFamily="18" charset="-127"/>
              </a:rPr>
              <a:t>Toplumsal Cinsiyet ve Kalkınma</a:t>
            </a:r>
          </a:p>
        </p:txBody>
      </p:sp>
      <p:sp>
        <p:nvSpPr>
          <p:cNvPr id="3" name="İçerik Yer Tutucusu 2">
            <a:extLst>
              <a:ext uri="{FF2B5EF4-FFF2-40B4-BE49-F238E27FC236}">
                <a16:creationId xmlns:a16="http://schemas.microsoft.com/office/drawing/2014/main" id="{455118D2-0DDA-4085-9E7C-FC793092DB45}"/>
              </a:ext>
            </a:extLst>
          </p:cNvPr>
          <p:cNvSpPr>
            <a:spLocks noGrp="1"/>
          </p:cNvSpPr>
          <p:nvPr>
            <p:ph idx="1"/>
          </p:nvPr>
        </p:nvSpPr>
        <p:spPr>
          <a:xfrm>
            <a:off x="2236763" y="2163129"/>
            <a:ext cx="9267849" cy="4738468"/>
          </a:xfrm>
        </p:spPr>
        <p:txBody>
          <a:bodyPr>
            <a:normAutofit/>
          </a:bodyPr>
          <a:lstStyle/>
          <a:p>
            <a:pPr marL="0" indent="0">
              <a:buNone/>
            </a:pPr>
            <a:r>
              <a:rPr lang="tr-TR" sz="2400" b="1" u="sng" dirty="0">
                <a:latin typeface="Batang" panose="02030600000101010101" pitchFamily="18" charset="-127"/>
                <a:ea typeface="Batang" panose="02030600000101010101" pitchFamily="18" charset="-127"/>
              </a:rPr>
              <a:t>Kadın, Çevre ve Kalkınma Yaklaşımı</a:t>
            </a:r>
          </a:p>
          <a:p>
            <a:r>
              <a:rPr lang="tr-TR" sz="2400" dirty="0" err="1">
                <a:latin typeface="Batang" panose="02030600000101010101" pitchFamily="18" charset="-127"/>
                <a:ea typeface="Batang" panose="02030600000101010101" pitchFamily="18" charset="-127"/>
              </a:rPr>
              <a:t>Ekofeminizm</a:t>
            </a:r>
            <a:r>
              <a:rPr lang="tr-TR" sz="2400" dirty="0">
                <a:latin typeface="Batang" panose="02030600000101010101" pitchFamily="18" charset="-127"/>
                <a:ea typeface="Batang" panose="02030600000101010101" pitchFamily="18" charset="-127"/>
              </a:rPr>
              <a:t> çevre, ekoloji ve feminist unsurları birlikte ele alır.</a:t>
            </a:r>
          </a:p>
          <a:p>
            <a:r>
              <a:rPr lang="tr-TR" sz="2400" dirty="0">
                <a:latin typeface="Batang" panose="02030600000101010101" pitchFamily="18" charset="-127"/>
                <a:ea typeface="Batang" panose="02030600000101010101" pitchFamily="18" charset="-127"/>
              </a:rPr>
              <a:t>Bu görüşe göre kadının erkek tarafında ezilmişliği ile doğanın kültür tarafından yok edilmesi arasında paralellik vardır.</a:t>
            </a:r>
          </a:p>
          <a:p>
            <a:r>
              <a:rPr lang="tr-TR" sz="2400" dirty="0">
                <a:latin typeface="Batang" panose="02030600000101010101" pitchFamily="18" charset="-127"/>
                <a:ea typeface="Batang" panose="02030600000101010101" pitchFamily="18" charset="-127"/>
              </a:rPr>
              <a:t>İkisinde de temel iktidar unsuru yine kalkınma planlarındaki ataerkil ideolojiye dayalı bilimsel yaklaşımlardır.</a:t>
            </a:r>
          </a:p>
          <a:p>
            <a:r>
              <a:rPr lang="tr-TR" sz="2400" dirty="0">
                <a:latin typeface="Batang" panose="02030600000101010101" pitchFamily="18" charset="-127"/>
                <a:ea typeface="Batang" panose="02030600000101010101" pitchFamily="18" charset="-127"/>
              </a:rPr>
              <a:t>Yaklaşımın biyolojik temelli farklılıklara dayanması, hak temelli önermeleri yok sayması bir eleştiri unsurudur.</a:t>
            </a:r>
          </a:p>
        </p:txBody>
      </p:sp>
    </p:spTree>
    <p:extLst>
      <p:ext uri="{BB962C8B-B14F-4D97-AF65-F5344CB8AC3E}">
        <p14:creationId xmlns:p14="http://schemas.microsoft.com/office/powerpoint/2010/main" val="333786897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otalTime>27</TotalTime>
  <Words>699</Words>
  <Application>Microsoft Office PowerPoint</Application>
  <PresentationFormat>Geniş ekran</PresentationFormat>
  <Paragraphs>67</Paragraphs>
  <Slides>13</Slides>
  <Notes>0</Notes>
  <HiddenSlides>0</HiddenSlides>
  <MMClips>0</MMClips>
  <ScaleCrop>false</ScaleCrop>
  <HeadingPairs>
    <vt:vector size="6" baseType="variant">
      <vt:variant>
        <vt:lpstr>Kullanılan Yazı Tipleri</vt:lpstr>
      </vt:variant>
      <vt:variant>
        <vt:i4>6</vt:i4>
      </vt:variant>
      <vt:variant>
        <vt:lpstr>Tema</vt:lpstr>
      </vt:variant>
      <vt:variant>
        <vt:i4>2</vt:i4>
      </vt:variant>
      <vt:variant>
        <vt:lpstr>Slayt Başlıkları</vt:lpstr>
      </vt:variant>
      <vt:variant>
        <vt:i4>13</vt:i4>
      </vt:variant>
    </vt:vector>
  </HeadingPairs>
  <TitlesOfParts>
    <vt:vector size="21" baseType="lpstr">
      <vt:lpstr>Batang</vt:lpstr>
      <vt:lpstr>Arial</vt:lpstr>
      <vt:lpstr>Calibri</vt:lpstr>
      <vt:lpstr>Calibri Light</vt:lpstr>
      <vt:lpstr>Century Gothic</vt:lpstr>
      <vt:lpstr>Wingdings 3</vt:lpstr>
      <vt:lpstr>Office Teması</vt:lpstr>
      <vt:lpstr>Duman</vt:lpstr>
      <vt:lpstr>SOS407 – Kadın Çalışmaları</vt:lpstr>
      <vt:lpstr>Toplumsal Cinsiyet ve Kalkınma</vt:lpstr>
      <vt:lpstr>Toplumsal Cinsiyet ve Kalkınma</vt:lpstr>
      <vt:lpstr>Toplumsal Cinsiyet ve Kalkınma</vt:lpstr>
      <vt:lpstr>Toplumsal Cinsiyet ve Kalkınma</vt:lpstr>
      <vt:lpstr>Toplumsal Cinsiyet ve Kalkınma</vt:lpstr>
      <vt:lpstr>Toplumsal Cinsiyet ve Kalkınma</vt:lpstr>
      <vt:lpstr>Toplumsal Cinsiyet ve Kalkınma</vt:lpstr>
      <vt:lpstr>Toplumsal Cinsiyet ve Kalkınma</vt:lpstr>
      <vt:lpstr>Toplumsal Cinsiyet ve Kalkınma</vt:lpstr>
      <vt:lpstr>Toplumsal Cinsiyet ve Kalkınma</vt:lpstr>
      <vt:lpstr>Toplumsal Cinsiyet ve Kalkınma</vt:lpstr>
      <vt:lpstr>Toplumsal Cinsiyet ve Kalkınma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SOS407 – Kadın Çalışmaları</dc:title>
  <dc:creator>bilgiseyerim</dc:creator>
  <cp:lastModifiedBy>bilgiseyerim</cp:lastModifiedBy>
  <cp:revision>62</cp:revision>
  <dcterms:created xsi:type="dcterms:W3CDTF">2018-04-11T23:39:25Z</dcterms:created>
  <dcterms:modified xsi:type="dcterms:W3CDTF">2018-04-12T00:07:00Z</dcterms:modified>
</cp:coreProperties>
</file>