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72" r:id="rId4"/>
    <p:sldId id="273" r:id="rId5"/>
    <p:sldId id="274" r:id="rId6"/>
    <p:sldId id="275" r:id="rId7"/>
    <p:sldId id="276" r:id="rId8"/>
    <p:sldId id="278" r:id="rId9"/>
    <p:sldId id="277" r:id="rId10"/>
    <p:sldId id="279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00"/>
    <a:srgbClr val="CC3300"/>
    <a:srgbClr val="006600"/>
    <a:srgbClr val="750B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3A1EB-77EB-4FB1-A3FB-119AA26A8338}" type="datetimeFigureOut">
              <a:rPr lang="tr-TR" smtClean="0"/>
              <a:t>12.03.2021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B2A3AF-77B5-4441-B746-BD6F63AA12C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1967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B2A3AF-77B5-4441-B746-BD6F63AA12C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6163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228184" y="4653136"/>
            <a:ext cx="273630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r-TR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Prof. Dr. Aysel KÖKSAL AKYOL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38890" y="2178792"/>
            <a:ext cx="4499992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tr-TR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CGM 402 – OKUL DIŞI ÖĞRENME ORTAMLARI</a:t>
            </a:r>
            <a:endParaRPr lang="en-US" altLang="ko-KR" sz="36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43100" y="1988840"/>
            <a:ext cx="7321388" cy="4147865"/>
          </a:xfrm>
        </p:spPr>
        <p:txBody>
          <a:bodyPr/>
          <a:lstStyle/>
          <a:p>
            <a:r>
              <a:rPr lang="tr-TR" sz="2400" b="1" dirty="0">
                <a:solidFill>
                  <a:srgbClr val="750B52"/>
                </a:solidFill>
              </a:rPr>
              <a:t>3</a:t>
            </a:r>
            <a:r>
              <a:rPr lang="tr-TR" sz="2400" b="1" dirty="0" smtClean="0">
                <a:solidFill>
                  <a:srgbClr val="750B52"/>
                </a:solidFill>
              </a:rPr>
              <a:t>. Özgürlük ve Bağımsızlık</a:t>
            </a:r>
          </a:p>
          <a:p>
            <a:endParaRPr lang="tr-TR" sz="2400" b="1" dirty="0">
              <a:solidFill>
                <a:srgbClr val="750B5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Daha bağımsız ve özgür olabileceği fırsatlar sunar.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>
                <a:solidFill>
                  <a:schemeClr val="tx1"/>
                </a:solidFill>
              </a:rPr>
              <a:t>Yapılandırılmamış ortamlar çocuğu daha </a:t>
            </a:r>
          </a:p>
          <a:p>
            <a:r>
              <a:rPr lang="tr-TR" sz="2400" dirty="0">
                <a:solidFill>
                  <a:schemeClr val="tx1"/>
                </a:solidFill>
              </a:rPr>
              <a:t>    özgür kılar.</a:t>
            </a:r>
            <a:endParaRPr lang="tr-TR" sz="24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Bireysel farklılıklara, ilgi ve yeteneklere atıfta </a:t>
            </a:r>
          </a:p>
          <a:p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dirty="0" smtClean="0">
                <a:solidFill>
                  <a:schemeClr val="tx1"/>
                </a:solidFill>
              </a:rPr>
              <a:t>  bulunur.</a:t>
            </a:r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ORTAMLARINA NEDEN İHTİYAÇ DUYULUR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210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43100" y="1844824"/>
            <a:ext cx="7500900" cy="4147865"/>
          </a:xfrm>
        </p:spPr>
        <p:txBody>
          <a:bodyPr/>
          <a:lstStyle/>
          <a:p>
            <a:r>
              <a:rPr lang="tr-TR" sz="2400" b="1" dirty="0" smtClean="0">
                <a:solidFill>
                  <a:srgbClr val="750B52"/>
                </a:solidFill>
              </a:rPr>
              <a:t>4. Motivasyon</a:t>
            </a:r>
          </a:p>
          <a:p>
            <a:endParaRPr lang="tr-TR" sz="2400" b="1" dirty="0">
              <a:solidFill>
                <a:srgbClr val="750B5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Aktif katılımın artmasını yol açar.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Çocukların sürece motive olmasını destekler ve motivasyon sürecini hızlandırır.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Çocukların ilgisi daha kolay çekilir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tr-TR" dirty="0" smtClean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ORTAMLARINA NEDEN İHTİYAÇ DUYULUR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797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43100" y="1844824"/>
            <a:ext cx="7500900" cy="4147865"/>
          </a:xfrm>
        </p:spPr>
        <p:txBody>
          <a:bodyPr/>
          <a:lstStyle/>
          <a:p>
            <a:r>
              <a:rPr lang="tr-TR" sz="2400" b="1" dirty="0" smtClean="0">
                <a:solidFill>
                  <a:srgbClr val="750B52"/>
                </a:solidFill>
              </a:rPr>
              <a:t>4. Diğer Bağlamlar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>
                <a:solidFill>
                  <a:schemeClr val="tx1"/>
                </a:solidFill>
              </a:rPr>
              <a:t>Özelleştirilmiş bir süreci içerisinde barındırır.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>
                <a:solidFill>
                  <a:schemeClr val="tx1"/>
                </a:solidFill>
              </a:rPr>
              <a:t>Çevresel kaynakların önemini ortaya koyar.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>
                <a:solidFill>
                  <a:schemeClr val="tx1"/>
                </a:solidFill>
              </a:rPr>
              <a:t>Yaşam boyu gelişim felsefesini destekler.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>
                <a:solidFill>
                  <a:schemeClr val="tx1"/>
                </a:solidFill>
              </a:rPr>
              <a:t>Bütün duyu organlarını besler.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err="1">
                <a:solidFill>
                  <a:schemeClr val="tx1"/>
                </a:solidFill>
              </a:rPr>
              <a:t>Duyuşsal</a:t>
            </a:r>
            <a:r>
              <a:rPr lang="tr-TR" sz="2400" dirty="0">
                <a:solidFill>
                  <a:schemeClr val="tx1"/>
                </a:solidFill>
              </a:rPr>
              <a:t> ve </a:t>
            </a:r>
            <a:r>
              <a:rPr lang="tr-TR" sz="2400" dirty="0" err="1">
                <a:solidFill>
                  <a:schemeClr val="tx1"/>
                </a:solidFill>
              </a:rPr>
              <a:t>devinimsel</a:t>
            </a:r>
            <a:r>
              <a:rPr lang="tr-TR" sz="2400" dirty="0">
                <a:solidFill>
                  <a:schemeClr val="tx1"/>
                </a:solidFill>
              </a:rPr>
              <a:t> bir çok özellik birlikte </a:t>
            </a:r>
          </a:p>
          <a:p>
            <a:r>
              <a:rPr lang="tr-TR" sz="2400" dirty="0">
                <a:solidFill>
                  <a:schemeClr val="tx1"/>
                </a:solidFill>
              </a:rPr>
              <a:t>   ve aynı anda harekete geçer.</a:t>
            </a:r>
            <a:endParaRPr lang="tr-TR" sz="2400" dirty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Ekonomiktir.</a:t>
            </a:r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ORTAMLARINA NEDEN İHTİYAÇ DUYULUR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6173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43100" y="1844824"/>
            <a:ext cx="7500900" cy="4392488"/>
          </a:xfrm>
        </p:spPr>
        <p:txBody>
          <a:bodyPr/>
          <a:lstStyle/>
          <a:p>
            <a:r>
              <a:rPr lang="tr-TR" sz="2400" b="1" dirty="0" smtClean="0">
                <a:solidFill>
                  <a:srgbClr val="750B52"/>
                </a:solidFill>
              </a:rPr>
              <a:t>4. Diğer Bağlamlar</a:t>
            </a:r>
          </a:p>
          <a:p>
            <a:endParaRPr lang="tr-TR" sz="2400" b="1" dirty="0">
              <a:solidFill>
                <a:srgbClr val="750B5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Çocuğun kendini algılamasına yardımcı olur.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Gruplar halinde sosyal ortamlarda </a:t>
            </a:r>
          </a:p>
          <a:p>
            <a:r>
              <a:rPr lang="tr-TR" sz="2400" dirty="0" smtClean="0">
                <a:solidFill>
                  <a:schemeClr val="tx1"/>
                </a:solidFill>
              </a:rPr>
              <a:t>   bulunmak çocuğu farklı yönlerden destekler.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Toplumsal normların kazanılmasında etkili olur.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 Toplum içinde nasıl davranılması gerektiği konusunda çocuğu destekler.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Çocuğun gelişimsel ihtiyaçlarına göre şekillendirilebilir. Bu noktada çocuk gelişimcileri önemli görevler düşer.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tr-TR" dirty="0" smtClean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ORTAMLARINA NEDEN İHTİYAÇ DUYULUR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262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43100" y="1844824"/>
            <a:ext cx="7500900" cy="4147865"/>
          </a:xfrm>
        </p:spPr>
        <p:txBody>
          <a:bodyPr/>
          <a:lstStyle/>
          <a:p>
            <a:r>
              <a:rPr lang="tr-TR" sz="2400" b="1" dirty="0" smtClean="0">
                <a:solidFill>
                  <a:srgbClr val="750B52"/>
                </a:solidFill>
              </a:rPr>
              <a:t>4. Diğer Bağlamlar</a:t>
            </a:r>
          </a:p>
          <a:p>
            <a:endParaRPr lang="tr-TR" sz="2400" b="1" dirty="0">
              <a:solidFill>
                <a:srgbClr val="750B5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Çocuğun gelişimini </a:t>
            </a:r>
            <a:r>
              <a:rPr lang="tr-TR" sz="2400" dirty="0" err="1" smtClean="0">
                <a:solidFill>
                  <a:schemeClr val="tx1"/>
                </a:solidFill>
              </a:rPr>
              <a:t>desteklenemin</a:t>
            </a:r>
            <a:r>
              <a:rPr lang="tr-TR" sz="2400" dirty="0" smtClean="0">
                <a:solidFill>
                  <a:schemeClr val="tx1"/>
                </a:solidFill>
              </a:rPr>
              <a:t> </a:t>
            </a:r>
            <a:r>
              <a:rPr lang="tr-TR" sz="2400" dirty="0" err="1" smtClean="0">
                <a:solidFill>
                  <a:schemeClr val="tx1"/>
                </a:solidFill>
              </a:rPr>
              <a:t>yanısıra</a:t>
            </a:r>
            <a:r>
              <a:rPr lang="tr-TR" sz="2400" dirty="0" smtClean="0">
                <a:solidFill>
                  <a:schemeClr val="tx1"/>
                </a:solidFill>
              </a:rPr>
              <a:t> kültürlenmesinde yararlar sağlar.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Çocuğun tutkularını besler, hobiler edinmesine  fırsat verir.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2400" dirty="0" smtClean="0">
                <a:solidFill>
                  <a:schemeClr val="tx1"/>
                </a:solidFill>
              </a:rPr>
              <a:t>Çocuğun yeteneklerinin öne çıkmasına yardımcı olur.</a:t>
            </a:r>
            <a:endParaRPr lang="tr-TR" dirty="0" smtClean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ORTAMLARINA NEDEN İHTİYAÇ DUYULUR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590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10"/>
          </p:nvPr>
        </p:nvSpPr>
        <p:spPr>
          <a:xfrm>
            <a:off x="1643100" y="2852936"/>
            <a:ext cx="6961348" cy="2059633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Bu derste öğrendiğim şeyler neler?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tr-TR" sz="2800" dirty="0" smtClean="0"/>
              <a:t>Bunlardan bir tanesini sohbet bölümünde yazalım. </a:t>
            </a:r>
            <a:endParaRPr lang="tr-TR" sz="2800" dirty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1643100" y="618587"/>
            <a:ext cx="7524328" cy="1069514"/>
          </a:xfrm>
        </p:spPr>
        <p:txBody>
          <a:bodyPr/>
          <a:lstStyle/>
          <a:p>
            <a:r>
              <a:rPr lang="tr-TR" altLang="ko-KR" sz="2800" dirty="0">
                <a:solidFill>
                  <a:schemeClr val="accent1">
                    <a:lumMod val="75000"/>
                  </a:schemeClr>
                </a:solidFill>
              </a:rPr>
              <a:t>OKUL DIŞI ÖĞRENME ORTAMLARINA NEDEN İHTİYAÇ DUYULUR</a:t>
            </a:r>
            <a:r>
              <a:rPr lang="tr-TR" altLang="ko-KR" sz="2800" dirty="0" smtClean="0">
                <a:solidFill>
                  <a:schemeClr val="accent1">
                    <a:lumMod val="75000"/>
                  </a:schemeClr>
                </a:solidFill>
              </a:rPr>
              <a:t>?</a:t>
            </a:r>
            <a:endParaRPr lang="tr-T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821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55776" y="332656"/>
            <a:ext cx="5056076" cy="1152128"/>
          </a:xfrm>
        </p:spPr>
        <p:txBody>
          <a:bodyPr/>
          <a:lstStyle/>
          <a:p>
            <a:r>
              <a:rPr lang="tr-TR" sz="3600" dirty="0">
                <a:solidFill>
                  <a:srgbClr val="006600"/>
                </a:solidFill>
              </a:rPr>
              <a:t>Bu günlük bu kadar </a:t>
            </a:r>
            <a:r>
              <a:rPr lang="tr-TR" sz="3600" dirty="0" smtClean="0">
                <a:solidFill>
                  <a:srgbClr val="006600"/>
                </a:solidFill>
                <a:sym typeface="Wingdings" panose="05000000000000000000" pitchFamily="2" charset="2"/>
              </a:rPr>
              <a:t></a:t>
            </a:r>
            <a:endParaRPr lang="tr-TR" sz="3600" dirty="0">
              <a:solidFill>
                <a:srgbClr val="0066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556792"/>
            <a:ext cx="4010198" cy="4935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575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tr-TR" dirty="0"/>
              <a:t>Galip, Ö</a:t>
            </a:r>
            <a:r>
              <a:rPr lang="tr-TR" dirty="0" smtClean="0"/>
              <a:t>., </a:t>
            </a:r>
            <a:r>
              <a:rPr lang="tr-TR" dirty="0"/>
              <a:t>&amp; Öztürk, M. (2019). Okul dışı öğrenme ve öğretim mekânları olarak bilim merkezleri: Sosyal bilgiler öğretmen adaylarının deneyimi. </a:t>
            </a:r>
            <a:r>
              <a:rPr lang="tr-TR" i="1" dirty="0"/>
              <a:t>Eskişehir Osmangazi Üniversitesi Sosyal Bilimler Dergisi</a:t>
            </a:r>
            <a:r>
              <a:rPr lang="tr-TR" dirty="0"/>
              <a:t>, </a:t>
            </a:r>
            <a:r>
              <a:rPr lang="tr-TR" i="1" dirty="0"/>
              <a:t>20</a:t>
            </a:r>
            <a:r>
              <a:rPr lang="tr-TR" dirty="0"/>
              <a:t>, 1109-1135</a:t>
            </a:r>
            <a:r>
              <a:rPr lang="tr-TR" dirty="0" smtClean="0"/>
              <a:t>.</a:t>
            </a:r>
          </a:p>
          <a:p>
            <a:r>
              <a:rPr lang="en-US" dirty="0" err="1"/>
              <a:t>Mutz</a:t>
            </a:r>
            <a:r>
              <a:rPr lang="en-US" dirty="0"/>
              <a:t>, M., &amp; Müller, J. (2016). Mental health benefits of outdoor adventures: Results from two pilot studies. </a:t>
            </a:r>
            <a:r>
              <a:rPr lang="en-US" i="1" dirty="0"/>
              <a:t>Journal of adolescence</a:t>
            </a:r>
            <a:r>
              <a:rPr lang="en-US" dirty="0"/>
              <a:t>, </a:t>
            </a:r>
            <a:r>
              <a:rPr lang="en-US" i="1" dirty="0"/>
              <a:t>49</a:t>
            </a:r>
            <a:r>
              <a:rPr lang="en-US" dirty="0"/>
              <a:t>, 105-114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/>
              <a:t>Farnham</a:t>
            </a:r>
            <a:r>
              <a:rPr lang="en-US" dirty="0"/>
              <a:t>, M., &amp; </a:t>
            </a:r>
            <a:r>
              <a:rPr lang="en-US" dirty="0" err="1"/>
              <a:t>Mutrie</a:t>
            </a:r>
            <a:r>
              <a:rPr lang="en-US" dirty="0"/>
              <a:t>, N. (1997). Research section: the potential benefits of outdoor development for children with special needs. </a:t>
            </a:r>
            <a:r>
              <a:rPr lang="en-US" i="1" dirty="0"/>
              <a:t>British Journal of Special Education</a:t>
            </a:r>
            <a:r>
              <a:rPr lang="en-US" dirty="0"/>
              <a:t>, </a:t>
            </a:r>
            <a:r>
              <a:rPr lang="en-US" i="1" dirty="0"/>
              <a:t>24</a:t>
            </a:r>
            <a:r>
              <a:rPr lang="en-US" dirty="0"/>
              <a:t>(1), 31-38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/>
              <a:t>Organisation</a:t>
            </a:r>
            <a:r>
              <a:rPr lang="en-US" dirty="0"/>
              <a:t> for Economic Co-operation and Development. (2011). </a:t>
            </a:r>
            <a:r>
              <a:rPr lang="en-US" i="1" dirty="0"/>
              <a:t>Quality time for students: Learning in and out of school</a:t>
            </a:r>
            <a:r>
              <a:rPr lang="en-US" dirty="0"/>
              <a:t>. PISA report. Paris: OECD Publishing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Neill, J. T., &amp; Richards, G. E. (1998). Does outdoor education really work? A summary of recent meta-analyses. </a:t>
            </a:r>
            <a:r>
              <a:rPr lang="en-US" i="1" dirty="0"/>
              <a:t>Journal of Outdoor and Environmental Education</a:t>
            </a:r>
            <a:r>
              <a:rPr lang="en-US" dirty="0"/>
              <a:t>, </a:t>
            </a:r>
            <a:r>
              <a:rPr lang="en-US" i="1" dirty="0"/>
              <a:t>3</a:t>
            </a:r>
            <a:r>
              <a:rPr lang="en-US" dirty="0"/>
              <a:t>(1), 2-9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err="1"/>
              <a:t>Çığrık</a:t>
            </a:r>
            <a:r>
              <a:rPr lang="tr-TR" dirty="0"/>
              <a:t>, E. (2016). Bir öğrenme ortamı olarak bilim merkezleri. </a:t>
            </a:r>
            <a:r>
              <a:rPr lang="tr-TR" i="1" dirty="0" err="1"/>
              <a:t>İnformal</a:t>
            </a:r>
            <a:r>
              <a:rPr lang="tr-TR" i="1" dirty="0"/>
              <a:t> Ortamlarda Araştırmalar Dergisi</a:t>
            </a:r>
            <a:r>
              <a:rPr lang="tr-TR" dirty="0"/>
              <a:t>, </a:t>
            </a:r>
            <a:r>
              <a:rPr lang="tr-TR" i="1" dirty="0"/>
              <a:t>1</a:t>
            </a:r>
            <a:r>
              <a:rPr lang="tr-TR" dirty="0"/>
              <a:t>(1), 79-97.</a:t>
            </a:r>
          </a:p>
        </p:txBody>
      </p:sp>
    </p:spTree>
    <p:extLst>
      <p:ext uri="{BB962C8B-B14F-4D97-AF65-F5344CB8AC3E}">
        <p14:creationId xmlns:p14="http://schemas.microsoft.com/office/powerpoint/2010/main" val="1967817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</TotalTime>
  <Words>471</Words>
  <Application>Microsoft Office PowerPoint</Application>
  <PresentationFormat>Ekran Gösterisi (4:3)</PresentationFormat>
  <Paragraphs>52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맑은 고딕</vt:lpstr>
      <vt:lpstr>Arial</vt:lpstr>
      <vt:lpstr>Calibri</vt:lpstr>
      <vt:lpstr>Wingdings</vt:lpstr>
      <vt:lpstr>Office Theme</vt:lpstr>
      <vt:lpstr>Custom Design</vt:lpstr>
      <vt:lpstr>PowerPoint Sunusu</vt:lpstr>
      <vt:lpstr>OKUL DIŞI ÖĞRENME ORTAMLARINA NEDEN İHTİYAÇ DUYULUR?</vt:lpstr>
      <vt:lpstr>OKUL DIŞI ÖĞRENME ORTAMLARINA NEDEN İHTİYAÇ DUYULUR?</vt:lpstr>
      <vt:lpstr>OKUL DIŞI ÖĞRENME ORTAMLARINA NEDEN İHTİYAÇ DUYULUR?</vt:lpstr>
      <vt:lpstr>OKUL DIŞI ÖĞRENME ORTAMLARINA NEDEN İHTİYAÇ DUYULUR?</vt:lpstr>
      <vt:lpstr>OKUL DIŞI ÖĞRENME ORTAMLARINA NEDEN İHTİYAÇ DUYULUR?</vt:lpstr>
      <vt:lpstr>OKUL DIŞI ÖĞRENME ORTAMLARINA NEDEN İHTİYAÇ DUYULUR?</vt:lpstr>
      <vt:lpstr>PowerPoint Sunusu</vt:lpstr>
      <vt:lpstr>PowerPoint Sunusu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sebahat</cp:lastModifiedBy>
  <cp:revision>62</cp:revision>
  <dcterms:created xsi:type="dcterms:W3CDTF">2014-04-01T16:35:38Z</dcterms:created>
  <dcterms:modified xsi:type="dcterms:W3CDTF">2021-03-12T12:17:58Z</dcterms:modified>
</cp:coreProperties>
</file>