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2"/>
  </p:notesMasterIdLst>
  <p:sldIdLst>
    <p:sldId id="256" r:id="rId3"/>
    <p:sldId id="272" r:id="rId4"/>
    <p:sldId id="273" r:id="rId5"/>
    <p:sldId id="274" r:id="rId6"/>
    <p:sldId id="275" r:id="rId7"/>
    <p:sldId id="276" r:id="rId8"/>
    <p:sldId id="278" r:id="rId9"/>
    <p:sldId id="277" r:id="rId10"/>
    <p:sldId id="279" r:id="rId1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00"/>
    <a:srgbClr val="FF0000"/>
    <a:srgbClr val="CC3300"/>
    <a:srgbClr val="006600"/>
    <a:srgbClr val="750B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3A1EB-77EB-4FB1-A3FB-119AA26A8338}" type="datetimeFigureOut">
              <a:rPr lang="tr-TR" smtClean="0"/>
              <a:t>12.03.2021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2A3AF-77B5-4441-B746-BD6F63AA12CC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9673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B2A3AF-77B5-4441-B746-BD6F63AA12CC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61631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91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88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70350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37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857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Free PPT _ Click to add title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0"/>
          </p:nvPr>
        </p:nvSpPr>
        <p:spPr>
          <a:xfrm>
            <a:off x="467544" y="2276872"/>
            <a:ext cx="8229600" cy="3600400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619672" y="0"/>
            <a:ext cx="7524328" cy="1069514"/>
          </a:xfrm>
          <a:prstGeom prst="rect">
            <a:avLst/>
          </a:prstGeom>
        </p:spPr>
        <p:txBody>
          <a:bodyPr anchor="ctr"/>
          <a:lstStyle>
            <a:lvl1pPr>
              <a:defRPr b="1" baseline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Free PPT _ Click to add title</a:t>
            </a:r>
            <a:endParaRPr lang="ko-KR" alt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6563072" cy="460648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0"/>
          </p:nvPr>
        </p:nvSpPr>
        <p:spPr>
          <a:xfrm>
            <a:off x="2134072" y="1844824"/>
            <a:ext cx="6563072" cy="4147865"/>
          </a:xfrm>
          <a:prstGeom prst="rect">
            <a:avLst/>
          </a:prstGeom>
        </p:spPr>
        <p:txBody>
          <a:bodyPr lIns="396000" anchor="t"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altLang="ko-KR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26818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086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8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933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8790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811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119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DCCD61-643D-44A5-A450-3A42A50CBC1E}" type="datetimeFigureOut">
              <a:rPr lang="en-US" smtClean="0"/>
              <a:t>3/12/2021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2F0832-F084-422D-97D1-AF848F4F2C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6357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228184" y="4653136"/>
            <a:ext cx="2736304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tr-TR" altLang="ko-KR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Prof. Dr. Aysel KÖKSAL AKYOL</a:t>
            </a:r>
            <a:endParaRPr kumimoji="0" lang="en-US" altLang="ko-KR" sz="1200" b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4638890" y="2178792"/>
            <a:ext cx="4499992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tr-TR" altLang="ko-KR" sz="3600" b="1" dirty="0" smtClean="0">
                <a:solidFill>
                  <a:schemeClr val="bg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CGM 402 – OKUL DIŞI ÖĞRENME ORTAMLARI</a:t>
            </a:r>
            <a:endParaRPr lang="en-US" altLang="ko-KR" sz="3600" b="1" dirty="0" smtClean="0">
              <a:solidFill>
                <a:schemeClr val="bg1"/>
              </a:solidFill>
              <a:latin typeface="Arial" pitchFamily="34" charset="0"/>
              <a:ea typeface="맑은 고딕" pitchFamily="50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43100" y="1988840"/>
            <a:ext cx="7321388" cy="4147865"/>
          </a:xfrm>
        </p:spPr>
        <p:txBody>
          <a:bodyPr/>
          <a:lstStyle/>
          <a:p>
            <a:r>
              <a:rPr lang="tr-TR" sz="2400" b="1" dirty="0">
                <a:solidFill>
                  <a:srgbClr val="750B52"/>
                </a:solidFill>
              </a:rPr>
              <a:t>3</a:t>
            </a:r>
            <a:r>
              <a:rPr lang="tr-TR" sz="2400" b="1" dirty="0" smtClean="0">
                <a:solidFill>
                  <a:srgbClr val="750B52"/>
                </a:solidFill>
              </a:rPr>
              <a:t>. Özgürlük ve Bağımsızlık</a:t>
            </a:r>
          </a:p>
          <a:p>
            <a:endParaRPr lang="tr-TR" sz="2400" b="1" dirty="0">
              <a:solidFill>
                <a:srgbClr val="750B5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tx1"/>
                </a:solidFill>
              </a:rPr>
              <a:t>Daha bağımsız ve özgür olabileceği fırsatlar sunar.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chemeClr val="tx1"/>
                </a:solidFill>
              </a:rPr>
              <a:t>Yapılandırılmamış ortamlar çocuğu daha </a:t>
            </a:r>
          </a:p>
          <a:p>
            <a:r>
              <a:rPr lang="tr-TR" sz="2400" dirty="0">
                <a:solidFill>
                  <a:schemeClr val="tx1"/>
                </a:solidFill>
              </a:rPr>
              <a:t>    özgür kılar.</a:t>
            </a:r>
            <a:endParaRPr lang="tr-TR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tx1"/>
                </a:solidFill>
              </a:rPr>
              <a:t>Bireysel farklılıklara, ilgi ve yeteneklere atıfta </a:t>
            </a:r>
          </a:p>
          <a:p>
            <a:r>
              <a:rPr lang="tr-TR" sz="2400" dirty="0">
                <a:solidFill>
                  <a:schemeClr val="tx1"/>
                </a:solidFill>
              </a:rPr>
              <a:t> </a:t>
            </a:r>
            <a:r>
              <a:rPr lang="tr-TR" sz="2400" dirty="0" smtClean="0">
                <a:solidFill>
                  <a:schemeClr val="tx1"/>
                </a:solidFill>
              </a:rPr>
              <a:t>  bulunur.</a:t>
            </a:r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>
                <a:solidFill>
                  <a:schemeClr val="accent1">
                    <a:lumMod val="75000"/>
                  </a:schemeClr>
                </a:solidFill>
              </a:rPr>
              <a:t>OKUL DIŞI ÖĞRENME ORTAMLARINA NEDEN İHTİYAÇ DUYULUR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210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43100" y="1844824"/>
            <a:ext cx="7500900" cy="4147865"/>
          </a:xfrm>
        </p:spPr>
        <p:txBody>
          <a:bodyPr/>
          <a:lstStyle/>
          <a:p>
            <a:r>
              <a:rPr lang="tr-TR" sz="2400" b="1" dirty="0" smtClean="0">
                <a:solidFill>
                  <a:srgbClr val="750B52"/>
                </a:solidFill>
              </a:rPr>
              <a:t>4. Motivasyon</a:t>
            </a:r>
          </a:p>
          <a:p>
            <a:endParaRPr lang="tr-TR" sz="2400" b="1" dirty="0">
              <a:solidFill>
                <a:srgbClr val="750B5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tx1"/>
                </a:solidFill>
              </a:rPr>
              <a:t>Aktif katılımın artmasını yol açar.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tx1"/>
                </a:solidFill>
              </a:rPr>
              <a:t>Çocukların sürece motive olmasını destekler ve motivasyon sürecini hızlandırır.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tx1"/>
                </a:solidFill>
              </a:rPr>
              <a:t>Çocukların ilgisi daha kolay çekilir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tr-TR" dirty="0" smtClean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>
                <a:solidFill>
                  <a:schemeClr val="accent1">
                    <a:lumMod val="75000"/>
                  </a:schemeClr>
                </a:solidFill>
              </a:rPr>
              <a:t>OKUL DIŞI ÖĞRENME ORTAMLARINA NEDEN İHTİYAÇ DUYULUR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67971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43100" y="1844824"/>
            <a:ext cx="7500900" cy="4147865"/>
          </a:xfrm>
        </p:spPr>
        <p:txBody>
          <a:bodyPr/>
          <a:lstStyle/>
          <a:p>
            <a:r>
              <a:rPr lang="tr-TR" sz="2400" b="1" dirty="0" smtClean="0">
                <a:solidFill>
                  <a:srgbClr val="750B52"/>
                </a:solidFill>
              </a:rPr>
              <a:t>4. Diğer Bağlamlar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chemeClr val="tx1"/>
                </a:solidFill>
              </a:rPr>
              <a:t>Özelleştirilmiş bir süreci içerisinde barındırır.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chemeClr val="tx1"/>
                </a:solidFill>
              </a:rPr>
              <a:t>Çevresel kaynakların önemini ortaya koyar.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chemeClr val="tx1"/>
                </a:solidFill>
              </a:rPr>
              <a:t>Yaşam boyu gelişim felsefesini destekler.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>
                <a:solidFill>
                  <a:schemeClr val="tx1"/>
                </a:solidFill>
              </a:rPr>
              <a:t>Bütün duyu organlarını besler.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 err="1">
                <a:solidFill>
                  <a:schemeClr val="tx1"/>
                </a:solidFill>
              </a:rPr>
              <a:t>Duyuşsal</a:t>
            </a:r>
            <a:r>
              <a:rPr lang="tr-TR" sz="2400" dirty="0">
                <a:solidFill>
                  <a:schemeClr val="tx1"/>
                </a:solidFill>
              </a:rPr>
              <a:t> ve </a:t>
            </a:r>
            <a:r>
              <a:rPr lang="tr-TR" sz="2400" dirty="0" err="1">
                <a:solidFill>
                  <a:schemeClr val="tx1"/>
                </a:solidFill>
              </a:rPr>
              <a:t>devinimsel</a:t>
            </a:r>
            <a:r>
              <a:rPr lang="tr-TR" sz="2400" dirty="0">
                <a:solidFill>
                  <a:schemeClr val="tx1"/>
                </a:solidFill>
              </a:rPr>
              <a:t> bir çok özellik birlikte </a:t>
            </a:r>
          </a:p>
          <a:p>
            <a:r>
              <a:rPr lang="tr-TR" sz="2400" dirty="0">
                <a:solidFill>
                  <a:schemeClr val="tx1"/>
                </a:solidFill>
              </a:rPr>
              <a:t>   ve aynı anda harekete geçer.</a:t>
            </a:r>
            <a:endParaRPr lang="tr-TR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tx1"/>
                </a:solidFill>
              </a:rPr>
              <a:t>Ekonomiktir.</a:t>
            </a:r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>
                <a:solidFill>
                  <a:schemeClr val="accent1">
                    <a:lumMod val="75000"/>
                  </a:schemeClr>
                </a:solidFill>
              </a:rPr>
              <a:t>OKUL DIŞI ÖĞRENME ORTAMLARINA NEDEN İHTİYAÇ DUYULUR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1730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43100" y="1844824"/>
            <a:ext cx="7500900" cy="4392488"/>
          </a:xfrm>
        </p:spPr>
        <p:txBody>
          <a:bodyPr/>
          <a:lstStyle/>
          <a:p>
            <a:r>
              <a:rPr lang="tr-TR" sz="2400" b="1" dirty="0" smtClean="0">
                <a:solidFill>
                  <a:srgbClr val="750B52"/>
                </a:solidFill>
              </a:rPr>
              <a:t>4. Diğer Bağlamlar</a:t>
            </a:r>
          </a:p>
          <a:p>
            <a:endParaRPr lang="tr-TR" sz="2400" b="1" dirty="0">
              <a:solidFill>
                <a:srgbClr val="750B5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tx1"/>
                </a:solidFill>
              </a:rPr>
              <a:t>Çocuğun kendini algılamasına yardımcı olur.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tx1"/>
                </a:solidFill>
              </a:rPr>
              <a:t>Gruplar halinde sosyal ortamlarda </a:t>
            </a:r>
          </a:p>
          <a:p>
            <a:r>
              <a:rPr lang="tr-TR" sz="2400" dirty="0" smtClean="0">
                <a:solidFill>
                  <a:schemeClr val="tx1"/>
                </a:solidFill>
              </a:rPr>
              <a:t>   bulunmak çocuğu farklı yönlerden destekler.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tx1"/>
                </a:solidFill>
              </a:rPr>
              <a:t>Toplumsal normların kazanılmasında etkili olur.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tx1"/>
                </a:solidFill>
              </a:rPr>
              <a:t> Toplum içinde nasıl davranılması gerektiği konusunda çocuğu destekler.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tx1"/>
                </a:solidFill>
              </a:rPr>
              <a:t>Çocuğun gelişimsel ihtiyaçlarına göre şekillendirilebilir. Bu noktada çocuk gelişimcileri önemli görevler düşer.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endParaRPr lang="tr-TR" dirty="0" smtClean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>
                <a:solidFill>
                  <a:schemeClr val="accent1">
                    <a:lumMod val="75000"/>
                  </a:schemeClr>
                </a:solidFill>
              </a:rPr>
              <a:t>OKUL DIŞI ÖĞRENME ORTAMLARINA NEDEN İHTİYAÇ DUYULUR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8262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43100" y="1844824"/>
            <a:ext cx="7500900" cy="4147865"/>
          </a:xfrm>
        </p:spPr>
        <p:txBody>
          <a:bodyPr/>
          <a:lstStyle/>
          <a:p>
            <a:r>
              <a:rPr lang="tr-TR" sz="2400" b="1" dirty="0" smtClean="0">
                <a:solidFill>
                  <a:srgbClr val="750B52"/>
                </a:solidFill>
              </a:rPr>
              <a:t>4. Diğer Bağlamlar</a:t>
            </a:r>
          </a:p>
          <a:p>
            <a:endParaRPr lang="tr-TR" sz="2400" b="1" dirty="0">
              <a:solidFill>
                <a:srgbClr val="750B52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tx1"/>
                </a:solidFill>
              </a:rPr>
              <a:t>Çocuğun gelişimini </a:t>
            </a:r>
            <a:r>
              <a:rPr lang="tr-TR" sz="2400" dirty="0" err="1" smtClean="0">
                <a:solidFill>
                  <a:schemeClr val="tx1"/>
                </a:solidFill>
              </a:rPr>
              <a:t>desteklenemin</a:t>
            </a:r>
            <a:r>
              <a:rPr lang="tr-TR" sz="2400" dirty="0" smtClean="0">
                <a:solidFill>
                  <a:schemeClr val="tx1"/>
                </a:solidFill>
              </a:rPr>
              <a:t> </a:t>
            </a:r>
            <a:r>
              <a:rPr lang="tr-TR" sz="2400" dirty="0" err="1" smtClean="0">
                <a:solidFill>
                  <a:schemeClr val="tx1"/>
                </a:solidFill>
              </a:rPr>
              <a:t>yanısıra</a:t>
            </a:r>
            <a:r>
              <a:rPr lang="tr-TR" sz="2400" dirty="0" smtClean="0">
                <a:solidFill>
                  <a:schemeClr val="tx1"/>
                </a:solidFill>
              </a:rPr>
              <a:t> kültürlenmesinde yararlar sağlar.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tx1"/>
                </a:solidFill>
              </a:rPr>
              <a:t>Çocuğun tutkularını besler, hobiler edinmesine  fırsat verir.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tr-TR" sz="2400" dirty="0" smtClean="0">
                <a:solidFill>
                  <a:schemeClr val="tx1"/>
                </a:solidFill>
              </a:rPr>
              <a:t>Çocuğun yeteneklerinin öne çıkmasına yardımcı olur.</a:t>
            </a:r>
            <a:endParaRPr lang="tr-TR" dirty="0" smtClean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>
                <a:solidFill>
                  <a:schemeClr val="accent1">
                    <a:lumMod val="75000"/>
                  </a:schemeClr>
                </a:solidFill>
              </a:rPr>
              <a:t>OKUL DIŞI ÖĞRENME ORTAMLARINA NEDEN İHTİYAÇ DUYULUR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1590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İçerik Yer Tutucusu 3"/>
          <p:cNvSpPr>
            <a:spLocks noGrp="1"/>
          </p:cNvSpPr>
          <p:nvPr>
            <p:ph idx="10"/>
          </p:nvPr>
        </p:nvSpPr>
        <p:spPr>
          <a:xfrm>
            <a:off x="1643100" y="2852936"/>
            <a:ext cx="6961348" cy="2059633"/>
          </a:xfrm>
        </p:spPr>
        <p:txBody>
          <a:bodyPr/>
          <a:lstStyle/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Bu derste öğrendiğim şeyler neler?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tr-TR" sz="2800" dirty="0" smtClean="0"/>
              <a:t>Bunlardan bir tanesini sohbet bölümünde yazalım. </a:t>
            </a:r>
            <a:endParaRPr lang="tr-TR" sz="2800" dirty="0"/>
          </a:p>
        </p:txBody>
      </p:sp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643100" y="618587"/>
            <a:ext cx="7524328" cy="1069514"/>
          </a:xfrm>
        </p:spPr>
        <p:txBody>
          <a:bodyPr/>
          <a:lstStyle/>
          <a:p>
            <a:r>
              <a:rPr lang="tr-TR" altLang="ko-KR" sz="2800" dirty="0">
                <a:solidFill>
                  <a:schemeClr val="accent1">
                    <a:lumMod val="75000"/>
                  </a:schemeClr>
                </a:solidFill>
              </a:rPr>
              <a:t>OKUL DIŞI ÖĞRENME ORTAMLARINA NEDEN İHTİYAÇ DUYULUR</a:t>
            </a:r>
            <a:r>
              <a:rPr lang="tr-TR" altLang="ko-KR" sz="2800" dirty="0" smtClean="0">
                <a:solidFill>
                  <a:schemeClr val="accent1">
                    <a:lumMod val="75000"/>
                  </a:schemeClr>
                </a:solidFill>
              </a:rPr>
              <a:t>?</a:t>
            </a:r>
            <a:endParaRPr lang="tr-TR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8216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55776" y="332656"/>
            <a:ext cx="5056076" cy="1152128"/>
          </a:xfrm>
        </p:spPr>
        <p:txBody>
          <a:bodyPr/>
          <a:lstStyle/>
          <a:p>
            <a:r>
              <a:rPr lang="tr-TR" sz="3600" dirty="0">
                <a:solidFill>
                  <a:srgbClr val="006600"/>
                </a:solidFill>
              </a:rPr>
              <a:t>Bu günlük bu kadar </a:t>
            </a:r>
            <a:r>
              <a:rPr lang="tr-TR" sz="3600" dirty="0" smtClean="0">
                <a:solidFill>
                  <a:srgbClr val="006600"/>
                </a:solidFill>
                <a:sym typeface="Wingdings" panose="05000000000000000000" pitchFamily="2" charset="2"/>
              </a:rPr>
              <a:t></a:t>
            </a:r>
            <a:endParaRPr lang="tr-TR" sz="3600" dirty="0">
              <a:solidFill>
                <a:srgbClr val="006600"/>
              </a:solidFill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556792"/>
            <a:ext cx="4010198" cy="4935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752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4" name="İçerik Yer Tutucusu 3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tr-TR" dirty="0"/>
              <a:t>Galip, Ö</a:t>
            </a:r>
            <a:r>
              <a:rPr lang="tr-TR" dirty="0" smtClean="0"/>
              <a:t>., </a:t>
            </a:r>
            <a:r>
              <a:rPr lang="tr-TR" dirty="0"/>
              <a:t>&amp; Öztürk, M. (2019). Okul dışı öğrenme ve öğretim mekânları olarak bilim merkezleri: Sosyal bilgiler öğretmen adaylarının deneyimi. </a:t>
            </a:r>
            <a:r>
              <a:rPr lang="tr-TR" i="1" dirty="0"/>
              <a:t>Eskişehir Osmangazi Üniversitesi Sosyal Bilimler Dergisi</a:t>
            </a:r>
            <a:r>
              <a:rPr lang="tr-TR" dirty="0"/>
              <a:t>, </a:t>
            </a:r>
            <a:r>
              <a:rPr lang="tr-TR" i="1" dirty="0"/>
              <a:t>20</a:t>
            </a:r>
            <a:r>
              <a:rPr lang="tr-TR" dirty="0"/>
              <a:t>, 1109-1135</a:t>
            </a:r>
            <a:r>
              <a:rPr lang="tr-TR" dirty="0" smtClean="0"/>
              <a:t>.</a:t>
            </a:r>
          </a:p>
          <a:p>
            <a:r>
              <a:rPr lang="en-US" dirty="0" err="1"/>
              <a:t>Mutz</a:t>
            </a:r>
            <a:r>
              <a:rPr lang="en-US" dirty="0"/>
              <a:t>, M., &amp; Müller, J. (2016). Mental health benefits of outdoor adventures: Results from two pilot studies. </a:t>
            </a:r>
            <a:r>
              <a:rPr lang="en-US" i="1" dirty="0"/>
              <a:t>Journal of adolescence</a:t>
            </a:r>
            <a:r>
              <a:rPr lang="en-US" dirty="0"/>
              <a:t>, </a:t>
            </a:r>
            <a:r>
              <a:rPr lang="en-US" i="1" dirty="0"/>
              <a:t>49</a:t>
            </a:r>
            <a:r>
              <a:rPr lang="en-US" dirty="0"/>
              <a:t>, 105-114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/>
              <a:t>Farnham</a:t>
            </a:r>
            <a:r>
              <a:rPr lang="en-US" dirty="0"/>
              <a:t>, M., &amp; </a:t>
            </a:r>
            <a:r>
              <a:rPr lang="en-US" dirty="0" err="1"/>
              <a:t>Mutrie</a:t>
            </a:r>
            <a:r>
              <a:rPr lang="en-US" dirty="0"/>
              <a:t>, N. (1997). Research section: the potential benefits of outdoor development for children with special needs. </a:t>
            </a:r>
            <a:r>
              <a:rPr lang="en-US" i="1" dirty="0"/>
              <a:t>British Journal of Special Education</a:t>
            </a:r>
            <a:r>
              <a:rPr lang="en-US" dirty="0"/>
              <a:t>, </a:t>
            </a:r>
            <a:r>
              <a:rPr lang="en-US" i="1" dirty="0"/>
              <a:t>24</a:t>
            </a:r>
            <a:r>
              <a:rPr lang="en-US" dirty="0"/>
              <a:t>(1), 31-38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 err="1"/>
              <a:t>Organisation</a:t>
            </a:r>
            <a:r>
              <a:rPr lang="en-US" dirty="0"/>
              <a:t> for Economic Co-operation and Development. (2011). </a:t>
            </a:r>
            <a:r>
              <a:rPr lang="en-US" i="1" dirty="0"/>
              <a:t>Quality time for students: Learning in and out of school</a:t>
            </a:r>
            <a:r>
              <a:rPr lang="en-US" dirty="0"/>
              <a:t>. PISA report. Paris: OECD Publishing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en-US" dirty="0"/>
              <a:t>Neill, J. T., &amp; Richards, G. E. (1998). Does outdoor education really work? A summary of recent meta-analyses. </a:t>
            </a:r>
            <a:r>
              <a:rPr lang="en-US" i="1" dirty="0"/>
              <a:t>Journal of Outdoor and Environmental Education</a:t>
            </a:r>
            <a:r>
              <a:rPr lang="en-US" dirty="0"/>
              <a:t>, </a:t>
            </a:r>
            <a:r>
              <a:rPr lang="en-US" i="1" dirty="0"/>
              <a:t>3</a:t>
            </a:r>
            <a:r>
              <a:rPr lang="en-US" dirty="0"/>
              <a:t>(1), 2-9</a:t>
            </a:r>
            <a:r>
              <a:rPr lang="en-US" dirty="0" smtClean="0"/>
              <a:t>.</a:t>
            </a:r>
            <a:endParaRPr lang="tr-TR" dirty="0" smtClean="0"/>
          </a:p>
          <a:p>
            <a:r>
              <a:rPr lang="tr-TR" dirty="0" err="1"/>
              <a:t>Çığrık</a:t>
            </a:r>
            <a:r>
              <a:rPr lang="tr-TR" dirty="0"/>
              <a:t>, E. (2016). Bir öğrenme ortamı olarak bilim merkezleri. </a:t>
            </a:r>
            <a:r>
              <a:rPr lang="tr-TR" i="1" dirty="0" err="1"/>
              <a:t>İnformal</a:t>
            </a:r>
            <a:r>
              <a:rPr lang="tr-TR" i="1" dirty="0"/>
              <a:t> Ortamlarda Araştırmalar Dergisi</a:t>
            </a:r>
            <a:r>
              <a:rPr lang="tr-TR" dirty="0"/>
              <a:t>, </a:t>
            </a:r>
            <a:r>
              <a:rPr lang="tr-TR" i="1" dirty="0"/>
              <a:t>1</a:t>
            </a:r>
            <a:r>
              <a:rPr lang="tr-TR" dirty="0"/>
              <a:t>(1), 79-97.</a:t>
            </a:r>
          </a:p>
        </p:txBody>
      </p:sp>
    </p:spTree>
    <p:extLst>
      <p:ext uri="{BB962C8B-B14F-4D97-AF65-F5344CB8AC3E}">
        <p14:creationId xmlns:p14="http://schemas.microsoft.com/office/powerpoint/2010/main" val="1967817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959</TotalTime>
  <Words>471</Words>
  <Application>Microsoft Office PowerPoint</Application>
  <PresentationFormat>Ekran Gösterisi (4:3)</PresentationFormat>
  <Paragraphs>52</Paragraphs>
  <Slides>9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9</vt:i4>
      </vt:variant>
    </vt:vector>
  </HeadingPairs>
  <TitlesOfParts>
    <vt:vector size="15" baseType="lpstr">
      <vt:lpstr>맑은 고딕</vt:lpstr>
      <vt:lpstr>Arial</vt:lpstr>
      <vt:lpstr>Calibri</vt:lpstr>
      <vt:lpstr>Wingdings</vt:lpstr>
      <vt:lpstr>Office Theme</vt:lpstr>
      <vt:lpstr>Custom Design</vt:lpstr>
      <vt:lpstr>PowerPoint Sunusu</vt:lpstr>
      <vt:lpstr>OKUL DIŞI ÖĞRENME ORTAMLARINA NEDEN İHTİYAÇ DUYULUR?</vt:lpstr>
      <vt:lpstr>OKUL DIŞI ÖĞRENME ORTAMLARINA NEDEN İHTİYAÇ DUYULUR?</vt:lpstr>
      <vt:lpstr>OKUL DIŞI ÖĞRENME ORTAMLARINA NEDEN İHTİYAÇ DUYULUR?</vt:lpstr>
      <vt:lpstr>OKUL DIŞI ÖĞRENME ORTAMLARINA NEDEN İHTİYAÇ DUYULUR?</vt:lpstr>
      <vt:lpstr>OKUL DIŞI ÖĞRENME ORTAMLARINA NEDEN İHTİYAÇ DUYULUR?</vt:lpstr>
      <vt:lpstr>OKUL DIŞI ÖĞRENME ORTAMLARINA NEDEN İHTİYAÇ DUYULUR?</vt:lpstr>
      <vt:lpstr>PowerPoint Sunusu</vt:lpstr>
      <vt:lpstr>PowerPoint Sunusu</vt:lpstr>
    </vt:vector>
  </TitlesOfParts>
  <Company>Microsoft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sebahat</cp:lastModifiedBy>
  <cp:revision>62</cp:revision>
  <dcterms:created xsi:type="dcterms:W3CDTF">2014-04-01T16:35:38Z</dcterms:created>
  <dcterms:modified xsi:type="dcterms:W3CDTF">2021-03-12T12:17:58Z</dcterms:modified>
</cp:coreProperties>
</file>