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5" r:id="rId10"/>
    <p:sldId id="264" r:id="rId11"/>
    <p:sldId id="265" r:id="rId12"/>
    <p:sldId id="266" r:id="rId13"/>
    <p:sldId id="267" r:id="rId14"/>
    <p:sldId id="268" r:id="rId15"/>
    <p:sldId id="269" r:id="rId16"/>
    <p:sldId id="270" r:id="rId17"/>
    <p:sldId id="271" r:id="rId18"/>
    <p:sldId id="272" r:id="rId19"/>
    <p:sldId id="273" r:id="rId20"/>
    <p:sldId id="274"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1298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29288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809651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14515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35A6539-6685-4473-814F-54F08080E57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212831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35A6539-6685-4473-814F-54F08080E57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318749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35A6539-6685-4473-814F-54F08080E575}"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535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35A6539-6685-4473-814F-54F08080E575}"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475895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35A6539-6685-4473-814F-54F08080E575}"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076593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5A6539-6685-4473-814F-54F08080E57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36624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5A6539-6685-4473-814F-54F08080E57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874423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5A6539-6685-4473-814F-54F08080E575}"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7F228-94F5-4AE2-AF15-43558D667868}" type="slidenum">
              <a:rPr lang="tr-TR" smtClean="0"/>
              <a:t>‹#›</a:t>
            </a:fld>
            <a:endParaRPr lang="tr-TR"/>
          </a:p>
        </p:txBody>
      </p:sp>
    </p:spTree>
    <p:extLst>
      <p:ext uri="{BB962C8B-B14F-4D97-AF65-F5344CB8AC3E}">
        <p14:creationId xmlns:p14="http://schemas.microsoft.com/office/powerpoint/2010/main" val="684579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latin typeface="Times New Roman" panose="02020603050405020304" pitchFamily="18" charset="0"/>
                <a:cs typeface="Times New Roman" panose="02020603050405020304" pitchFamily="18" charset="0"/>
              </a:rPr>
              <a:t>ZİHİNSEL ENGELLİ ÇOCUKLAR VE EĞİTİMLERİ</a:t>
            </a:r>
            <a:endParaRPr lang="tr-TR" sz="4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8015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Eğitimciler ise zihinsel engelli çocukları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zeka düzeylerine uygun eğitim verebilmek amacı ile eğitim ihtiyaçlarına </a:t>
            </a:r>
            <a:r>
              <a:rPr lang="tr-TR" dirty="0" smtClean="0">
                <a:latin typeface="Times New Roman" panose="02020603050405020304" pitchFamily="18" charset="0"/>
                <a:ea typeface="Times New Roman" panose="02020603050405020304" pitchFamily="18" charset="0"/>
              </a:rPr>
              <a:t>göre;</a:t>
            </a:r>
          </a:p>
          <a:p>
            <a:r>
              <a:rPr lang="tr-TR" dirty="0" smtClean="0">
                <a:latin typeface="Times New Roman" panose="02020603050405020304" pitchFamily="18" charset="0"/>
                <a:ea typeface="Times New Roman" panose="02020603050405020304" pitchFamily="18" charset="0"/>
              </a:rPr>
              <a:t>eğitilebilir</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öğretilebilir </a:t>
            </a:r>
          </a:p>
          <a:p>
            <a:r>
              <a:rPr lang="tr-TR" dirty="0" smtClean="0">
                <a:latin typeface="Times New Roman" panose="02020603050405020304" pitchFamily="18" charset="0"/>
                <a:ea typeface="Times New Roman" panose="02020603050405020304" pitchFamily="18" charset="0"/>
              </a:rPr>
              <a:t>ağır </a:t>
            </a:r>
            <a:r>
              <a:rPr lang="tr-TR" dirty="0">
                <a:latin typeface="Times New Roman" panose="02020603050405020304" pitchFamily="18" charset="0"/>
                <a:ea typeface="Times New Roman" panose="02020603050405020304" pitchFamily="18" charset="0"/>
              </a:rPr>
              <a:t>ya da çok ağır olmak üzere üç grupta sınıflandırmaktadır </a:t>
            </a:r>
            <a:endParaRPr lang="tr-TR" dirty="0"/>
          </a:p>
        </p:txBody>
      </p:sp>
    </p:spTree>
    <p:extLst>
      <p:ext uri="{BB962C8B-B14F-4D97-AF65-F5344CB8AC3E}">
        <p14:creationId xmlns:p14="http://schemas.microsoft.com/office/powerpoint/2010/main" val="896966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ZİHİNSEL ENGELLİ ÇOCUKLARIN ÖZELLİKLERİ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 normal gelişim gösteren çocuklar gibi temelde aynı psikolojik, fizyolojik, sosyal, duygusal gereksinimlere sahiptirler. Ancak gelişimsel özellikler öğrenme açısından normal gelişim gösteren çocuklardan farklılık gösterirler </a:t>
            </a:r>
            <a:endParaRPr lang="tr-TR" dirty="0"/>
          </a:p>
        </p:txBody>
      </p:sp>
    </p:spTree>
    <p:extLst>
      <p:ext uri="{BB962C8B-B14F-4D97-AF65-F5344CB8AC3E}">
        <p14:creationId xmlns:p14="http://schemas.microsoft.com/office/powerpoint/2010/main" val="3520055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Bilişsel Gelişim</a:t>
            </a:r>
            <a:endParaRPr lang="tr-TR"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Bu çocuklar da pek çok beceriyi normal gelişim gösteren çocuklar gibi öğrenebilirler, ancak öğrenmeleri daha yavaş ve güçtür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Zihinsel yetersizlik düzeyi arttıkça öğrenme yavaşlar ve zorlaşır. Zihinsel fonksiyonlardaki gerilikleri kısa sürede fark edilen bu çocukların dikkat süreleri ve ilgileri kısadır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Etkinliklerde çabuk yorulurlar, bir işi sonuna kadar sürdürmede güçlük çekerler. Yönergeleri kolayca anlayamaz ve bunlara uyamazlar. </a:t>
            </a:r>
            <a:endParaRPr lang="tr-TR" dirty="0"/>
          </a:p>
        </p:txBody>
      </p:sp>
    </p:spTree>
    <p:extLst>
      <p:ext uri="{BB962C8B-B14F-4D97-AF65-F5344CB8AC3E}">
        <p14:creationId xmlns:p14="http://schemas.microsoft.com/office/powerpoint/2010/main" val="1703104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Kendilerine bir şey söylendiğinde dinlemiyormuş, bir şey gösterildiğinde görmüyormuş gibi davranabilirler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Algılamaları basit düzeyde olup, kavramları anlamakta güçlük çekerler, soyut kavramları çok geç ve güç anlar ve kavrarlar.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Somut </a:t>
            </a:r>
            <a:r>
              <a:rPr lang="tr-TR" dirty="0">
                <a:latin typeface="Times New Roman" panose="02020603050405020304" pitchFamily="18" charset="0"/>
                <a:ea typeface="Times New Roman" panose="02020603050405020304" pitchFamily="18" charset="0"/>
              </a:rPr>
              <a:t>kavramları ise daha kolay ve iyi kavrarlar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Kavramların somutlaştırılması anlamalarını kolaylaştırır </a:t>
            </a:r>
            <a:endParaRPr lang="tr-TR" dirty="0"/>
          </a:p>
        </p:txBody>
      </p:sp>
    </p:spTree>
    <p:extLst>
      <p:ext uri="{BB962C8B-B14F-4D97-AF65-F5344CB8AC3E}">
        <p14:creationId xmlns:p14="http://schemas.microsoft.com/office/powerpoint/2010/main" val="4292509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Fiziksel ve </a:t>
            </a:r>
            <a:r>
              <a:rPr lang="tr-TR" b="1" dirty="0" err="1">
                <a:latin typeface="Times New Roman" panose="02020603050405020304" pitchFamily="18" charset="0"/>
                <a:ea typeface="Times New Roman" panose="02020603050405020304" pitchFamily="18" charset="0"/>
              </a:rPr>
              <a:t>Psiko</a:t>
            </a:r>
            <a:r>
              <a:rPr lang="tr-TR" b="1" dirty="0">
                <a:latin typeface="Times New Roman" panose="02020603050405020304" pitchFamily="18" charset="0"/>
                <a:ea typeface="Times New Roman" panose="02020603050405020304" pitchFamily="18" charset="0"/>
              </a:rPr>
              <a:t>-Motor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yetersizliği olan çocukların fiziksel görünümleri ve sağlık durumları, engelin derecesine göre değişmektedir.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Hafif </a:t>
            </a:r>
            <a:r>
              <a:rPr lang="tr-TR" dirty="0">
                <a:latin typeface="Times New Roman" panose="02020603050405020304" pitchFamily="18" charset="0"/>
                <a:ea typeface="Times New Roman" panose="02020603050405020304" pitchFamily="18" charset="0"/>
              </a:rPr>
              <a:t>derecede zihinsel yetersizliği olan çocukların görünüş ve motor becerileri genelde normal gelişim gösteren akranlarından farklı değildir. Dolayısıyla zihinsel engelli çocuklar okulöncesi dönemde akranlarından ayırt edilemezler </a:t>
            </a:r>
            <a:endParaRPr lang="tr-TR" dirty="0"/>
          </a:p>
        </p:txBody>
      </p:sp>
    </p:spTree>
    <p:extLst>
      <p:ext uri="{BB962C8B-B14F-4D97-AF65-F5344CB8AC3E}">
        <p14:creationId xmlns:p14="http://schemas.microsoft.com/office/powerpoint/2010/main" val="2359252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Zihinsel engelli çocukların fiziksel gelişimi ilk yılda oldukça yavaştır. Bu çocuklarda her geçen ay motor gelişimde gerilik belirgin olarak ortaya çıkmaya başlar. Örneğin; başlarını zamanında dik tutamazlar, dişlerini zamanında çıkartamazlar, diş deformasyonları fazladır ve zamanında yürüyemezler. </a:t>
            </a:r>
            <a:endParaRPr lang="tr-TR" sz="3600" dirty="0"/>
          </a:p>
        </p:txBody>
      </p:sp>
    </p:spTree>
    <p:extLst>
      <p:ext uri="{BB962C8B-B14F-4D97-AF65-F5344CB8AC3E}">
        <p14:creationId xmlns:p14="http://schemas.microsoft.com/office/powerpoint/2010/main" val="3349890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Zihinsel engelli çocuklar, ellerini de yeterince fonksiyonel olarak kullanamazlar. Yetersiz el-göz, el-ayak koordinasyonu ve denge kurmada, küçük büyük kasları kullanmada yetersizlikler görülür. Eline aldığı nesneyi tutma, sallama, elden ele geçirme, birbirine vurma gibi becerilerde zorlandıkları ve başarılı olamadıkları </a:t>
            </a:r>
            <a:r>
              <a:rPr lang="tr-TR" sz="3600" dirty="0" smtClean="0">
                <a:latin typeface="Times New Roman" panose="02020603050405020304" pitchFamily="18" charset="0"/>
                <a:ea typeface="Times New Roman" panose="02020603050405020304" pitchFamily="18" charset="0"/>
              </a:rPr>
              <a:t>görülür.</a:t>
            </a:r>
            <a:endParaRPr lang="tr-TR" sz="3600" dirty="0"/>
          </a:p>
        </p:txBody>
      </p:sp>
    </p:spTree>
    <p:extLst>
      <p:ext uri="{BB962C8B-B14F-4D97-AF65-F5344CB8AC3E}">
        <p14:creationId xmlns:p14="http://schemas.microsoft.com/office/powerpoint/2010/main" val="1348937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Dil Gelişimi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çocuklarda diğer gelişim alanlarında olduğu gibi dil gelişiminde de gerilik görülmektedir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Dil gelişimi, anlama ve ifade etmeyi içermektedir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Zihinsel yönden problemi olan çocuklar anlama ve ifade etmede zorlandıkları için dil gelişimi açısından problem davranışlar ortaya koyarlar </a:t>
            </a:r>
            <a:endParaRPr lang="tr-TR" dirty="0"/>
          </a:p>
        </p:txBody>
      </p:sp>
    </p:spTree>
    <p:extLst>
      <p:ext uri="{BB962C8B-B14F-4D97-AF65-F5344CB8AC3E}">
        <p14:creationId xmlns:p14="http://schemas.microsoft.com/office/powerpoint/2010/main" val="2863513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ve Duygusal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çocukların sosyal gelişimleri zihinsel gelişimlerinden daha ileridir. Fakat zihinsel yetersizliği olan çocuklar normal yaşıtlarına göre daha fazla sosyal ve duygusal problemler göstermektedirler</a:t>
            </a:r>
            <a:endParaRPr lang="tr-TR" dirty="0"/>
          </a:p>
        </p:txBody>
      </p:sp>
    </p:spTree>
    <p:extLst>
      <p:ext uri="{BB962C8B-B14F-4D97-AF65-F5344CB8AC3E}">
        <p14:creationId xmlns:p14="http://schemas.microsoft.com/office/powerpoint/2010/main" val="2118937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lnSpc>
                <a:spcPct val="150000"/>
              </a:lnSpc>
              <a:spcAft>
                <a:spcPts val="800"/>
              </a:spcAft>
            </a:pPr>
            <a:r>
              <a:rPr lang="tr-TR" sz="2400" b="1" dirty="0">
                <a:latin typeface="Times New Roman" panose="02020603050405020304" pitchFamily="18" charset="0"/>
                <a:ea typeface="Times New Roman" panose="02020603050405020304" pitchFamily="18" charset="0"/>
              </a:rPr>
              <a:t>ZİHİNSEL ENGELLİ ÇOCUKLARDA TANI VE </a:t>
            </a:r>
            <a:r>
              <a:rPr lang="tr-TR" sz="2400" b="1" dirty="0" smtClean="0">
                <a:latin typeface="Times New Roman" panose="02020603050405020304" pitchFamily="18" charset="0"/>
                <a:ea typeface="Times New Roman" panose="02020603050405020304" pitchFamily="18" charset="0"/>
              </a:rPr>
              <a:t>DEĞERLENDİRME</a:t>
            </a:r>
          </a:p>
          <a:p>
            <a:pPr algn="just">
              <a:lnSpc>
                <a:spcPct val="150000"/>
              </a:lnSpc>
              <a:spcAft>
                <a:spcPts val="800"/>
              </a:spcAft>
            </a:pPr>
            <a:r>
              <a:rPr lang="tr-TR" sz="2400" dirty="0" smtClean="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Zihinsel </a:t>
            </a:r>
            <a:r>
              <a:rPr lang="tr-TR" dirty="0">
                <a:latin typeface="Times New Roman" panose="02020603050405020304" pitchFamily="18" charset="0"/>
                <a:ea typeface="Times New Roman" panose="02020603050405020304" pitchFamily="18" charset="0"/>
              </a:rPr>
              <a:t>engelli çocukların uygun eğitim programlarına yerleştirilmelerinde tanılama önem taşımaktadır. Zihinsel engelli çocukların tanılandıktan sonra, özel eğitim hizmetlerinden yararlanmaları sağlanmalıdır.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Zihinsel </a:t>
            </a:r>
            <a:r>
              <a:rPr lang="tr-TR" dirty="0">
                <a:latin typeface="Times New Roman" panose="02020603050405020304" pitchFamily="18" charset="0"/>
                <a:ea typeface="Times New Roman" panose="02020603050405020304" pitchFamily="18" charset="0"/>
              </a:rPr>
              <a:t>engellilerin </a:t>
            </a:r>
            <a:r>
              <a:rPr lang="tr-TR" dirty="0" smtClean="0">
                <a:latin typeface="Times New Roman" panose="02020603050405020304" pitchFamily="18" charset="0"/>
                <a:ea typeface="Times New Roman" panose="02020603050405020304" pitchFamily="18" charset="0"/>
              </a:rPr>
              <a:t>tanılanması; </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Tıbbi  </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Eğitsel </a:t>
            </a:r>
            <a:r>
              <a:rPr lang="tr-TR" dirty="0">
                <a:latin typeface="Times New Roman" panose="02020603050405020304" pitchFamily="18" charset="0"/>
                <a:ea typeface="Times New Roman" panose="02020603050405020304" pitchFamily="18" charset="0"/>
              </a:rPr>
              <a:t>olmak üzere iki şekilde yapılmaktadır.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0859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Zeka, zihnin birçok yeteneğinin uyumlu çalışması sonucu ortaya çıkan yetenekler bileşimi olup, zihnin algılama, bellek, düşünme, akıl yürütme, öğrenme gibi işlevlerini içermektedir. Çeşitli nedenlere bağlı olarak, zihinsel yeteneklerin yavaş gelişmesiyle ortaya </a:t>
            </a:r>
            <a:r>
              <a:rPr lang="tr-TR" sz="3600" dirty="0" smtClean="0">
                <a:latin typeface="Times New Roman" panose="02020603050405020304" pitchFamily="18" charset="0"/>
                <a:ea typeface="Times New Roman" panose="02020603050405020304" pitchFamily="18" charset="0"/>
              </a:rPr>
              <a:t>çıkmaktadır.</a:t>
            </a:r>
            <a:endParaRPr lang="tr-TR" sz="3600" dirty="0"/>
          </a:p>
        </p:txBody>
      </p:sp>
    </p:spTree>
    <p:extLst>
      <p:ext uri="{BB962C8B-B14F-4D97-AF65-F5344CB8AC3E}">
        <p14:creationId xmlns:p14="http://schemas.microsoft.com/office/powerpoint/2010/main" val="156348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latin typeface="Times New Roman" panose="02020603050405020304" pitchFamily="18" charset="0"/>
                <a:ea typeface="Times New Roman" panose="02020603050405020304" pitchFamily="18" charset="0"/>
              </a:rPr>
              <a:t>Zihinsel engelli çocuklar için eğitim ortamları arasında normal okul düzenlemeleri içinde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özel </a:t>
            </a:r>
            <a:r>
              <a:rPr lang="tr-TR" dirty="0">
                <a:latin typeface="Times New Roman" panose="02020603050405020304" pitchFamily="18" charset="0"/>
                <a:ea typeface="Times New Roman" panose="02020603050405020304" pitchFamily="18" charset="0"/>
              </a:rPr>
              <a:t>araç ve gereçlerle özel eğitim hizmeti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özel eğitim danışmanlığı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gezici öğretmenlik,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kaynak </a:t>
            </a:r>
            <a:r>
              <a:rPr lang="tr-TR" dirty="0">
                <a:latin typeface="Times New Roman" panose="02020603050405020304" pitchFamily="18" charset="0"/>
                <a:ea typeface="Times New Roman" panose="02020603050405020304" pitchFamily="18" charset="0"/>
              </a:rPr>
              <a:t>oda,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yarım </a:t>
            </a:r>
            <a:r>
              <a:rPr lang="tr-TR" dirty="0">
                <a:latin typeface="Times New Roman" panose="02020603050405020304" pitchFamily="18" charset="0"/>
                <a:ea typeface="Times New Roman" panose="02020603050405020304" pitchFamily="18" charset="0"/>
              </a:rPr>
              <a:t>günlük özel sınıflar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normal okulda özel sınıf</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özel ve normal okul düzenlemeleri bulunmaktadır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Ayrıca yatılı okullar, hastanede eğitim ve eve dayalı eğitim düzenlemeleri de, zihinsel engelli çocukların yararlanabilecekleri eğitim ortamlarıdır.</a:t>
            </a:r>
            <a:endParaRPr lang="tr-TR" dirty="0"/>
          </a:p>
        </p:txBody>
      </p:sp>
    </p:spTree>
    <p:extLst>
      <p:ext uri="{BB962C8B-B14F-4D97-AF65-F5344CB8AC3E}">
        <p14:creationId xmlns:p14="http://schemas.microsoft.com/office/powerpoint/2010/main" val="4167575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2837288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Dünya Sağlık Örgütü (WHO) zihinsel engeli, bir yetersizlik ya da engel nedeniyle yaşa, cinsiyete sosyal ve kültürel faktörlere bağlı  olarak bireyden beklenen rollerin kısıtlanması ve yerine getirilmemesi şeklinde tanımlanmaktadır. </a:t>
            </a:r>
            <a:endParaRPr lang="tr-TR" dirty="0"/>
          </a:p>
        </p:txBody>
      </p:sp>
    </p:spTree>
    <p:extLst>
      <p:ext uri="{BB962C8B-B14F-4D97-AF65-F5344CB8AC3E}">
        <p14:creationId xmlns:p14="http://schemas.microsoft.com/office/powerpoint/2010/main" val="122965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Times New Roman" panose="02020603050405020304" pitchFamily="18" charset="0"/>
              </a:rPr>
              <a:t>Zihinsel engellilik durumu pek çok etmenin ya da özelliğin bir araya gelmesi sonucunda ortaya çıkmaktadır. Zihinsel engelin </a:t>
            </a:r>
            <a:r>
              <a:rPr lang="tr-TR" sz="3200" dirty="0" smtClean="0">
                <a:latin typeface="Times New Roman" panose="02020603050405020304" pitchFamily="18" charset="0"/>
                <a:ea typeface="Times New Roman" panose="02020603050405020304" pitchFamily="18" charset="0"/>
              </a:rPr>
              <a:t>nedenleri;</a:t>
            </a:r>
          </a:p>
          <a:p>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doğum öncesi </a:t>
            </a:r>
            <a:endParaRPr lang="tr-TR" sz="3200" dirty="0" smtClean="0">
              <a:latin typeface="Times New Roman" panose="02020603050405020304" pitchFamily="18" charset="0"/>
              <a:ea typeface="Times New Roman" panose="02020603050405020304" pitchFamily="18" charset="0"/>
            </a:endParaRPr>
          </a:p>
          <a:p>
            <a:r>
              <a:rPr lang="tr-TR" sz="3200" dirty="0" smtClean="0">
                <a:latin typeface="Times New Roman" panose="02020603050405020304" pitchFamily="18" charset="0"/>
                <a:ea typeface="Times New Roman" panose="02020603050405020304" pitchFamily="18" charset="0"/>
              </a:rPr>
              <a:t>doğum anı</a:t>
            </a:r>
          </a:p>
          <a:p>
            <a:r>
              <a:rPr lang="tr-TR" sz="3200" dirty="0" smtClean="0">
                <a:latin typeface="Times New Roman" panose="02020603050405020304" pitchFamily="18" charset="0"/>
                <a:ea typeface="Times New Roman" panose="02020603050405020304" pitchFamily="18" charset="0"/>
              </a:rPr>
              <a:t>doğum </a:t>
            </a:r>
            <a:r>
              <a:rPr lang="tr-TR" sz="3200" dirty="0">
                <a:latin typeface="Times New Roman" panose="02020603050405020304" pitchFamily="18" charset="0"/>
                <a:ea typeface="Times New Roman" panose="02020603050405020304" pitchFamily="18" charset="0"/>
              </a:rPr>
              <a:t>sonrası gelişim aşamasına ait </a:t>
            </a:r>
            <a:r>
              <a:rPr lang="tr-TR" sz="3200" dirty="0" smtClean="0">
                <a:latin typeface="Times New Roman" panose="02020603050405020304" pitchFamily="18" charset="0"/>
                <a:ea typeface="Times New Roman" panose="02020603050405020304" pitchFamily="18" charset="0"/>
              </a:rPr>
              <a:t>problemler olarak sıralanabilir</a:t>
            </a:r>
            <a:endParaRPr lang="tr-TR" sz="3200" dirty="0"/>
          </a:p>
        </p:txBody>
      </p:sp>
    </p:spTree>
    <p:extLst>
      <p:ext uri="{BB962C8B-B14F-4D97-AF65-F5344CB8AC3E}">
        <p14:creationId xmlns:p14="http://schemas.microsoft.com/office/powerpoint/2010/main" val="76886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rPr>
              <a:t>Doğum Öncesi Nedenler</a:t>
            </a: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Bu döneme ait nedenler genetik, biyokimyasal hastalıklar veya bozukluklar, beyinle ilgili problemler ve çevre olmak üzere dört grupta incelenebilir.</a:t>
            </a:r>
          </a:p>
          <a:p>
            <a:endParaRPr lang="tr-TR" dirty="0"/>
          </a:p>
        </p:txBody>
      </p:sp>
    </p:spTree>
    <p:extLst>
      <p:ext uri="{BB962C8B-B14F-4D97-AF65-F5344CB8AC3E}">
        <p14:creationId xmlns:p14="http://schemas.microsoft.com/office/powerpoint/2010/main" val="2939940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37563" y="1825625"/>
            <a:ext cx="10716237" cy="4701010"/>
          </a:xfrm>
        </p:spPr>
        <p:txBody>
          <a:bodyPr>
            <a:normAutofit fontScale="700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Doğum Anı Nedenler</a:t>
            </a:r>
            <a:endParaRPr lang="tr-TR"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Prematüre doğumlar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travmaları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doğumda çocuğun geliş pozisyonu</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uzun süren zor olan doğumlar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err="1" smtClean="0">
                <a:latin typeface="Times New Roman" panose="02020603050405020304" pitchFamily="18" charset="0"/>
                <a:ea typeface="Times New Roman" panose="02020603050405020304" pitchFamily="18" charset="0"/>
              </a:rPr>
              <a:t>forseps,vakum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gibi araçların yanlış kullanımı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doğum kanalında uzun süre kalması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nedeniyle bebeğin beynine yeterince oksijen gitmemesi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kanalının küçük ve dar olması baş–</a:t>
            </a:r>
            <a:r>
              <a:rPr lang="tr-TR" dirty="0" err="1">
                <a:latin typeface="Times New Roman" panose="02020603050405020304" pitchFamily="18" charset="0"/>
                <a:ea typeface="Times New Roman" panose="02020603050405020304" pitchFamily="18" charset="0"/>
              </a:rPr>
              <a:t>pelvis</a:t>
            </a:r>
            <a:r>
              <a:rPr lang="tr-TR" dirty="0">
                <a:latin typeface="Times New Roman" panose="02020603050405020304" pitchFamily="18" charset="0"/>
                <a:ea typeface="Times New Roman" panose="02020603050405020304" pitchFamily="18" charset="0"/>
              </a:rPr>
              <a:t> uyuşmazlığı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solunum güçlüğü</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plesentaya</a:t>
            </a:r>
            <a:r>
              <a:rPr lang="tr-TR" dirty="0">
                <a:latin typeface="Times New Roman" panose="02020603050405020304" pitchFamily="18" charset="0"/>
                <a:ea typeface="Times New Roman" panose="02020603050405020304" pitchFamily="18" charset="0"/>
              </a:rPr>
              <a:t> ait anormallikler, kordon dolanması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hipertansiyon veya makat gelişlerinde başın gelişinin gecikmesi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erken </a:t>
            </a:r>
            <a:r>
              <a:rPr lang="tr-TR" dirty="0">
                <a:latin typeface="Times New Roman" panose="02020603050405020304" pitchFamily="18" charset="0"/>
                <a:ea typeface="Times New Roman" panose="02020603050405020304" pitchFamily="18" charset="0"/>
              </a:rPr>
              <a:t>doğum ve geç doğum gibi gebelik süresinden sapmalar zihinsel engele neden olmaktadır. </a:t>
            </a:r>
            <a:endParaRPr lang="tr-TR" dirty="0"/>
          </a:p>
        </p:txBody>
      </p:sp>
    </p:spTree>
    <p:extLst>
      <p:ext uri="{BB962C8B-B14F-4D97-AF65-F5344CB8AC3E}">
        <p14:creationId xmlns:p14="http://schemas.microsoft.com/office/powerpoint/2010/main" val="339824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Doğum Sonrası Nedenler</a:t>
            </a:r>
            <a:endParaRPr lang="tr-TR"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 öncesi ve doğum anında her hangi bir sorunla karşılaşılmamasına rağmen doğum sonrası dönemde çeşitli enfeksiyonlar, hastalıklar, kazalar, zehirlenmeler, beslenme bozuklukları ve olumsuz çevre koşulları nedeniyle çocuklarda zihinsel engel durumu görülebilmektedir.</a:t>
            </a:r>
          </a:p>
        </p:txBody>
      </p:sp>
    </p:spTree>
    <p:extLst>
      <p:ext uri="{BB962C8B-B14F-4D97-AF65-F5344CB8AC3E}">
        <p14:creationId xmlns:p14="http://schemas.microsoft.com/office/powerpoint/2010/main" val="95231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Amerika Zihinsel Engelli Çocuklar Derneği, zihinsel engelli çocukları; standart zeka testlerinden elde edilen puanlarla belirlenen zeka bölümüne göre hafif, orta, ağır ve çok ağır derecede zihinsel engelli olmak üzere dört grupta toplamıştır. </a:t>
            </a:r>
            <a:endParaRPr lang="tr-TR" dirty="0"/>
          </a:p>
        </p:txBody>
      </p:sp>
    </p:spTree>
    <p:extLst>
      <p:ext uri="{BB962C8B-B14F-4D97-AF65-F5344CB8AC3E}">
        <p14:creationId xmlns:p14="http://schemas.microsoft.com/office/powerpoint/2010/main" val="7282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Aft>
                <a:spcPts val="800"/>
              </a:spcAft>
            </a:pPr>
            <a:r>
              <a:rPr lang="tr-TR" sz="2600" dirty="0">
                <a:solidFill>
                  <a:prstClr val="black"/>
                </a:solidFill>
                <a:latin typeface="Times New Roman" panose="02020603050405020304" pitchFamily="18" charset="0"/>
                <a:ea typeface="Times New Roman" panose="02020603050405020304" pitchFamily="18" charset="0"/>
              </a:rPr>
              <a:t>Bu gruplar bu şekilde sıralanmaktadır:</a:t>
            </a: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70-50/55	           Hafif derecede zihinsel engelliler ( Eğitilebilir)</a:t>
            </a:r>
            <a:endParaRPr lang="tr-TR" sz="2600" i="1" dirty="0">
              <a:solidFill>
                <a:prstClr val="black"/>
              </a:solidFill>
              <a:latin typeface="Times New Roman" panose="02020603050405020304" pitchFamily="18" charset="0"/>
              <a:ea typeface="Times New Roman" panose="02020603050405020304" pitchFamily="18" charset="0"/>
            </a:endParaRP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50/55-35/40	Orta derecede zihinsel engelliler (Öğretilebilir) </a:t>
            </a:r>
            <a:endParaRPr lang="tr-TR" sz="2600" i="1" dirty="0">
              <a:solidFill>
                <a:prstClr val="black"/>
              </a:solidFill>
              <a:latin typeface="Times New Roman" panose="02020603050405020304" pitchFamily="18" charset="0"/>
              <a:ea typeface="Times New Roman" panose="02020603050405020304" pitchFamily="18" charset="0"/>
            </a:endParaRP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35/40-20/25	Ağır derecede zihinsel engelliler (Ağır ya da çok ağır)</a:t>
            </a:r>
            <a:endParaRPr lang="tr-TR" sz="2600" i="1" dirty="0">
              <a:solidFill>
                <a:prstClr val="black"/>
              </a:solidFill>
              <a:latin typeface="Times New Roman" panose="02020603050405020304" pitchFamily="18" charset="0"/>
              <a:ea typeface="Times New Roman" panose="02020603050405020304" pitchFamily="18" charset="0"/>
            </a:endParaRPr>
          </a:p>
          <a:p>
            <a:pPr lvl="0"/>
            <a:r>
              <a:rPr lang="tr-TR" sz="2600" i="1" dirty="0">
                <a:solidFill>
                  <a:srgbClr val="000000"/>
                </a:solidFill>
                <a:latin typeface="Times New Roman" panose="02020603050405020304" pitchFamily="18" charset="0"/>
                <a:ea typeface="Times New Roman" panose="02020603050405020304" pitchFamily="18" charset="0"/>
              </a:rPr>
              <a:t>20/25-0	           </a:t>
            </a:r>
            <a:r>
              <a:rPr lang="tr-TR" sz="2600" dirty="0">
                <a:solidFill>
                  <a:srgbClr val="000000"/>
                </a:solidFill>
                <a:latin typeface="Times New Roman" panose="02020603050405020304" pitchFamily="18" charset="0"/>
                <a:ea typeface="Times New Roman" panose="02020603050405020304" pitchFamily="18" charset="0"/>
              </a:rPr>
              <a:t>Çok ağır derecede zihinsel engelliler </a:t>
            </a:r>
            <a:endParaRPr lang="tr-TR" sz="2600" dirty="0">
              <a:solidFill>
                <a:prstClr val="black"/>
              </a:solidFill>
            </a:endParaRPr>
          </a:p>
          <a:p>
            <a:endParaRPr lang="tr-TR" dirty="0"/>
          </a:p>
        </p:txBody>
      </p:sp>
    </p:spTree>
    <p:extLst>
      <p:ext uri="{BB962C8B-B14F-4D97-AF65-F5344CB8AC3E}">
        <p14:creationId xmlns:p14="http://schemas.microsoft.com/office/powerpoint/2010/main" val="30133014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857</Words>
  <Application>Microsoft Office PowerPoint</Application>
  <PresentationFormat>Geniş ekran</PresentationFormat>
  <Paragraphs>72</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Calibri Light</vt:lpstr>
      <vt:lpstr>Times New Roman</vt:lpstr>
      <vt:lpstr>Wingdings 3</vt:lpstr>
      <vt:lpstr>Office Teması</vt:lpstr>
      <vt:lpstr>ZİHİNSEL ENGELLİ ÇOCUKLAR VE EĞİTİMLERİ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ZİHİNSEL ENGELLİ ÇOCUKLAR VE EĞİTİMLERİ</dc:title>
  <dc:creator>figen</dc:creator>
  <cp:lastModifiedBy>figen</cp:lastModifiedBy>
  <cp:revision>7</cp:revision>
  <dcterms:created xsi:type="dcterms:W3CDTF">2020-11-01T10:56:50Z</dcterms:created>
  <dcterms:modified xsi:type="dcterms:W3CDTF">2020-11-01T11:25:10Z</dcterms:modified>
</cp:coreProperties>
</file>