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9" r:id="rId3"/>
    <p:sldId id="413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6800" autoAdjust="0"/>
  </p:normalViewPr>
  <p:slideViewPr>
    <p:cSldViewPr>
      <p:cViewPr varScale="1">
        <p:scale>
          <a:sx n="85" d="100"/>
          <a:sy n="85" d="100"/>
        </p:scale>
        <p:origin x="56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45B-E730-475D-BD20-F78503D34471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C859D-B9DD-4026-99DC-E9A994B59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C859D-B9DD-4026-99DC-E9A994B5962C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034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071570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latin typeface="+mn-lt"/>
              </a:rPr>
              <a:t/>
            </a:r>
            <a:br>
              <a:rPr lang="tr-TR" sz="2600" b="1" dirty="0" smtClean="0">
                <a:latin typeface="+mn-lt"/>
              </a:rPr>
            </a:br>
            <a:r>
              <a:rPr lang="tr-TR" sz="2600" b="1" dirty="0" smtClean="0">
                <a:latin typeface="+mn-lt"/>
              </a:rPr>
              <a:t>Türkçe Ses Dizgesinin İşleyişi - I</a:t>
            </a:r>
            <a:endParaRPr lang="tr-TR" sz="26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tr-TR" sz="1600" dirty="0" smtClean="0"/>
              <a:t>Dr</a:t>
            </a:r>
            <a:r>
              <a:rPr lang="tr-TR" sz="1600" dirty="0"/>
              <a:t>. </a:t>
            </a:r>
            <a:r>
              <a:rPr lang="tr-TR" sz="1600" dirty="0" err="1"/>
              <a:t>Öğr</a:t>
            </a:r>
            <a:r>
              <a:rPr lang="tr-TR" sz="1600" dirty="0"/>
              <a:t>. Üyesi İpek Pınar Uzun</a:t>
            </a:r>
          </a:p>
        </p:txBody>
      </p:sp>
      <p:pic>
        <p:nvPicPr>
          <p:cNvPr id="6" name="Picture 5" descr="C:\Documents and Settings\XP\Desktop\adsıznnnnn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357850" cy="154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5884"/>
            <a:ext cx="8229600" cy="4937760"/>
          </a:xfrm>
        </p:spPr>
        <p:txBody>
          <a:bodyPr>
            <a:noAutofit/>
          </a:bodyPr>
          <a:lstStyle/>
          <a:p>
            <a:pPr lvl="0"/>
            <a:r>
              <a:rPr lang="tr-TR" sz="1100" dirty="0" smtClean="0">
                <a:latin typeface="Book Antiqua" pitchFamily="18" charset="0"/>
              </a:rPr>
              <a:t>Carr, P. (2008). </a:t>
            </a:r>
            <a:r>
              <a:rPr lang="tr-TR" sz="1100" i="1" dirty="0" smtClean="0">
                <a:latin typeface="Book Antiqua" pitchFamily="18" charset="0"/>
              </a:rPr>
              <a:t>A Glossary of Phonology. </a:t>
            </a:r>
            <a:r>
              <a:rPr lang="tr-TR" sz="1100" dirty="0" smtClean="0">
                <a:latin typeface="Book Antiqua" pitchFamily="18" charset="0"/>
              </a:rPr>
              <a:t>Edinburgh University Press.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Clark, J. (2007). </a:t>
            </a:r>
            <a:r>
              <a:rPr lang="tr-TR" sz="1100" i="1" dirty="0" smtClean="0">
                <a:latin typeface="Book Antiqua" pitchFamily="18" charset="0"/>
              </a:rPr>
              <a:t>An Introduction to Phonetics and Phonology</a:t>
            </a:r>
            <a:r>
              <a:rPr lang="tr-TR" sz="1100" dirty="0" smtClean="0">
                <a:latin typeface="Book Antiqua" pitchFamily="18" charset="0"/>
              </a:rPr>
              <a:t>. Üçüncü Baskı. Blackwell Yayınları.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Crystal, D. (1980). </a:t>
            </a:r>
            <a:r>
              <a:rPr lang="tr-TR" sz="1100" i="1" dirty="0" smtClean="0">
                <a:latin typeface="Book Antiqua" pitchFamily="18" charset="0"/>
              </a:rPr>
              <a:t>A Dictionary of Linguistics and Phonetics</a:t>
            </a:r>
            <a:r>
              <a:rPr lang="tr-TR" sz="1100" dirty="0" smtClean="0">
                <a:latin typeface="Book Antiqua" pitchFamily="18" charset="0"/>
              </a:rPr>
              <a:t>. Wiley Yayınları. 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Ergenç, İ. (2002). </a:t>
            </a:r>
            <a:r>
              <a:rPr lang="tr-TR" sz="1100" i="1" dirty="0" smtClean="0">
                <a:latin typeface="Book Antiqua" pitchFamily="18" charset="0"/>
              </a:rPr>
              <a:t>Konuşma Dili ve Türkçenin Söyleyiş Sözlüğü</a:t>
            </a:r>
            <a:r>
              <a:rPr lang="tr-TR" sz="1100" dirty="0" smtClean="0">
                <a:latin typeface="Book Antiqua" pitchFamily="18" charset="0"/>
              </a:rPr>
              <a:t>. Multilingual Yayınları. 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Gussenhoven, C. (2011). </a:t>
            </a:r>
            <a:r>
              <a:rPr lang="tr-TR" sz="1100" i="1" dirty="0" smtClean="0">
                <a:latin typeface="Book Antiqua" pitchFamily="18" charset="0"/>
              </a:rPr>
              <a:t>Understanding Phonology.</a:t>
            </a:r>
            <a:r>
              <a:rPr lang="tr-TR" sz="1100" dirty="0" smtClean="0">
                <a:latin typeface="Book Antiqua" pitchFamily="18" charset="0"/>
              </a:rPr>
              <a:t> 3. Baskı. Hodder Education.</a:t>
            </a:r>
          </a:p>
          <a:p>
            <a:pPr lvl="0"/>
            <a:r>
              <a:rPr lang="tr-TR" sz="1100" i="1" dirty="0" smtClean="0">
                <a:latin typeface="Book Antiqua" pitchFamily="18" charset="0"/>
              </a:rPr>
              <a:t>Handbook of the International Phonetic Association: A Guide to the Use of the International Phonetic Alphabet</a:t>
            </a:r>
            <a:r>
              <a:rPr lang="tr-TR" sz="1100" dirty="0" smtClean="0">
                <a:latin typeface="Book Antiqua" pitchFamily="18" charset="0"/>
              </a:rPr>
              <a:t>. (1999). Cambridge Üniversitesi Yayınları. 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Johnson, K. (2003). </a:t>
            </a:r>
            <a:r>
              <a:rPr lang="tr-TR" sz="1100" i="1" dirty="0" smtClean="0">
                <a:latin typeface="Book Antiqua" pitchFamily="18" charset="0"/>
              </a:rPr>
              <a:t>Acoustics &amp; Auditory Phonetics</a:t>
            </a:r>
            <a:r>
              <a:rPr lang="tr-TR" sz="1100" dirty="0" smtClean="0">
                <a:latin typeface="Book Antiqua" pitchFamily="18" charset="0"/>
              </a:rPr>
              <a:t>. Blackwell Publishing. İkinci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Katz, W.F. (2013). </a:t>
            </a:r>
            <a:r>
              <a:rPr lang="tr-TR" sz="1100" i="1" dirty="0" smtClean="0">
                <a:latin typeface="Book Antiqua" pitchFamily="18" charset="0"/>
              </a:rPr>
              <a:t>Phonetic for Dummies. </a:t>
            </a:r>
            <a:r>
              <a:rPr lang="tr-TR" sz="1100" dirty="0" smtClean="0">
                <a:latin typeface="Book Antiqua" pitchFamily="18" charset="0"/>
              </a:rPr>
              <a:t>John Wiley &amp; Sons.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Kent, R.D. ve Read, C. (2002). </a:t>
            </a:r>
            <a:r>
              <a:rPr lang="tr-TR" sz="1100" i="1" dirty="0" smtClean="0">
                <a:latin typeface="Book Antiqua" pitchFamily="18" charset="0"/>
              </a:rPr>
              <a:t>Acoustic Analysis of Speech</a:t>
            </a:r>
            <a:r>
              <a:rPr lang="tr-TR" sz="1100" dirty="0" smtClean="0">
                <a:latin typeface="Book Antiqua" pitchFamily="18" charset="0"/>
              </a:rPr>
              <a:t>. Thomson Learning. İkinci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Lacy, de P. (2007). </a:t>
            </a:r>
            <a:r>
              <a:rPr lang="tr-TR" sz="1100" i="1" dirty="0" smtClean="0">
                <a:latin typeface="Book Antiqua" pitchFamily="18" charset="0"/>
              </a:rPr>
              <a:t>The Cambridge Handbook of Phonology</a:t>
            </a:r>
            <a:r>
              <a:rPr lang="tr-TR" sz="1100" dirty="0" smtClean="0">
                <a:latin typeface="Book Antiqua" pitchFamily="18" charset="0"/>
              </a:rPr>
              <a:t>. Cambridge University Press.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Ladefoged, P. (2005). </a:t>
            </a:r>
            <a:r>
              <a:rPr lang="tr-TR" sz="1100" i="1" dirty="0" smtClean="0">
                <a:latin typeface="Book Antiqua" pitchFamily="18" charset="0"/>
              </a:rPr>
              <a:t>Vowels and Consonants</a:t>
            </a:r>
            <a:r>
              <a:rPr lang="tr-TR" sz="1100" dirty="0" smtClean="0">
                <a:latin typeface="Book Antiqua" pitchFamily="18" charset="0"/>
              </a:rPr>
              <a:t>. Blackwell Publishing. İkinci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Ladefoged, P. (2006). </a:t>
            </a:r>
            <a:r>
              <a:rPr lang="tr-TR" sz="1100" i="1" dirty="0" smtClean="0">
                <a:latin typeface="Book Antiqua" pitchFamily="18" charset="0"/>
              </a:rPr>
              <a:t>A Course in Phonetics</a:t>
            </a:r>
            <a:r>
              <a:rPr lang="tr-TR" sz="1100" dirty="0" smtClean="0">
                <a:latin typeface="Book Antiqua" pitchFamily="18" charset="0"/>
              </a:rPr>
              <a:t>. Thomson/Wadsworth Yayınları. Beşinci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Odden, D. (2005). </a:t>
            </a:r>
            <a:r>
              <a:rPr lang="tr-TR" sz="1100" i="1" dirty="0" smtClean="0">
                <a:latin typeface="Book Antiqua" pitchFamily="18" charset="0"/>
              </a:rPr>
              <a:t>Introducing Phonology</a:t>
            </a:r>
            <a:r>
              <a:rPr lang="tr-TR" sz="1100" dirty="0" smtClean="0">
                <a:latin typeface="Book Antiqua" pitchFamily="18" charset="0"/>
              </a:rPr>
              <a:t>. Cambridge University Press.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Özsoy, S., Erk-Emeksiz, Z., Turan, Ü.D. ve Uzun, L. (2011). </a:t>
            </a:r>
            <a:r>
              <a:rPr lang="tr-TR" sz="1100" i="1" dirty="0" smtClean="0">
                <a:latin typeface="Book Antiqua" pitchFamily="18" charset="0"/>
              </a:rPr>
              <a:t>Genel Dilbilim II</a:t>
            </a:r>
            <a:r>
              <a:rPr lang="tr-TR" sz="1100" dirty="0" smtClean="0">
                <a:latin typeface="Book Antiqua" pitchFamily="18" charset="0"/>
              </a:rPr>
              <a:t>. (Ed. Özsoy, S., Erk-Emeksiz, Z.). Anadolu Üniversitesi Yayını.</a:t>
            </a:r>
            <a:r>
              <a:rPr lang="tr-TR" sz="1100" i="1" dirty="0" smtClean="0">
                <a:latin typeface="Book Antiqua" pitchFamily="18" charset="0"/>
              </a:rPr>
              <a:t> </a:t>
            </a:r>
            <a:endParaRPr lang="tr-TR" sz="1100" dirty="0" smtClean="0">
              <a:latin typeface="Book Antiqua" pitchFamily="18" charset="0"/>
            </a:endParaRPr>
          </a:p>
          <a:p>
            <a:pPr lvl="0"/>
            <a:r>
              <a:rPr lang="tr-TR" sz="1100" dirty="0" smtClean="0">
                <a:latin typeface="Book Antiqua" pitchFamily="18" charset="0"/>
              </a:rPr>
              <a:t>Reetz, H. ve Jongman, A. (2009). </a:t>
            </a:r>
            <a:r>
              <a:rPr lang="tr-TR" sz="1100" i="1" dirty="0" smtClean="0">
                <a:latin typeface="Book Antiqua" pitchFamily="18" charset="0"/>
              </a:rPr>
              <a:t>Phonetics: Transcription, Production, Acoustics and Perception</a:t>
            </a:r>
            <a:r>
              <a:rPr lang="tr-TR" sz="1100" dirty="0" smtClean="0">
                <a:latin typeface="Book Antiqua" pitchFamily="18" charset="0"/>
              </a:rPr>
              <a:t>. Blackwell Yayınları.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Seikel, J.A., King, D.W. ve Drumright, D.G. (2009). </a:t>
            </a:r>
            <a:r>
              <a:rPr lang="tr-TR" sz="1100" i="1" dirty="0" smtClean="0">
                <a:latin typeface="Book Antiqua" pitchFamily="18" charset="0"/>
              </a:rPr>
              <a:t>Anatomy &amp; Physiology for Speech, Language and Hearing</a:t>
            </a:r>
            <a:r>
              <a:rPr lang="tr-TR" sz="1100" dirty="0" smtClean="0">
                <a:latin typeface="Book Antiqua" pitchFamily="18" charset="0"/>
              </a:rPr>
              <a:t>. 4. Baskı. Delmar Cangage Learning Yayınları.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Stevens, K. (2000). </a:t>
            </a:r>
            <a:r>
              <a:rPr lang="tr-TR" sz="1100" i="1" dirty="0" smtClean="0">
                <a:latin typeface="Book Antiqua" pitchFamily="18" charset="0"/>
              </a:rPr>
              <a:t>Acoustic Phonetics</a:t>
            </a:r>
            <a:r>
              <a:rPr lang="tr-TR" sz="1100" dirty="0" smtClean="0">
                <a:latin typeface="Book Antiqua" pitchFamily="18" charset="0"/>
              </a:rPr>
              <a:t>. The MIT Press. Birinci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Zsiga, E.C. (2013). </a:t>
            </a:r>
            <a:r>
              <a:rPr lang="tr-TR" sz="1100" i="1" dirty="0" smtClean="0">
                <a:latin typeface="Book Antiqua" pitchFamily="18" charset="0"/>
              </a:rPr>
              <a:t>The Sounds of Language: An Introduction to Phonetics and Phonology</a:t>
            </a:r>
            <a:r>
              <a:rPr lang="tr-TR" sz="1100" dirty="0" smtClean="0">
                <a:latin typeface="Book Antiqua" pitchFamily="18" charset="0"/>
              </a:rPr>
              <a:t>. Wiley-Blackwell Yayınları. </a:t>
            </a:r>
            <a:endParaRPr lang="tr-TR" sz="1100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Okuma Listesi</a:t>
            </a:r>
            <a:endParaRPr lang="tr-TR" sz="2800" b="1" dirty="0"/>
          </a:p>
        </p:txBody>
      </p:sp>
      <p:pic>
        <p:nvPicPr>
          <p:cNvPr id="6" name="Picture 5" descr="default_book_ima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9764" y="357166"/>
            <a:ext cx="947988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642918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/>
              <a:t>Praat</a:t>
            </a:r>
            <a:r>
              <a:rPr lang="tr-TR" sz="2400" b="1" dirty="0" smtClean="0"/>
              <a:t> Uygulamaları</a:t>
            </a:r>
            <a:endParaRPr lang="tr-TR" sz="2400" b="1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12" y="1556792"/>
            <a:ext cx="7260299" cy="4083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6173</TotalTime>
  <Words>125</Words>
  <Application>Microsoft Office PowerPoint</Application>
  <PresentationFormat>Ekran Gösterisi 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10" baseType="lpstr">
      <vt:lpstr>Book Antiqua</vt:lpstr>
      <vt:lpstr>Bookman Old Style</vt:lpstr>
      <vt:lpstr>Calibri</vt:lpstr>
      <vt:lpstr>Gill Sans MT</vt:lpstr>
      <vt:lpstr>Wingdings</vt:lpstr>
      <vt:lpstr>Wingdings 3</vt:lpstr>
      <vt:lpstr>Origin</vt:lpstr>
      <vt:lpstr> Türkçe Ses Dizgesinin İşleyişi - I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285</cp:revision>
  <dcterms:created xsi:type="dcterms:W3CDTF">2015-09-22T13:45:05Z</dcterms:created>
  <dcterms:modified xsi:type="dcterms:W3CDTF">2019-10-10T12:07:02Z</dcterms:modified>
</cp:coreProperties>
</file>