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9" r:id="rId2"/>
    <p:sldId id="289" r:id="rId3"/>
    <p:sldId id="259" r:id="rId4"/>
    <p:sldId id="287" r:id="rId5"/>
    <p:sldId id="28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/>
    <p:restoredTop sz="94991"/>
  </p:normalViewPr>
  <p:slideViewPr>
    <p:cSldViewPr snapToGrid="0" snapToObjects="1">
      <p:cViewPr varScale="1">
        <p:scale>
          <a:sx n="92" d="100"/>
          <a:sy n="92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F9CC1-A90F-B74D-B425-0A7C26B6CA36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3DD4A-05DF-8A47-96BC-FC43D42C3E4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061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121D-FB95-4444-BF4D-921191808B8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18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121D-FB95-4444-BF4D-921191808B8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86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121D-FB95-4444-BF4D-921191808B8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81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43DF-656D-7F4B-8F31-72065A0B5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A64F6-72C0-FE4B-BD0C-E159862D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AA3A3-5FD6-E940-8752-6D15D76C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1230-A37F-DD48-99EC-858728A1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73D1C-F6F2-FE41-8CA4-BD0215E2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820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2D2D-1F64-2E46-B28B-671365A9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3D1CF-EA1E-A64A-8A31-FFECFCE9B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F04C5-2B96-9E42-B870-81C5FFC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7F61C-6D4B-D446-9E42-C9E2949B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AEC65-96B2-8542-A545-B53B473A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0284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F6CC-BAB6-8442-B8AE-7FF7DFB7F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7BE5E-0DB8-BD4B-96E6-6B69145F8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85DE0-1444-274B-A1BB-2C3E6C20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749EE-0E2C-C44E-9023-48CC8C8B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C76DA-4662-BA4A-B638-B6672773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450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3DAE-EE75-724E-80A9-F89F0760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D593-D938-4247-AF1B-D31D6A9FA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02AB2-B07A-6F4A-A84D-D0EB8CE8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87BF-6F76-BB47-A507-9423D6C0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25D5B-43E7-0546-A602-5D02554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6220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8529-4939-444C-AAA5-3211AA7F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F629-EB4E-4A43-851B-27D03482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D535-C5C9-3340-BB75-0BBE8A01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2D1BE-339A-B44E-8AA9-BACDEB16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DF4E7-EDBB-CA44-A129-2723A021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5061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1E16-0ECE-4D4D-89D8-98244CFD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2D1BD-9B5B-4D49-80EF-03C6A1662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55E6A-A46B-7449-8FA0-75E654F7D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D8612-A07D-F248-875B-483755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DB9E0-4706-2945-B564-91CAA0EC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0CE2-05B9-184E-B3F1-2B94E676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9357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7DDB-34C3-1B43-9F8F-9ABCABFC7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522D-6B55-024C-9D61-CCA2DF81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31567-B404-264C-BD59-C4EA496FC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B0603-2C09-EC48-800A-EE947EDDB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466CC-82A6-7E40-8705-CEBD3DD09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A899B-0D1B-EC4D-8108-E4E6BA48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2BCB5-D0D0-104D-9850-BC94289E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1438E-1992-3648-803E-1CADA1B4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3041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81D1-5388-7241-8DB0-A7C061D5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E9B2A-6832-C548-8A09-5B79B90F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BF8BF-29A3-FB40-AF58-3C29F202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75E18-BBAE-5346-901D-6FDCD179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6823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BBA99-EE13-F645-B74A-D827EC4B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59551-8718-2646-AA95-E352159A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117ED-746B-F743-AA76-C116DCCC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51BB-61DF-574C-8A27-BEC841FA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B5DA-2B17-2140-AF72-246DA646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8D7D0-4574-6F48-8251-D0D61991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9129-4F71-DB47-846E-A11B46CC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7F8AE-917C-B346-A61E-C84F9148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A44F8-8E0A-D645-9099-0BF12A5D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596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D850-75A5-9C4C-BA36-CD0EBD40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A626E-CA35-FC4B-9114-54BAEE716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26C48-D2D1-5044-B2D6-5D3990FF7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E89DC-D4DD-904F-9D61-419004B5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01F96-55DB-174D-BAE4-699F4034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70A0D-84F2-8643-8D71-3F9A5B5F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6475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94245-B2ED-5B43-8C3E-CB3BF27E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6BD43-DDE9-BC4A-BC5F-239BE60E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4AB2-CDDD-F24E-B119-96BAC65C7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43474-E0F7-5B4B-9514-2FC78F879998}" type="datetimeFigureOut">
              <a:rPr lang="en-TR" smtClean="0"/>
              <a:t>22.10.2020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F72A-A2C3-AC42-A71E-14E65DEF2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00D3-8A8F-4642-A391-9C5EFEDF5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E9F5-A908-DA41-AF05-26E72985E2C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6913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AE429-9595-F54D-A821-188941D848A3}"/>
              </a:ext>
            </a:extLst>
          </p:cNvPr>
          <p:cNvSpPr txBox="1"/>
          <p:nvPr/>
        </p:nvSpPr>
        <p:spPr>
          <a:xfrm>
            <a:off x="599435" y="3217991"/>
            <a:ext cx="5667375" cy="190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MSS201 – İŞLETME YÖNETİMİ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MSS421 – İŞ YÖNETİMİ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(MADEN İŞLETMESİ’NE YÖNELİK)</a:t>
            </a:r>
            <a:endParaRPr lang="en-US" sz="2800" b="1" i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A90CD-1E76-9840-B981-6BCE1783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174" y="640080"/>
            <a:ext cx="4272228" cy="4188823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23433-F7EE-954B-ADBB-04890966F499}"/>
              </a:ext>
            </a:extLst>
          </p:cNvPr>
          <p:cNvSpPr txBox="1"/>
          <p:nvPr/>
        </p:nvSpPr>
        <p:spPr>
          <a:xfrm>
            <a:off x="6144052" y="4719923"/>
            <a:ext cx="407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TR" sz="3200" dirty="0"/>
              <a:t>1 – GENEL KAVRAMLAR</a:t>
            </a:r>
            <a:endParaRPr lang="en-TR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DE2EF-3EFE-1845-933D-13B4FC9CCA0B}"/>
              </a:ext>
            </a:extLst>
          </p:cNvPr>
          <p:cNvSpPr txBox="1"/>
          <p:nvPr/>
        </p:nvSpPr>
        <p:spPr>
          <a:xfrm>
            <a:off x="7045400" y="5688450"/>
            <a:ext cx="2494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TR" sz="2000" dirty="0"/>
              <a:t>Doç. Dr. Sinan AKISKA</a:t>
            </a:r>
          </a:p>
        </p:txBody>
      </p:sp>
    </p:spTree>
    <p:extLst>
      <p:ext uri="{BB962C8B-B14F-4D97-AF65-F5344CB8AC3E}">
        <p14:creationId xmlns:p14="http://schemas.microsoft.com/office/powerpoint/2010/main" val="249503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520" y="855297"/>
            <a:ext cx="6279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/>
              <a:t>Madencilik faaliyetlerine başlanmadan önce jeolojik ve jeofizik araştırmalara ilaveten kapsamlı sondaj çalışmaları yapılmaktadır. Bu çalışmaların amacı madenciliğin mühendislik ve üretim aşamalarında yapılan plan ve tasarmlar için cevherleşme hakkında bilgi toplamaktır.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6388" y="2638111"/>
            <a:ext cx="584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/>
              <a:t>Elde edinilen bu bilgilerin ışığında cevher oluşumu “KAYNAK”, “REZERV” ve “TENÖR” gibi tanımlarla ifade edilmektedir.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6388" y="3251374"/>
            <a:ext cx="6368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/>
              <a:t>Madenciliğin bütün aşamalarında yatağın özellikleri hiçbir zaman değişikliğe uğramazken, yapılan bu tanımlamalar, bilgi, tecrübe, beklenti ve teknolojik gelişmelere göre zamanla değişime uğramaktadır.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2520" y="4972019"/>
            <a:ext cx="656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8888" indent="-1258888" algn="just"/>
            <a:r>
              <a:rPr lang="tr-TR" sz="1400" b="1" dirty="0">
                <a:solidFill>
                  <a:srgbClr val="FF0000"/>
                </a:solidFill>
              </a:rPr>
              <a:t>Cevher Kütlesi (Maden): </a:t>
            </a:r>
            <a:r>
              <a:rPr lang="tr-TR" sz="1400" dirty="0"/>
              <a:t>İçerisinden bir element veya bileşenin o günün koşullarında ekonomik olarak çıkartılabildiği mineral birikimidir.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2520" y="5824398"/>
            <a:ext cx="678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2788" indent="-712788" algn="just"/>
            <a:r>
              <a:rPr lang="tr-TR" sz="1400" b="1" dirty="0">
                <a:solidFill>
                  <a:srgbClr val="FF0000"/>
                </a:solidFill>
              </a:rPr>
              <a:t>Kaynak : </a:t>
            </a:r>
            <a:r>
              <a:rPr lang="tr-TR" sz="1400" dirty="0"/>
              <a:t>Yerkabuğunda doğal halde bulunan, günün koşullarında veya gelecekte ekonomik yönden fayda sağlayacak katı, sıvı veya gaz birikimleridir.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37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Kavramlar</a:t>
            </a:r>
          </a:p>
        </p:txBody>
      </p:sp>
      <p:pic>
        <p:nvPicPr>
          <p:cNvPr id="10" name="Picture 8" descr="http://www.highgradereview.com/site/wp-content/uploads/2011/05/itabira-iron-ore-mines-v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20" y="2205975"/>
            <a:ext cx="3054029" cy="2399596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</p:pic>
      <p:pic>
        <p:nvPicPr>
          <p:cNvPr id="1026" name="Picture 2" descr="D:\tez\arazi_fotolari\balikesir-canakkale_28_08_2006-01_09_2006\ayvacik_sahasi_mta\IMG_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256" y="405275"/>
            <a:ext cx="2835424" cy="2126568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</p:pic>
      <p:pic>
        <p:nvPicPr>
          <p:cNvPr id="1028" name="Picture 4" descr="http://www.st-augustines.worcs.sch.uk/intranet/departments/sci2007a/Chemistry/NEWchemstart/metals%20stuff/copper%20stuff/copper%20extr/ore%20body%20for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9256" y="4158526"/>
            <a:ext cx="3094504" cy="2584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18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ullanici\Desktop\Mad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225" y="1052737"/>
            <a:ext cx="6864815" cy="513576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33005-1042-BA4E-8F1B-BFE6C1E0A08A}"/>
              </a:ext>
            </a:extLst>
          </p:cNvPr>
          <p:cNvSpPr txBox="1"/>
          <p:nvPr/>
        </p:nvSpPr>
        <p:spPr>
          <a:xfrm>
            <a:off x="35037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Kavramlar</a:t>
            </a:r>
          </a:p>
        </p:txBody>
      </p:sp>
    </p:spTree>
    <p:extLst>
      <p:ext uri="{BB962C8B-B14F-4D97-AF65-F5344CB8AC3E}">
        <p14:creationId xmlns:p14="http://schemas.microsoft.com/office/powerpoint/2010/main" val="68627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648072"/>
          </a:xfrm>
        </p:spPr>
        <p:txBody>
          <a:bodyPr>
            <a:normAutofit/>
          </a:bodyPr>
          <a:lstStyle/>
          <a:p>
            <a:pPr algn="ctr"/>
            <a:r>
              <a:rPr lang="tr-TR" sz="2000" b="1" dirty="0">
                <a:latin typeface="+mn-lt"/>
              </a:rPr>
              <a:t>Yer altı Zenginliklerinin Belirlilik ve İşletilebilirlik Dereceleri Açısından Sınıflandırılması</a:t>
            </a:r>
          </a:p>
        </p:txBody>
      </p:sp>
      <p:pic>
        <p:nvPicPr>
          <p:cNvPr id="2050" name="Picture 2" descr="D:\LİSANS DERSLER\MADEN YATAKLARI UYG NOTLARI\PROSPEKSİYON\kayna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625" y="1183041"/>
            <a:ext cx="3528392" cy="2361724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5247300" y="988857"/>
            <a:ext cx="5729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1400" b="1" dirty="0">
                <a:solidFill>
                  <a:srgbClr val="FF0000"/>
                </a:solidFill>
              </a:rPr>
              <a:t>Spekülatif Kaynaklar</a:t>
            </a:r>
            <a:r>
              <a:rPr lang="tr-TR" sz="1400" b="1" dirty="0"/>
              <a:t>, </a:t>
            </a:r>
            <a:r>
              <a:rPr lang="tr-TR" sz="1400" dirty="0"/>
              <a:t>varlıkları henüz belirlenmemiş, ancak temel jeolojik özelliklere ve kayaç türlerine bağlı olarak bir bölgede bulunması muhtemel olan yer altı zenginlikleridir.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911425" y="4776193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1400" b="1" dirty="0">
                <a:solidFill>
                  <a:srgbClr val="FF0000"/>
                </a:solidFill>
              </a:rPr>
              <a:t>Hipotetik Kaynaklar</a:t>
            </a:r>
            <a:r>
              <a:rPr lang="tr-TR" sz="1400" dirty="0"/>
              <a:t>, belirli tip maden yataklarının yaygın olarak gözlendikleri yerlerde bulunması muhtemel olan yeni yer altı zenginlikleridir.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843062" y="1273924"/>
            <a:ext cx="2371340" cy="327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LİSANS DERSLER\MADEN YATAKLARI UYG NOTLARI\PROSPEKSİYON\örnek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68" y="4196115"/>
            <a:ext cx="4608512" cy="2274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00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84215" y="629266"/>
            <a:ext cx="3670210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ea typeface="+mj-ea"/>
                <a:cs typeface="+mj-cs"/>
              </a:rPr>
              <a:t>İŞLETİLEBİLİRLİK DERECESİ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566573" y="2251587"/>
            <a:ext cx="3505493" cy="416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İşletilebilen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altı</a:t>
            </a:r>
            <a:r>
              <a:rPr lang="en-US" dirty="0"/>
              <a:t> </a:t>
            </a:r>
            <a:r>
              <a:rPr lang="en-US" dirty="0" err="1"/>
              <a:t>zenginlikleri</a:t>
            </a:r>
            <a:r>
              <a:rPr lang="en-US" dirty="0"/>
              <a:t>, </a:t>
            </a:r>
            <a:r>
              <a:rPr lang="en-US" dirty="0" err="1"/>
              <a:t>varlıkları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arama</a:t>
            </a:r>
            <a:r>
              <a:rPr lang="en-US" dirty="0"/>
              <a:t> </a:t>
            </a:r>
            <a:r>
              <a:rPr lang="en-US" dirty="0" err="1"/>
              <a:t>yöntemleri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günün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teknolojik</a:t>
            </a:r>
            <a:r>
              <a:rPr lang="en-US" dirty="0"/>
              <a:t> </a:t>
            </a:r>
            <a:r>
              <a:rPr lang="en-US" dirty="0" err="1"/>
              <a:t>koşullarında</a:t>
            </a:r>
            <a:r>
              <a:rPr lang="en-US" dirty="0"/>
              <a:t> </a:t>
            </a:r>
            <a:r>
              <a:rPr lang="en-US" dirty="0" err="1"/>
              <a:t>işletilebilir</a:t>
            </a:r>
            <a:r>
              <a:rPr lang="en-US" dirty="0"/>
              <a:t> </a:t>
            </a:r>
            <a:r>
              <a:rPr lang="en-US" dirty="0" err="1"/>
              <a:t>durumdaki</a:t>
            </a:r>
            <a:r>
              <a:rPr lang="en-US" dirty="0"/>
              <a:t> </a:t>
            </a:r>
            <a:r>
              <a:rPr lang="en-US" dirty="0" err="1"/>
              <a:t>yerlatı</a:t>
            </a:r>
            <a:r>
              <a:rPr lang="en-US" dirty="0"/>
              <a:t> </a:t>
            </a:r>
            <a:r>
              <a:rPr lang="en-US" dirty="0" err="1"/>
              <a:t>zenginlikleridir</a:t>
            </a:r>
            <a:r>
              <a:rPr lang="en-US" dirty="0"/>
              <a:t>. Bu tip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altı</a:t>
            </a:r>
            <a:r>
              <a:rPr lang="en-US" dirty="0"/>
              <a:t> </a:t>
            </a:r>
            <a:r>
              <a:rPr lang="en-US" dirty="0" err="1"/>
              <a:t>zenginlikleri</a:t>
            </a:r>
            <a:r>
              <a:rPr lang="en-US" dirty="0"/>
              <a:t> </a:t>
            </a:r>
            <a:r>
              <a:rPr lang="en-US" dirty="0" err="1"/>
              <a:t>rezerv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hesaplanmaktadır</a:t>
            </a:r>
            <a:r>
              <a:rPr lang="en-US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İşletilemeyen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altı</a:t>
            </a:r>
            <a:r>
              <a:rPr lang="en-US" dirty="0"/>
              <a:t> </a:t>
            </a:r>
            <a:r>
              <a:rPr lang="en-US" dirty="0" err="1"/>
              <a:t>zenginlikleri</a:t>
            </a:r>
            <a:r>
              <a:rPr lang="en-US" dirty="0"/>
              <a:t>, </a:t>
            </a:r>
            <a:r>
              <a:rPr lang="en-US" dirty="0" err="1"/>
              <a:t>varlıkları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günün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teknolojik</a:t>
            </a:r>
            <a:r>
              <a:rPr lang="en-US" dirty="0"/>
              <a:t> </a:t>
            </a:r>
            <a:r>
              <a:rPr lang="en-US" dirty="0" err="1"/>
              <a:t>koşullarında</a:t>
            </a:r>
            <a:r>
              <a:rPr lang="en-US" dirty="0"/>
              <a:t> </a:t>
            </a:r>
            <a:r>
              <a:rPr lang="en-US" dirty="0" err="1"/>
              <a:t>işletilemeyen</a:t>
            </a:r>
            <a:r>
              <a:rPr lang="en-US" dirty="0"/>
              <a:t> </a:t>
            </a:r>
            <a:r>
              <a:rPr lang="en-US" dirty="0" err="1"/>
              <a:t>yerlatı</a:t>
            </a:r>
            <a:r>
              <a:rPr lang="en-US" dirty="0"/>
              <a:t> </a:t>
            </a:r>
            <a:r>
              <a:rPr lang="en-US" dirty="0" err="1"/>
              <a:t>zenginlikleridir</a:t>
            </a:r>
            <a:r>
              <a:rPr lang="en-US" dirty="0"/>
              <a:t>.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E5F51E06-AECD-B44E-90B1-13840A41C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18889" r="12667" b="14222"/>
          <a:stretch/>
        </p:blipFill>
        <p:spPr bwMode="auto">
          <a:xfrm>
            <a:off x="5405862" y="1440426"/>
            <a:ext cx="6019331" cy="41460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93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7647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Rezerv : </a:t>
            </a:r>
            <a:r>
              <a:rPr lang="tr-TR" sz="1400" dirty="0"/>
              <a:t>İçerisinden minerallerin, günün ekonomik koşullarında ve varolan teknolojiyle kârlı bir biçimde alınıdığı bilinen kayalardır. Maden yataklarındaki cevherin ton veya m</a:t>
            </a:r>
            <a:r>
              <a:rPr lang="tr-TR" sz="1400" baseline="30000" dirty="0"/>
              <a:t>3</a:t>
            </a:r>
            <a:r>
              <a:rPr lang="tr-TR" sz="1400" dirty="0"/>
              <a:t> olarak miktarıdır.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520" y="184482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Görünür Rezerv : </a:t>
            </a:r>
            <a:r>
              <a:rPr lang="tr-TR" sz="1400" dirty="0"/>
              <a:t>Üç boyutu ile belirlenmiş (yüzey yayılımı, kalınlığı, rezervi, tenörü vs.) cevher kütleleri için kullanılır.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520" y="297778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Muhtemel Rezerv : </a:t>
            </a:r>
            <a:r>
              <a:rPr lang="tr-TR" sz="1400" dirty="0"/>
              <a:t>İki boyutu ile belirlenmiş üçüncü boyutu tahmin edilen cevher kütleleri için kullanılır.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5520" y="405790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Mümkün Rezerv : </a:t>
            </a:r>
            <a:r>
              <a:rPr lang="tr-TR" sz="1400" dirty="0"/>
              <a:t>Boyutları belirlenmemiş, ancak varlığı ümit edilen cevher kütleleri için kullanılır.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0" y="5138028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</a:rPr>
              <a:t>Potansiyel Rezerv : </a:t>
            </a:r>
            <a:r>
              <a:rPr lang="tr-TR" sz="1400" dirty="0"/>
              <a:t>Varlığı belirlenmiş olmakla birlikte işletilmesi teknik ve ekonomik nedenlerden dolayı, günün koşulları altında olanaksız olan cevher kütleleri için kullanılır.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37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Rezerv</a:t>
            </a:r>
          </a:p>
        </p:txBody>
      </p:sp>
      <p:pic>
        <p:nvPicPr>
          <p:cNvPr id="9219" name="Picture 3" descr="C:\Users\Sinan\Desktop\arazi\143CANON\IMG_4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5" y="1412776"/>
            <a:ext cx="3384250" cy="2538420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1111" t="9524" r="12698" b="14286"/>
          <a:stretch>
            <a:fillRect/>
          </a:stretch>
        </p:blipFill>
        <p:spPr bwMode="auto">
          <a:xfrm>
            <a:off x="6672064" y="4221088"/>
            <a:ext cx="3384376" cy="2520280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19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3" y="764704"/>
            <a:ext cx="10487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>
                <a:solidFill>
                  <a:srgbClr val="FF0000"/>
                </a:solidFill>
              </a:rPr>
              <a:t>Tenör : </a:t>
            </a:r>
            <a:r>
              <a:rPr lang="tr-TR" sz="1400" dirty="0"/>
              <a:t>Bir maden yatağındaki bir element veya bileşenin miktarının, toplam cevher yatağının miktarına oranı olarak tanımlanabilir. Diğer bir ifadeyle bir cevher kütlesi içindeki metal konsantrasyonuna o kütlenin tenörü denir. Genellikle %, ppm (gr/t) veya ppb olarak ifade edilir.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563" y="1988840"/>
            <a:ext cx="6012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>
                <a:solidFill>
                  <a:srgbClr val="FF0000"/>
                </a:solidFill>
              </a:rPr>
              <a:t>Teknolojik Limit Tenör : </a:t>
            </a:r>
            <a:r>
              <a:rPr lang="tr-TR" sz="1400" dirty="0"/>
              <a:t>Bir elementin dünyada işletilebilen en düşük tenörüne teknolojik limit tenör adı verilir. Örneğin; porfiri Cu yatakları için bu oran %0.27’dir.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563" y="3212977"/>
            <a:ext cx="6012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>
                <a:solidFill>
                  <a:srgbClr val="FF0000"/>
                </a:solidFill>
              </a:rPr>
              <a:t>Jeolojik Limit Tenör : </a:t>
            </a:r>
            <a:r>
              <a:rPr lang="tr-TR" sz="1400" dirty="0"/>
              <a:t>Yerkabuğunda doğal olarak bir cevherleşmeden söz edebilmek için gerekli olan en düşük tenördür. Örneğin; serpantinitler içinde ortalama %2 Cr</a:t>
            </a:r>
            <a:r>
              <a:rPr lang="tr-TR" sz="1400" baseline="-25000" dirty="0"/>
              <a:t>2</a:t>
            </a:r>
            <a:r>
              <a:rPr lang="tr-TR" sz="1400" dirty="0"/>
              <a:t>O</a:t>
            </a:r>
            <a:r>
              <a:rPr lang="tr-TR" sz="1400" baseline="-25000" dirty="0"/>
              <a:t>3</a:t>
            </a:r>
            <a:r>
              <a:rPr lang="tr-TR" sz="1400" dirty="0"/>
              <a:t> olduğuna göre bir krom cevherleşmesi için bu tenörün üstü jeolojik limit tenör olarak kabul edilir.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563" y="4869161"/>
            <a:ext cx="6012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>
                <a:solidFill>
                  <a:srgbClr val="FF0000"/>
                </a:solidFill>
              </a:rPr>
              <a:t>Ekonomik Limit Tenör : </a:t>
            </a:r>
            <a:r>
              <a:rPr lang="tr-TR" sz="1400" dirty="0"/>
              <a:t>Herhangi bir cevher yatağının ekonomik olarak işletilebilecek en düşük tenörüdür. Ekonomik limit tenör her yatağın özelliğine, o günkü ülke ve dünya koşullarına göre değişir. Benzer iki maden yatağında ekonomik limit tenör değerleri ülkeler arası farklılıklar gösterdiği gibi, bir ülkenin değişik bölgeleri için de farklı olabilir.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712" y="1166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Tenör</a:t>
            </a:r>
          </a:p>
        </p:txBody>
      </p:sp>
      <p:pic>
        <p:nvPicPr>
          <p:cNvPr id="8" name="Picture 2" descr="D:\tez\arazi_fotolari\kalkim_24_07_2007-02_08_2007\diger\IMG_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4077072"/>
            <a:ext cx="3312368" cy="2484184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</p:pic>
      <p:pic>
        <p:nvPicPr>
          <p:cNvPr id="10" name="Picture 4" descr="D:\tez\arazi_fotolari\kalkim-cataltepe_24_05_2007-27_05_2007\IMG_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90" y="1412777"/>
            <a:ext cx="3312367" cy="2538187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30818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7686"/>
            <a:ext cx="960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cevher kütlesinin ekonomik değerlendirmesi ve üretim planlaması için ortalama tenör ve rezerv miktarı hesaplanır. Öncelikle hesaplamalarda kullanılacak jeolojik ve sondaj verileri toplanır. Daha sonra bu bilgiler yorumlanarak </a:t>
            </a:r>
            <a:r>
              <a:rPr lang="tr-TR" sz="1400" b="1" dirty="0">
                <a:solidFill>
                  <a:srgbClr val="FF0000"/>
                </a:solidFill>
              </a:rPr>
              <a:t>farklı yöntemlerle </a:t>
            </a:r>
            <a:r>
              <a:rPr lang="tr-TR" sz="1400" dirty="0"/>
              <a:t>maden yatağı modellenir. 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181" y="1112521"/>
            <a:ext cx="5902460" cy="52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27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570</Words>
  <Application>Microsoft Macintosh PowerPoint</Application>
  <PresentationFormat>Widescreen</PresentationFormat>
  <Paragraphs>35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Yer altı Zenginliklerinin Belirlilik ve İşletilebilirlik Dereceleri Açısından Sınıflandırılması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Sinan.Akiska</cp:lastModifiedBy>
  <cp:revision>3</cp:revision>
  <dcterms:created xsi:type="dcterms:W3CDTF">2020-10-22T11:28:47Z</dcterms:created>
  <dcterms:modified xsi:type="dcterms:W3CDTF">2020-10-22T11:32:11Z</dcterms:modified>
</cp:coreProperties>
</file>