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AF41-552A-4F36-ACD5-2DE3AAA0C09E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79FE5-F61F-4113-A74E-BB84B6EF63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381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AF41-552A-4F36-ACD5-2DE3AAA0C09E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79FE5-F61F-4113-A74E-BB84B6EF63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589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AF41-552A-4F36-ACD5-2DE3AAA0C09E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79FE5-F61F-4113-A74E-BB84B6EF63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2612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AF41-552A-4F36-ACD5-2DE3AAA0C09E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79FE5-F61F-4113-A74E-BB84B6EF63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0903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AF41-552A-4F36-ACD5-2DE3AAA0C09E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79FE5-F61F-4113-A74E-BB84B6EF63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667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AF41-552A-4F36-ACD5-2DE3AAA0C09E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79FE5-F61F-4113-A74E-BB84B6EF63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6202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AF41-552A-4F36-ACD5-2DE3AAA0C09E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79FE5-F61F-4113-A74E-BB84B6EF63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2907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AF41-552A-4F36-ACD5-2DE3AAA0C09E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79FE5-F61F-4113-A74E-BB84B6EF63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6019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AF41-552A-4F36-ACD5-2DE3AAA0C09E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79FE5-F61F-4113-A74E-BB84B6EF63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9779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AF41-552A-4F36-ACD5-2DE3AAA0C09E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79FE5-F61F-4113-A74E-BB84B6EF63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323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AF41-552A-4F36-ACD5-2DE3AAA0C09E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79FE5-F61F-4113-A74E-BB84B6EF63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5370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0AF41-552A-4F36-ACD5-2DE3AAA0C09E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79FE5-F61F-4113-A74E-BB84B6EF63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947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400" b="1" dirty="0"/>
              <a:t>BÖLÜM 5 </a:t>
            </a:r>
            <a:r>
              <a:rPr lang="tr-TR" sz="4400" b="1" dirty="0" smtClean="0"/>
              <a:t/>
            </a:r>
            <a:br>
              <a:rPr lang="tr-TR" sz="4400" b="1" dirty="0" smtClean="0"/>
            </a:br>
            <a:r>
              <a:rPr lang="tr-TR" sz="4400" b="1" dirty="0" smtClean="0"/>
              <a:t>ÖRGÜTSEL </a:t>
            </a:r>
            <a:r>
              <a:rPr lang="tr-TR" sz="4400" b="1" dirty="0"/>
              <a:t>GELİŞME BİREYSEL STRATEJİLERİ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Ali Balcı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2062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5 </a:t>
            </a:r>
            <a:r>
              <a:rPr lang="tr-TR" sz="3100" b="1" dirty="0" smtClean="0"/>
              <a:t/>
            </a:r>
            <a:br>
              <a:rPr lang="tr-TR" sz="3100" b="1" dirty="0" smtClean="0"/>
            </a:br>
            <a:r>
              <a:rPr lang="tr-TR" sz="3100" b="1" dirty="0" smtClean="0"/>
              <a:t>ÖRGÜTSEL </a:t>
            </a:r>
            <a:r>
              <a:rPr lang="tr-TR" sz="3100" b="1" dirty="0"/>
              <a:t>GELİŞME BİREYSEL STRATEJİLERİ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Grubu </a:t>
            </a:r>
            <a:r>
              <a:rPr lang="tr-TR" dirty="0"/>
              <a:t>oluşturan bireylerin bilgi, beceri ve tavırlarında görülen yetersizlik ya da eksiklikleri gidermek üzere davranış bilimleri temeline bağlı aracılar geliştirilmiştir. Bu aracılar, grup sorunlarını çözmede, takım ortamlarında da kullanılabilmektedir.</a:t>
            </a:r>
          </a:p>
        </p:txBody>
      </p:sp>
    </p:spTree>
    <p:extLst>
      <p:ext uri="{BB962C8B-B14F-4D97-AF65-F5344CB8AC3E}">
        <p14:creationId xmlns:p14="http://schemas.microsoft.com/office/powerpoint/2010/main" val="4115858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5 </a:t>
            </a:r>
            <a:r>
              <a:rPr lang="tr-TR" sz="3100" b="1" dirty="0" smtClean="0"/>
              <a:t/>
            </a:r>
            <a:br>
              <a:rPr lang="tr-TR" sz="3100" b="1" dirty="0" smtClean="0"/>
            </a:br>
            <a:r>
              <a:rPr lang="tr-TR" sz="3100" b="1" dirty="0" smtClean="0"/>
              <a:t>ÖRGÜTSEL </a:t>
            </a:r>
            <a:r>
              <a:rPr lang="tr-TR" sz="3100" b="1" dirty="0"/>
              <a:t>GELİŞME BİREYSEL STRATEJİLERİ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Laboratuvar </a:t>
            </a:r>
            <a:r>
              <a:rPr lang="tr-TR" dirty="0"/>
              <a:t>eğitimi (LT), T-grup yaklaşımına göre daha geniş bir kavramdır ve büyük oranda tecrübeye dayalı öğrenmeyi ifade eder. T-grubu ise büyük oranda çoğu LT programlarının temel aracısı olup bireylerarası becerileri geliştirmeyi amaçlar.</a:t>
            </a:r>
          </a:p>
        </p:txBody>
      </p:sp>
    </p:spTree>
    <p:extLst>
      <p:ext uri="{BB962C8B-B14F-4D97-AF65-F5344CB8AC3E}">
        <p14:creationId xmlns:p14="http://schemas.microsoft.com/office/powerpoint/2010/main" val="3343678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5 </a:t>
            </a:r>
            <a:r>
              <a:rPr lang="tr-TR" sz="3100" b="1" dirty="0" smtClean="0"/>
              <a:t/>
            </a:r>
            <a:br>
              <a:rPr lang="tr-TR" sz="3100" b="1" dirty="0" smtClean="0"/>
            </a:br>
            <a:r>
              <a:rPr lang="tr-TR" sz="3100" b="1" dirty="0" smtClean="0"/>
              <a:t>ÖRGÜTSEL </a:t>
            </a:r>
            <a:r>
              <a:rPr lang="tr-TR" sz="3100" b="1" dirty="0"/>
              <a:t>GELİŞME BİREYSEL STRATEJİLERİ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Eğitimde Davranış Modelciliği, bireysel </a:t>
            </a:r>
            <a:r>
              <a:rPr lang="tr-TR" dirty="0"/>
              <a:t>bir OD aracısı olup sınıf-ders  tipi konferanslardan çok tecrübe yoluyla yeni becerilerin öğrenilmesine ağırlık verir. </a:t>
            </a:r>
          </a:p>
        </p:txBody>
      </p:sp>
    </p:spTree>
    <p:extLst>
      <p:ext uri="{BB962C8B-B14F-4D97-AF65-F5344CB8AC3E}">
        <p14:creationId xmlns:p14="http://schemas.microsoft.com/office/powerpoint/2010/main" val="3548250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5 </a:t>
            </a:r>
            <a:r>
              <a:rPr lang="tr-TR" sz="3100" b="1" dirty="0" smtClean="0"/>
              <a:t/>
            </a:r>
            <a:br>
              <a:rPr lang="tr-TR" sz="3100" b="1" dirty="0" smtClean="0"/>
            </a:br>
            <a:r>
              <a:rPr lang="tr-TR" sz="3100" b="1" dirty="0" smtClean="0"/>
              <a:t>ÖRGÜTSEL </a:t>
            </a:r>
            <a:r>
              <a:rPr lang="tr-TR" sz="3100" b="1" dirty="0"/>
              <a:t>GELİŞME BİREYSEL STRATEJİLERİ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Gestalt</a:t>
            </a:r>
            <a:r>
              <a:rPr lang="tr-TR" dirty="0" smtClean="0"/>
              <a:t> </a:t>
            </a:r>
            <a:r>
              <a:rPr lang="tr-TR" dirty="0"/>
              <a:t>yaklaşımı yöneticinin, astlarıyla ilişkilerinde kendini ve duygularını olumlu  ve olumsuz olarak tümü ile ifade etmesine imkan verir. </a:t>
            </a:r>
            <a:r>
              <a:rPr lang="tr-TR" dirty="0" err="1"/>
              <a:t>Gestalt</a:t>
            </a:r>
            <a:r>
              <a:rPr lang="tr-TR" dirty="0"/>
              <a:t> yaklaşımı sonunda yönetici astlarıyla ilişkilerinde kendini tutma, geri çekilme yerine saldırganlık dürtüleri üzerine </a:t>
            </a:r>
            <a:r>
              <a:rPr lang="tr-TR" dirty="0" smtClean="0"/>
              <a:t>gitmektedir.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2884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BÖLÜM 5 </a:t>
            </a:r>
            <a:br>
              <a:rPr lang="tr-TR" sz="2800" b="1" dirty="0"/>
            </a:br>
            <a:r>
              <a:rPr lang="tr-TR" sz="2800" b="1" dirty="0"/>
              <a:t>ÖRGÜTSEL GELİŞME BİREYSEL STRATEJİLERİ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Transaksiyonel</a:t>
            </a:r>
            <a:r>
              <a:rPr lang="tr-TR" dirty="0" smtClean="0"/>
              <a:t> Analiz </a:t>
            </a:r>
            <a:r>
              <a:rPr lang="tr-TR" dirty="0"/>
              <a:t>(TA), tek bir sosyal etkileşim ünitesinin geçişinin (</a:t>
            </a:r>
            <a:r>
              <a:rPr lang="tr-TR" dirty="0" err="1"/>
              <a:t>transaction</a:t>
            </a:r>
            <a:r>
              <a:rPr lang="tr-TR" dirty="0"/>
              <a:t>) ya da geçişler zincirinin sınanmasına dayalı bir psikoterapi sistemi, grup terapisinde kullanılan bir yaklaşım olarak görülebilir.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307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BÖLÜM 5 </a:t>
            </a:r>
            <a:br>
              <a:rPr lang="tr-TR" sz="2800" b="1" dirty="0"/>
            </a:br>
            <a:r>
              <a:rPr lang="tr-TR" sz="2800" b="1" dirty="0"/>
              <a:t>ÖRGÜTSEL GELİŞME BİREYSEL STRATEJİLERİ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Örgüt </a:t>
            </a:r>
            <a:r>
              <a:rPr lang="tr-TR" dirty="0"/>
              <a:t>çalışanlarının yaşam amaçlarını ve planlarını, kendi potansiyellerini başarmaları için gerçekleştirmelerine olanak sağlamak, onlara yardım etmenin güzel bir yoludur.</a:t>
            </a:r>
          </a:p>
        </p:txBody>
      </p:sp>
    </p:spTree>
    <p:extLst>
      <p:ext uri="{BB962C8B-B14F-4D97-AF65-F5344CB8AC3E}">
        <p14:creationId xmlns:p14="http://schemas.microsoft.com/office/powerpoint/2010/main" val="347157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BÖLÜM 5 </a:t>
            </a:r>
            <a:br>
              <a:rPr lang="tr-TR" sz="2800" b="1" dirty="0"/>
            </a:br>
            <a:r>
              <a:rPr lang="tr-TR" sz="2800" b="1" dirty="0"/>
              <a:t>ÖRGÜTSEL GELİŞME BİREYSEL STRATEJİLERİ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err="1" smtClean="0"/>
              <a:t>Grid</a:t>
            </a:r>
            <a:r>
              <a:rPr lang="tr-TR" b="1" dirty="0" smtClean="0"/>
              <a:t> OD Yaklaşımı.</a:t>
            </a:r>
          </a:p>
          <a:p>
            <a:r>
              <a:rPr lang="tr-TR" dirty="0" err="1" smtClean="0"/>
              <a:t>Blake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Mouton</a:t>
            </a:r>
            <a:r>
              <a:rPr lang="tr-TR" dirty="0"/>
              <a:t> (1975)’a göre özellikle 1960’lardan sonra toplumda ve iş yaşamında geleneksel yetki-itaat anlayışı yıkılmış onun yerini, patronla astlar arasında, gidilecek yolların, problem çözümlerinin ve onlara nasıl gidileceğinin tayininde karşılıklı anlayış ve anlaşmaya dayalı uygulamalar almaya başlamıştır.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9340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253</Words>
  <Application>Microsoft Office PowerPoint</Application>
  <PresentationFormat>Geniş ekran</PresentationFormat>
  <Paragraphs>29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BÖLÜM 5  ÖRGÜTSEL GELİŞME BİREYSEL STRATEJİLERİ </vt:lpstr>
      <vt:lpstr>BÖLÜM 5  ÖRGÜTSEL GELİŞME BİREYSEL STRATEJİLERİ </vt:lpstr>
      <vt:lpstr>BÖLÜM 5  ÖRGÜTSEL GELİŞME BİREYSEL STRATEJİLERİ </vt:lpstr>
      <vt:lpstr>BÖLÜM 5  ÖRGÜTSEL GELİŞME BİREYSEL STRATEJİLERİ </vt:lpstr>
      <vt:lpstr>BÖLÜM 5  ÖRGÜTSEL GELİŞME BİREYSEL STRATEJİLERİ </vt:lpstr>
      <vt:lpstr>BÖLÜM 5  ÖRGÜTSEL GELİŞME BİREYSEL STRATEJİLERİ</vt:lpstr>
      <vt:lpstr>BÖLÜM 5  ÖRGÜTSEL GELİŞME BİREYSEL STRATEJİLERİ</vt:lpstr>
      <vt:lpstr>BÖLÜM 5  ÖRGÜTSEL GELİŞME BİREYSEL STRATEJİLERİ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BÖLÜM 5  ÖRGÜTSEL GELİŞME BİREYSEL STRATEJİLERİ</dc:title>
  <dc:creator>inci �z</dc:creator>
  <cp:lastModifiedBy>ebf</cp:lastModifiedBy>
  <cp:revision>13</cp:revision>
  <dcterms:created xsi:type="dcterms:W3CDTF">2018-02-01T16:19:45Z</dcterms:created>
  <dcterms:modified xsi:type="dcterms:W3CDTF">2018-02-02T06:14:57Z</dcterms:modified>
</cp:coreProperties>
</file>