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48"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990095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243569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05142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453886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C5DF54-0EF2-408D-A2FC-691BDF6F47B0}" type="datetimeFigureOut">
              <a:rPr lang="tr-TR" smtClean="0"/>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195723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167230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CC5DF54-0EF2-408D-A2FC-691BDF6F47B0}" type="datetimeFigureOut">
              <a:rPr lang="tr-TR" smtClean="0"/>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960760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CC5DF54-0EF2-408D-A2FC-691BDF6F47B0}" type="datetimeFigureOut">
              <a:rPr lang="tr-TR" smtClean="0"/>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374638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C5DF54-0EF2-408D-A2FC-691BDF6F47B0}" type="datetimeFigureOut">
              <a:rPr lang="tr-TR" smtClean="0"/>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2957294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1835512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C5DF54-0EF2-408D-A2FC-691BDF6F47B0}" type="datetimeFigureOut">
              <a:rPr lang="tr-TR" smtClean="0"/>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53A5E3-3F91-4D80-ADDF-924350010406}" type="slidenum">
              <a:rPr lang="tr-TR" smtClean="0"/>
              <a:t>‹#›</a:t>
            </a:fld>
            <a:endParaRPr lang="tr-TR"/>
          </a:p>
        </p:txBody>
      </p:sp>
    </p:spTree>
    <p:extLst>
      <p:ext uri="{BB962C8B-B14F-4D97-AF65-F5344CB8AC3E}">
        <p14:creationId xmlns:p14="http://schemas.microsoft.com/office/powerpoint/2010/main" val="207394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5DF54-0EF2-408D-A2FC-691BDF6F47B0}" type="datetimeFigureOut">
              <a:rPr lang="tr-TR" smtClean="0"/>
              <a:t>30.01.2017</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3A5E3-3F91-4D80-ADDF-924350010406}" type="slidenum">
              <a:rPr lang="tr-TR" smtClean="0"/>
              <a:t>‹#›</a:t>
            </a:fld>
            <a:endParaRPr lang="tr-TR"/>
          </a:p>
        </p:txBody>
      </p:sp>
    </p:spTree>
    <p:extLst>
      <p:ext uri="{BB962C8B-B14F-4D97-AF65-F5344CB8AC3E}">
        <p14:creationId xmlns:p14="http://schemas.microsoft.com/office/powerpoint/2010/main" val="2955502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tr-TR" i="1" smtClean="0">
                <a:solidFill>
                  <a:srgbClr val="FF0000"/>
                </a:solidFill>
              </a:rPr>
              <a:t>SERA KURULUŞUNDA ETKİLİ OLAN FAKTÖRLER</a:t>
            </a:r>
          </a:p>
        </p:txBody>
      </p:sp>
    </p:spTree>
    <p:extLst>
      <p:ext uri="{BB962C8B-B14F-4D97-AF65-F5344CB8AC3E}">
        <p14:creationId xmlns:p14="http://schemas.microsoft.com/office/powerpoint/2010/main" val="2620723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1981200" y="692151"/>
            <a:ext cx="8229600" cy="5438775"/>
          </a:xfrm>
        </p:spPr>
        <p:txBody>
          <a:bodyPr/>
          <a:lstStyle/>
          <a:p>
            <a:pPr eaLnBrk="1" hangingPunct="1">
              <a:lnSpc>
                <a:spcPct val="90000"/>
              </a:lnSpc>
              <a:buClr>
                <a:srgbClr val="FF0000"/>
              </a:buClr>
              <a:defRPr/>
            </a:pPr>
            <a:r>
              <a:rPr lang="tr-TR" i="1" smtClean="0">
                <a:solidFill>
                  <a:srgbClr val="FF0000"/>
                </a:solidFill>
                <a:effectLst>
                  <a:outerShdw blurRad="38100" dist="38100" dir="2700000" algn="tl">
                    <a:srgbClr val="FFFFFF"/>
                  </a:outerShdw>
                </a:effectLst>
              </a:rPr>
              <a:t>Su:</a:t>
            </a:r>
          </a:p>
          <a:p>
            <a:pPr eaLnBrk="1" hangingPunct="1">
              <a:lnSpc>
                <a:spcPct val="90000"/>
              </a:lnSpc>
              <a:defRPr/>
            </a:pPr>
            <a:endParaRPr lang="tr-TR" i="1" smtClean="0">
              <a:solidFill>
                <a:srgbClr val="FF0000"/>
              </a:solidFill>
              <a:effectLst>
                <a:outerShdw blurRad="38100" dist="38100" dir="2700000" algn="tl">
                  <a:srgbClr val="FFFFFF"/>
                </a:outerShdw>
              </a:effectLst>
            </a:endParaRPr>
          </a:p>
          <a:p>
            <a:pPr eaLnBrk="1" hangingPunct="1">
              <a:lnSpc>
                <a:spcPct val="90000"/>
              </a:lnSpc>
              <a:buClr>
                <a:srgbClr val="FFCC00"/>
              </a:buClr>
              <a:buFont typeface="Wingdings" panose="05000000000000000000" pitchFamily="2" charset="2"/>
              <a:buChar char="Ø"/>
              <a:defRPr/>
            </a:pPr>
            <a:r>
              <a:rPr lang="tr-TR" smtClean="0"/>
              <a:t>Sera su kaynağına yakın olmalıdır.</a:t>
            </a:r>
          </a:p>
          <a:p>
            <a:pPr eaLnBrk="1" hangingPunct="1">
              <a:lnSpc>
                <a:spcPct val="90000"/>
              </a:lnSpc>
              <a:defRPr/>
            </a:pPr>
            <a:endParaRPr lang="tr-TR" smtClean="0"/>
          </a:p>
          <a:p>
            <a:pPr eaLnBrk="1" hangingPunct="1">
              <a:lnSpc>
                <a:spcPct val="90000"/>
              </a:lnSpc>
              <a:buClr>
                <a:srgbClr val="FFCC00"/>
              </a:buClr>
              <a:buFont typeface="Wingdings" panose="05000000000000000000" pitchFamily="2" charset="2"/>
              <a:buChar char="Ø"/>
              <a:defRPr/>
            </a:pPr>
            <a:r>
              <a:rPr lang="tr-TR" smtClean="0"/>
              <a:t>Çabuk tuzlanan sera toprağının sulanmasında iyi kalitede su kullanılmalıdır.</a:t>
            </a:r>
          </a:p>
          <a:p>
            <a:pPr eaLnBrk="1" hangingPunct="1">
              <a:lnSpc>
                <a:spcPct val="90000"/>
              </a:lnSpc>
              <a:defRPr/>
            </a:pPr>
            <a:endParaRPr lang="tr-TR" smtClean="0"/>
          </a:p>
          <a:p>
            <a:pPr eaLnBrk="1" hangingPunct="1">
              <a:lnSpc>
                <a:spcPct val="90000"/>
              </a:lnSpc>
              <a:buClr>
                <a:srgbClr val="FFCC00"/>
              </a:buClr>
              <a:buFont typeface="Wingdings" panose="05000000000000000000" pitchFamily="2" charset="2"/>
              <a:buChar char="Ø"/>
              <a:defRPr/>
            </a:pPr>
            <a:r>
              <a:rPr lang="tr-TR" smtClean="0"/>
              <a:t>Sulama suyunun elektriksel geçirgenliği, bor, klor, Na konsantrasyonları önemlidir.</a:t>
            </a:r>
          </a:p>
          <a:p>
            <a:pPr eaLnBrk="1" hangingPunct="1">
              <a:lnSpc>
                <a:spcPct val="90000"/>
              </a:lnSpc>
              <a:defRPr/>
            </a:pPr>
            <a:endParaRPr lang="tr-TR" smtClean="0"/>
          </a:p>
        </p:txBody>
      </p:sp>
    </p:spTree>
    <p:extLst>
      <p:ext uri="{BB962C8B-B14F-4D97-AF65-F5344CB8AC3E}">
        <p14:creationId xmlns:p14="http://schemas.microsoft.com/office/powerpoint/2010/main" val="3116873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1981200" y="981075"/>
            <a:ext cx="8229600" cy="5149850"/>
          </a:xfrm>
        </p:spPr>
        <p:txBody>
          <a:bodyPr/>
          <a:lstStyle/>
          <a:p>
            <a:pPr eaLnBrk="1" hangingPunct="1">
              <a:buClr>
                <a:srgbClr val="FF0000"/>
              </a:buClr>
              <a:defRPr/>
            </a:pPr>
            <a:r>
              <a:rPr lang="tr-TR" i="1" smtClean="0">
                <a:solidFill>
                  <a:srgbClr val="FF0000"/>
                </a:solidFill>
                <a:effectLst>
                  <a:outerShdw blurRad="38100" dist="38100" dir="2700000" algn="tl">
                    <a:srgbClr val="FFFFFF"/>
                  </a:outerShdw>
                </a:effectLst>
              </a:rPr>
              <a:t>Topoğrafik durum:</a:t>
            </a:r>
          </a:p>
          <a:p>
            <a:pPr eaLnBrk="1" hangingPunct="1">
              <a:defRPr/>
            </a:pPr>
            <a:endParaRPr lang="tr-TR" i="1" smtClean="0">
              <a:solidFill>
                <a:srgbClr val="FF0000"/>
              </a:solidFill>
              <a:effectLst>
                <a:outerShdw blurRad="38100" dist="38100" dir="2700000" algn="tl">
                  <a:srgbClr val="FFFFFF"/>
                </a:outerShdw>
              </a:effectLst>
            </a:endParaRPr>
          </a:p>
          <a:p>
            <a:pPr eaLnBrk="1" hangingPunct="1">
              <a:buClr>
                <a:srgbClr val="FFCC00"/>
              </a:buClr>
              <a:buFont typeface="Wingdings" panose="05000000000000000000" pitchFamily="2" charset="2"/>
              <a:buChar char="Ø"/>
              <a:defRPr/>
            </a:pPr>
            <a:r>
              <a:rPr lang="tr-TR" smtClean="0"/>
              <a:t>Sera kurulacak yerin eğim durumu da önemlidir.</a:t>
            </a:r>
          </a:p>
          <a:p>
            <a:pPr eaLnBrk="1" hangingPunct="1">
              <a:buFont typeface="Wingdings" panose="05000000000000000000" pitchFamily="2" charset="2"/>
              <a:buNone/>
              <a:defRPr/>
            </a:pPr>
            <a:endParaRPr lang="tr-TR" smtClean="0"/>
          </a:p>
          <a:p>
            <a:pPr eaLnBrk="1" hangingPunct="1">
              <a:buClr>
                <a:srgbClr val="FFCC00"/>
              </a:buClr>
              <a:buFont typeface="Wingdings" panose="05000000000000000000" pitchFamily="2" charset="2"/>
              <a:buChar char="Ø"/>
              <a:defRPr/>
            </a:pPr>
            <a:r>
              <a:rPr lang="tr-TR" smtClean="0"/>
              <a:t>%1-2 eğim idealdir.</a:t>
            </a:r>
          </a:p>
          <a:p>
            <a:pPr eaLnBrk="1" hangingPunct="1">
              <a:defRPr/>
            </a:pPr>
            <a:endParaRPr lang="tr-TR" smtClean="0"/>
          </a:p>
          <a:p>
            <a:pPr eaLnBrk="1" hangingPunct="1">
              <a:buClr>
                <a:srgbClr val="FFCC00"/>
              </a:buClr>
              <a:buFont typeface="Wingdings" panose="05000000000000000000" pitchFamily="2" charset="2"/>
              <a:buChar char="Ø"/>
              <a:defRPr/>
            </a:pPr>
            <a:r>
              <a:rPr lang="tr-TR" smtClean="0"/>
              <a:t>Güneye eğimli yamaçların güneşten yararlanma şansı çok daha yüksektir.</a:t>
            </a:r>
          </a:p>
        </p:txBody>
      </p:sp>
    </p:spTree>
    <p:extLst>
      <p:ext uri="{BB962C8B-B14F-4D97-AF65-F5344CB8AC3E}">
        <p14:creationId xmlns:p14="http://schemas.microsoft.com/office/powerpoint/2010/main" val="1361890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tr-TR" i="1" smtClean="0">
                <a:solidFill>
                  <a:srgbClr val="FF0000"/>
                </a:solidFill>
              </a:rPr>
              <a:t>Ekonomik Faktörler</a:t>
            </a:r>
          </a:p>
        </p:txBody>
      </p:sp>
      <p:sp>
        <p:nvSpPr>
          <p:cNvPr id="16387" name="Rectangle 3"/>
          <p:cNvSpPr>
            <a:spLocks noGrp="1" noChangeArrowheads="1"/>
          </p:cNvSpPr>
          <p:nvPr>
            <p:ph type="body" idx="1"/>
          </p:nvPr>
        </p:nvSpPr>
        <p:spPr/>
        <p:txBody>
          <a:bodyPr/>
          <a:lstStyle/>
          <a:p>
            <a:pPr eaLnBrk="1" hangingPunct="1">
              <a:lnSpc>
                <a:spcPct val="90000"/>
              </a:lnSpc>
              <a:buClr>
                <a:srgbClr val="FFCC00"/>
              </a:buClr>
              <a:buFont typeface="Wingdings" panose="05000000000000000000" pitchFamily="2" charset="2"/>
              <a:buChar char="Ø"/>
              <a:defRPr/>
            </a:pPr>
            <a:r>
              <a:rPr lang="tr-TR" i="1" dirty="0" smtClean="0">
                <a:solidFill>
                  <a:srgbClr val="FF0000"/>
                </a:solidFill>
                <a:effectLst>
                  <a:outerShdw blurRad="38100" dist="38100" dir="2700000" algn="tl">
                    <a:srgbClr val="FFFFFF"/>
                  </a:outerShdw>
                </a:effectLst>
              </a:rPr>
              <a:t>Pazar durumu:</a:t>
            </a:r>
            <a:r>
              <a:rPr lang="tr-TR" dirty="0" smtClean="0">
                <a:solidFill>
                  <a:srgbClr val="FF0000"/>
                </a:solidFill>
              </a:rPr>
              <a:t> </a:t>
            </a:r>
          </a:p>
          <a:p>
            <a:pPr eaLnBrk="1" hangingPunct="1">
              <a:lnSpc>
                <a:spcPct val="90000"/>
              </a:lnSpc>
              <a:buClr>
                <a:srgbClr val="FFCC00"/>
              </a:buClr>
              <a:buFont typeface="Wingdings" panose="05000000000000000000" pitchFamily="2" charset="2"/>
              <a:buNone/>
              <a:defRPr/>
            </a:pPr>
            <a:endParaRPr lang="tr-TR" dirty="0" smtClean="0"/>
          </a:p>
          <a:p>
            <a:pPr eaLnBrk="1" hangingPunct="1">
              <a:lnSpc>
                <a:spcPct val="90000"/>
              </a:lnSpc>
              <a:defRPr/>
            </a:pPr>
            <a:r>
              <a:rPr lang="tr-TR" dirty="0" smtClean="0"/>
              <a:t>Serada  yetiştirilen sebzelerin maliyeti açıkta yetiştirilenlere göre daha yüksektir.</a:t>
            </a:r>
          </a:p>
          <a:p>
            <a:pPr eaLnBrk="1" hangingPunct="1">
              <a:lnSpc>
                <a:spcPct val="90000"/>
              </a:lnSpc>
              <a:defRPr/>
            </a:pPr>
            <a:endParaRPr lang="tr-TR" dirty="0" smtClean="0"/>
          </a:p>
          <a:p>
            <a:pPr eaLnBrk="1" hangingPunct="1">
              <a:lnSpc>
                <a:spcPct val="90000"/>
              </a:lnSpc>
              <a:defRPr/>
            </a:pPr>
            <a:r>
              <a:rPr lang="tr-TR" dirty="0" smtClean="0"/>
              <a:t>Bu nedenle serada yetiştirilen sebzelerin yüksek fiyatla ve çabuk satılması için büyük tüketim merkezlerine yakın olması gerekir.</a:t>
            </a:r>
          </a:p>
        </p:txBody>
      </p:sp>
    </p:spTree>
    <p:extLst>
      <p:ext uri="{BB962C8B-B14F-4D97-AF65-F5344CB8AC3E}">
        <p14:creationId xmlns:p14="http://schemas.microsoft.com/office/powerpoint/2010/main" val="2684522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1919288" y="908051"/>
            <a:ext cx="8229600" cy="4530725"/>
          </a:xfrm>
        </p:spPr>
        <p:txBody>
          <a:bodyPr/>
          <a:lstStyle/>
          <a:p>
            <a:pPr eaLnBrk="1" hangingPunct="1">
              <a:lnSpc>
                <a:spcPct val="90000"/>
              </a:lnSpc>
              <a:buClr>
                <a:srgbClr val="FFCC00"/>
              </a:buClr>
              <a:buFont typeface="Wingdings" panose="05000000000000000000" pitchFamily="2" charset="2"/>
              <a:buChar char="Ø"/>
              <a:defRPr/>
            </a:pPr>
            <a:r>
              <a:rPr lang="tr-TR" i="1" smtClean="0">
                <a:solidFill>
                  <a:srgbClr val="FFCC00"/>
                </a:solidFill>
                <a:effectLst>
                  <a:outerShdw blurRad="38100" dist="38100" dir="2700000" algn="tl">
                    <a:srgbClr val="FFFFFF"/>
                  </a:outerShdw>
                </a:effectLst>
              </a:rPr>
              <a:t>Ulaşım:</a:t>
            </a:r>
          </a:p>
          <a:p>
            <a:pPr eaLnBrk="1" hangingPunct="1">
              <a:lnSpc>
                <a:spcPct val="90000"/>
              </a:lnSpc>
              <a:buFont typeface="Wingdings" panose="05000000000000000000" pitchFamily="2" charset="2"/>
              <a:buNone/>
              <a:defRPr/>
            </a:pPr>
            <a:endParaRPr lang="tr-TR" i="1" smtClean="0">
              <a:solidFill>
                <a:srgbClr val="FFCC00"/>
              </a:solidFill>
              <a:effectLst>
                <a:outerShdw blurRad="38100" dist="38100" dir="2700000" algn="tl">
                  <a:srgbClr val="FFFFFF"/>
                </a:outerShdw>
              </a:effectLst>
            </a:endParaRPr>
          </a:p>
          <a:p>
            <a:pPr eaLnBrk="1" hangingPunct="1">
              <a:lnSpc>
                <a:spcPct val="90000"/>
              </a:lnSpc>
              <a:defRPr/>
            </a:pPr>
            <a:r>
              <a:rPr lang="tr-TR" smtClean="0"/>
              <a:t>Sebzelerin su içeriği çok yüksek olduğundan, hasattan kısa süre sonra bünyelerindeki suyu hızlı şekilde kaybederler. Bu nedenle, serada üretilen sebzelerin en kısa zamanda pazara ulaşması için ulaşım yollarına yakın olması gerekir.</a:t>
            </a:r>
          </a:p>
        </p:txBody>
      </p:sp>
    </p:spTree>
    <p:extLst>
      <p:ext uri="{BB962C8B-B14F-4D97-AF65-F5344CB8AC3E}">
        <p14:creationId xmlns:p14="http://schemas.microsoft.com/office/powerpoint/2010/main" val="967044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1774825" y="981076"/>
            <a:ext cx="8229600" cy="4530725"/>
          </a:xfrm>
        </p:spPr>
        <p:txBody>
          <a:bodyPr/>
          <a:lstStyle/>
          <a:p>
            <a:pPr eaLnBrk="1" hangingPunct="1">
              <a:buClr>
                <a:srgbClr val="FFCC00"/>
              </a:buClr>
              <a:buFont typeface="Wingdings" panose="05000000000000000000" pitchFamily="2" charset="2"/>
              <a:buChar char="Ø"/>
              <a:defRPr/>
            </a:pPr>
            <a:r>
              <a:rPr lang="tr-TR" i="1" dirty="0" smtClean="0">
                <a:solidFill>
                  <a:srgbClr val="FF0000"/>
                </a:solidFill>
                <a:effectLst>
                  <a:outerShdw blurRad="38100" dist="38100" dir="2700000" algn="tl">
                    <a:srgbClr val="FFFFFF"/>
                  </a:outerShdw>
                </a:effectLst>
              </a:rPr>
              <a:t>Enerji:</a:t>
            </a:r>
          </a:p>
          <a:p>
            <a:pPr eaLnBrk="1" hangingPunct="1">
              <a:buFont typeface="Wingdings" panose="05000000000000000000" pitchFamily="2" charset="2"/>
              <a:buNone/>
              <a:defRPr/>
            </a:pPr>
            <a:endParaRPr lang="tr-TR" i="1" dirty="0" smtClean="0">
              <a:solidFill>
                <a:srgbClr val="FFCC00"/>
              </a:solidFill>
              <a:effectLst>
                <a:outerShdw blurRad="38100" dist="38100" dir="2700000" algn="tl">
                  <a:srgbClr val="FFFFFF"/>
                </a:outerShdw>
              </a:effectLst>
            </a:endParaRPr>
          </a:p>
          <a:p>
            <a:pPr eaLnBrk="1" hangingPunct="1">
              <a:defRPr/>
            </a:pPr>
            <a:r>
              <a:rPr lang="tr-TR" dirty="0" smtClean="0"/>
              <a:t>Seranın kurulacağı yerde, sürekli ve ucuz olarak kullanılabilecek bir enerji kaynağı olmalıdır. Bu enerji kaynağı hem seraların ısıtılmasında hem de serada çalıştırılacak olan araç ve gereçlerde kullanılabilir. </a:t>
            </a:r>
          </a:p>
        </p:txBody>
      </p:sp>
    </p:spTree>
    <p:extLst>
      <p:ext uri="{BB962C8B-B14F-4D97-AF65-F5344CB8AC3E}">
        <p14:creationId xmlns:p14="http://schemas.microsoft.com/office/powerpoint/2010/main" val="2622344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1847851" y="836614"/>
            <a:ext cx="8640763" cy="5113337"/>
          </a:xfrm>
        </p:spPr>
        <p:txBody>
          <a:bodyPr/>
          <a:lstStyle/>
          <a:p>
            <a:pPr eaLnBrk="1" hangingPunct="1">
              <a:buClr>
                <a:srgbClr val="FFCC00"/>
              </a:buClr>
              <a:buFont typeface="Wingdings" panose="05000000000000000000" pitchFamily="2" charset="2"/>
              <a:buChar char="Ø"/>
              <a:defRPr/>
            </a:pPr>
            <a:r>
              <a:rPr lang="tr-TR" i="1" dirty="0" smtClean="0">
                <a:solidFill>
                  <a:srgbClr val="FF0000"/>
                </a:solidFill>
                <a:effectLst>
                  <a:outerShdw blurRad="38100" dist="38100" dir="2700000" algn="tl">
                    <a:srgbClr val="FFFFFF"/>
                  </a:outerShdw>
                </a:effectLst>
              </a:rPr>
              <a:t>Yakıt, gübre, dezenfektan  ve elektrik:</a:t>
            </a:r>
          </a:p>
          <a:p>
            <a:pPr eaLnBrk="1" hangingPunct="1">
              <a:buFont typeface="Wingdings" panose="05000000000000000000" pitchFamily="2" charset="2"/>
              <a:buNone/>
              <a:defRPr/>
            </a:pPr>
            <a:endParaRPr lang="tr-TR" i="1" dirty="0" smtClean="0">
              <a:solidFill>
                <a:srgbClr val="FFCC00"/>
              </a:solidFill>
              <a:effectLst>
                <a:outerShdw blurRad="38100" dist="38100" dir="2700000" algn="tl">
                  <a:srgbClr val="FFFFFF"/>
                </a:outerShdw>
              </a:effectLst>
            </a:endParaRPr>
          </a:p>
          <a:p>
            <a:pPr eaLnBrk="1" hangingPunct="1">
              <a:buFont typeface="Wingdings" panose="05000000000000000000" pitchFamily="2" charset="2"/>
              <a:buNone/>
              <a:defRPr/>
            </a:pPr>
            <a:r>
              <a:rPr lang="tr-TR" dirty="0" smtClean="0"/>
              <a:t>Sera kurulacak yere yakın olmalıdır.</a:t>
            </a:r>
          </a:p>
          <a:p>
            <a:pPr eaLnBrk="1" hangingPunct="1">
              <a:buFont typeface="Wingdings" panose="05000000000000000000" pitchFamily="2" charset="2"/>
              <a:buNone/>
              <a:defRPr/>
            </a:pPr>
            <a:endParaRPr lang="tr-TR" dirty="0" smtClean="0"/>
          </a:p>
          <a:p>
            <a:pPr eaLnBrk="1" hangingPunct="1">
              <a:buClr>
                <a:srgbClr val="FFCC00"/>
              </a:buClr>
              <a:buFont typeface="Wingdings" panose="05000000000000000000" pitchFamily="2" charset="2"/>
              <a:buChar char="Ø"/>
              <a:defRPr/>
            </a:pPr>
            <a:r>
              <a:rPr lang="tr-TR" i="1" dirty="0" smtClean="0">
                <a:solidFill>
                  <a:srgbClr val="FF0000"/>
                </a:solidFill>
                <a:effectLst>
                  <a:outerShdw blurRad="38100" dist="38100" dir="2700000" algn="tl">
                    <a:srgbClr val="FFFFFF"/>
                  </a:outerShdw>
                </a:effectLst>
              </a:rPr>
              <a:t>İşçi: </a:t>
            </a:r>
          </a:p>
          <a:p>
            <a:pPr eaLnBrk="1" hangingPunct="1">
              <a:buFont typeface="Wingdings" panose="05000000000000000000" pitchFamily="2" charset="2"/>
              <a:buNone/>
              <a:defRPr/>
            </a:pPr>
            <a:endParaRPr lang="tr-TR" i="1" dirty="0" smtClean="0">
              <a:solidFill>
                <a:srgbClr val="FFCC00"/>
              </a:solidFill>
              <a:effectLst>
                <a:outerShdw blurRad="38100" dist="38100" dir="2700000" algn="tl">
                  <a:srgbClr val="FFFFFF"/>
                </a:outerShdw>
              </a:effectLst>
            </a:endParaRPr>
          </a:p>
          <a:p>
            <a:pPr eaLnBrk="1" hangingPunct="1">
              <a:buFont typeface="Wingdings" panose="05000000000000000000" pitchFamily="2" charset="2"/>
              <a:buNone/>
              <a:defRPr/>
            </a:pPr>
            <a:r>
              <a:rPr lang="tr-TR" dirty="0" smtClean="0"/>
              <a:t>	Seracılıkta işçi sorunu en önemli sorundur. İşçinin seracılık konusunda teknik bilgiye sahip olması gerekmektedir.</a:t>
            </a:r>
          </a:p>
        </p:txBody>
      </p:sp>
    </p:spTree>
    <p:extLst>
      <p:ext uri="{BB962C8B-B14F-4D97-AF65-F5344CB8AC3E}">
        <p14:creationId xmlns:p14="http://schemas.microsoft.com/office/powerpoint/2010/main" val="3006856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0" y="277814"/>
            <a:ext cx="9144000" cy="1139825"/>
          </a:xfrm>
        </p:spPr>
        <p:txBody>
          <a:bodyPr>
            <a:normAutofit/>
          </a:bodyPr>
          <a:lstStyle/>
          <a:p>
            <a:pPr eaLnBrk="1" hangingPunct="1">
              <a:defRPr/>
            </a:pPr>
            <a:r>
              <a:rPr lang="tr-TR" sz="2400" dirty="0">
                <a:solidFill>
                  <a:srgbClr val="FF0000"/>
                </a:solidFill>
                <a:latin typeface="Arial Black" panose="020B0A04020102020204" pitchFamily="34" charset="0"/>
              </a:rPr>
              <a:t>Ekolojik ve ekonomik faktörler bir arada değerlendirildiğinde</a:t>
            </a:r>
            <a:r>
              <a:rPr lang="tr-TR" sz="2000" dirty="0">
                <a:solidFill>
                  <a:srgbClr val="FF0000"/>
                </a:solidFill>
                <a:latin typeface="Arial Black" panose="020B0A04020102020204" pitchFamily="34" charset="0"/>
              </a:rPr>
              <a:t>;</a:t>
            </a:r>
          </a:p>
        </p:txBody>
      </p:sp>
      <p:sp>
        <p:nvSpPr>
          <p:cNvPr id="20483" name="Rectangle 3"/>
          <p:cNvSpPr>
            <a:spLocks noGrp="1" noChangeArrowheads="1"/>
          </p:cNvSpPr>
          <p:nvPr>
            <p:ph type="body" idx="1"/>
          </p:nvPr>
        </p:nvSpPr>
        <p:spPr>
          <a:xfrm>
            <a:off x="1703388" y="1600200"/>
            <a:ext cx="8964612" cy="5257800"/>
          </a:xfrm>
        </p:spPr>
        <p:txBody>
          <a:bodyPr>
            <a:normAutofit/>
          </a:bodyPr>
          <a:lstStyle/>
          <a:p>
            <a:pPr eaLnBrk="1" hangingPunct="1">
              <a:buClr>
                <a:srgbClr val="FFCC00"/>
              </a:buClr>
              <a:defRPr/>
            </a:pPr>
            <a:r>
              <a:rPr lang="tr-TR" sz="2400" dirty="0" smtClean="0">
                <a:solidFill>
                  <a:srgbClr val="FF0000"/>
                </a:solidFill>
                <a:effectLst>
                  <a:outerShdw blurRad="38100" dist="38100" dir="2700000" algn="tl">
                    <a:srgbClr val="FFFFFF"/>
                  </a:outerShdw>
                </a:effectLst>
                <a:latin typeface="Arial Black" panose="020B0A04020102020204" pitchFamily="34" charset="0"/>
              </a:rPr>
              <a:t>Sera yerinin tanımı şu şekilde yapılabilir:</a:t>
            </a:r>
          </a:p>
          <a:p>
            <a:pPr eaLnBrk="1" hangingPunct="1">
              <a:buClr>
                <a:srgbClr val="FF0000"/>
              </a:buClr>
              <a:buFont typeface="Wingdings" panose="05000000000000000000" pitchFamily="2" charset="2"/>
              <a:buChar char="ü"/>
              <a:defRPr/>
            </a:pPr>
            <a:r>
              <a:rPr lang="tr-TR" sz="2400" dirty="0" smtClean="0">
                <a:latin typeface="Arial Black" panose="020B0A04020102020204" pitchFamily="34" charset="0"/>
              </a:rPr>
              <a:t>Her mevsim yüksek ışık yoğunluğuna sahip,</a:t>
            </a:r>
          </a:p>
          <a:p>
            <a:pPr eaLnBrk="1" hangingPunct="1">
              <a:buClr>
                <a:srgbClr val="FF0000"/>
              </a:buClr>
              <a:buFont typeface="Wingdings" panose="05000000000000000000" pitchFamily="2" charset="2"/>
              <a:buChar char="ü"/>
              <a:defRPr/>
            </a:pPr>
            <a:r>
              <a:rPr lang="tr-TR" sz="2400" dirty="0" smtClean="0">
                <a:latin typeface="Arial Black" panose="020B0A04020102020204" pitchFamily="34" charset="0"/>
              </a:rPr>
              <a:t>Kış ayları ılıman geçen,</a:t>
            </a:r>
          </a:p>
          <a:p>
            <a:pPr eaLnBrk="1" hangingPunct="1">
              <a:buClr>
                <a:srgbClr val="FF0000"/>
              </a:buClr>
              <a:buFont typeface="Wingdings" panose="05000000000000000000" pitchFamily="2" charset="2"/>
              <a:buChar char="ü"/>
              <a:defRPr/>
            </a:pPr>
            <a:r>
              <a:rPr lang="tr-TR" sz="2400" dirty="0" smtClean="0">
                <a:latin typeface="Arial Black" panose="020B0A04020102020204" pitchFamily="34" charset="0"/>
              </a:rPr>
              <a:t>İyi ulaşım olanakları ve pazar istekleri olan,</a:t>
            </a:r>
          </a:p>
          <a:p>
            <a:pPr eaLnBrk="1" hangingPunct="1">
              <a:buClr>
                <a:srgbClr val="FF0000"/>
              </a:buClr>
              <a:buFont typeface="Wingdings" panose="05000000000000000000" pitchFamily="2" charset="2"/>
              <a:buChar char="ü"/>
              <a:defRPr/>
            </a:pPr>
            <a:r>
              <a:rPr lang="tr-TR" sz="2400" dirty="0" smtClean="0">
                <a:latin typeface="Arial Black" panose="020B0A04020102020204" pitchFamily="34" charset="0"/>
              </a:rPr>
              <a:t>Ucuz yakıtı veya doğal ısıtma kaynağı olan,</a:t>
            </a:r>
          </a:p>
          <a:p>
            <a:pPr eaLnBrk="1" hangingPunct="1">
              <a:buClr>
                <a:srgbClr val="FF0000"/>
              </a:buClr>
              <a:buFont typeface="Wingdings" panose="05000000000000000000" pitchFamily="2" charset="2"/>
              <a:buChar char="ü"/>
              <a:defRPr/>
            </a:pPr>
            <a:r>
              <a:rPr lang="tr-TR" sz="2400" dirty="0" smtClean="0">
                <a:latin typeface="Arial Black" panose="020B0A04020102020204" pitchFamily="34" charset="0"/>
              </a:rPr>
              <a:t>İyi nitelikli sulama suyu ve toprağı bulunan,</a:t>
            </a:r>
          </a:p>
          <a:p>
            <a:pPr eaLnBrk="1" hangingPunct="1">
              <a:buClr>
                <a:srgbClr val="FF0000"/>
              </a:buClr>
              <a:buFont typeface="Wingdings" panose="05000000000000000000" pitchFamily="2" charset="2"/>
              <a:buChar char="ü"/>
              <a:defRPr/>
            </a:pPr>
            <a:r>
              <a:rPr lang="tr-TR" sz="2400" dirty="0" smtClean="0">
                <a:latin typeface="Arial Black" panose="020B0A04020102020204" pitchFamily="34" charset="0"/>
              </a:rPr>
              <a:t>Şiddetli rüzgarlara kapalı,</a:t>
            </a:r>
          </a:p>
          <a:p>
            <a:pPr eaLnBrk="1" hangingPunct="1">
              <a:buClr>
                <a:srgbClr val="FF0000"/>
              </a:buClr>
              <a:buFont typeface="Wingdings" panose="05000000000000000000" pitchFamily="2" charset="2"/>
              <a:buChar char="ü"/>
              <a:defRPr/>
            </a:pPr>
            <a:r>
              <a:rPr lang="tr-TR" sz="2400" dirty="0" smtClean="0">
                <a:latin typeface="Arial Black" panose="020B0A04020102020204" pitchFamily="34" charset="0"/>
              </a:rPr>
              <a:t>Nitelikli işçinin bulunabildiği yerler sera için idealdir.</a:t>
            </a:r>
          </a:p>
        </p:txBody>
      </p:sp>
    </p:spTree>
    <p:extLst>
      <p:ext uri="{BB962C8B-B14F-4D97-AF65-F5344CB8AC3E}">
        <p14:creationId xmlns:p14="http://schemas.microsoft.com/office/powerpoint/2010/main" val="281552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p:txBody>
          <a:bodyPr/>
          <a:lstStyle/>
          <a:p>
            <a:pPr eaLnBrk="1" hangingPunct="1">
              <a:buClr>
                <a:srgbClr val="FFCC00"/>
              </a:buClr>
              <a:defRPr/>
            </a:pPr>
            <a:r>
              <a:rPr lang="tr-TR" sz="3200" i="1" dirty="0" smtClean="0">
                <a:solidFill>
                  <a:srgbClr val="FF0000"/>
                </a:solidFill>
                <a:effectLst>
                  <a:outerShdw blurRad="38100" dist="38100" dir="2700000" algn="tl">
                    <a:srgbClr val="FFFFFF"/>
                  </a:outerShdw>
                </a:effectLst>
              </a:rPr>
              <a:t>Sera kuruluşunda etkili olan faktörler;</a:t>
            </a:r>
          </a:p>
          <a:p>
            <a:pPr eaLnBrk="1" hangingPunct="1">
              <a:defRPr/>
            </a:pPr>
            <a:endParaRPr lang="tr-TR" i="1" dirty="0" smtClean="0">
              <a:solidFill>
                <a:srgbClr val="FFCC00"/>
              </a:solidFill>
              <a:effectLst>
                <a:outerShdw blurRad="38100" dist="38100" dir="2700000" algn="tl">
                  <a:srgbClr val="FFFFFF"/>
                </a:outerShdw>
              </a:effectLst>
            </a:endParaRPr>
          </a:p>
          <a:p>
            <a:pPr eaLnBrk="1" hangingPunct="1">
              <a:buClr>
                <a:srgbClr val="FFCC00"/>
              </a:buClr>
              <a:buFont typeface="Wingdings" panose="05000000000000000000" pitchFamily="2" charset="2"/>
              <a:buChar char="ü"/>
              <a:defRPr/>
            </a:pPr>
            <a:r>
              <a:rPr lang="tr-TR" dirty="0" smtClean="0"/>
              <a:t>Ekolojik koşullar</a:t>
            </a:r>
          </a:p>
          <a:p>
            <a:pPr eaLnBrk="1" hangingPunct="1">
              <a:buFont typeface="Wingdings" panose="05000000000000000000" pitchFamily="2" charset="2"/>
              <a:buNone/>
              <a:defRPr/>
            </a:pPr>
            <a:endParaRPr lang="tr-TR" dirty="0" smtClean="0"/>
          </a:p>
          <a:p>
            <a:pPr eaLnBrk="1" hangingPunct="1">
              <a:buClr>
                <a:srgbClr val="FFCC00"/>
              </a:buClr>
              <a:buFont typeface="Wingdings" panose="05000000000000000000" pitchFamily="2" charset="2"/>
              <a:buChar char="ü"/>
              <a:defRPr/>
            </a:pPr>
            <a:r>
              <a:rPr lang="tr-TR" dirty="0" smtClean="0"/>
              <a:t>Ekonomik koşullar</a:t>
            </a:r>
          </a:p>
        </p:txBody>
      </p:sp>
    </p:spTree>
    <p:extLst>
      <p:ext uri="{BB962C8B-B14F-4D97-AF65-F5344CB8AC3E}">
        <p14:creationId xmlns:p14="http://schemas.microsoft.com/office/powerpoint/2010/main" val="921745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1981200" y="404813"/>
            <a:ext cx="8229600" cy="5726112"/>
          </a:xfrm>
        </p:spPr>
        <p:txBody>
          <a:bodyPr/>
          <a:lstStyle/>
          <a:p>
            <a:pPr eaLnBrk="1" hangingPunct="1">
              <a:buClr>
                <a:srgbClr val="FF0000"/>
              </a:buClr>
              <a:defRPr/>
            </a:pPr>
            <a:r>
              <a:rPr lang="tr-TR" i="1" smtClean="0">
                <a:solidFill>
                  <a:srgbClr val="FF0000"/>
                </a:solidFill>
                <a:effectLst>
                  <a:outerShdw blurRad="38100" dist="38100" dir="2700000" algn="tl">
                    <a:srgbClr val="FFFFFF"/>
                  </a:outerShdw>
                </a:effectLst>
              </a:rPr>
              <a:t>Ekolojik koşullar</a:t>
            </a:r>
          </a:p>
          <a:p>
            <a:pPr eaLnBrk="1" hangingPunct="1">
              <a:buFont typeface="Wingdings" panose="05000000000000000000" pitchFamily="2" charset="2"/>
              <a:buNone/>
              <a:defRPr/>
            </a:pPr>
            <a:endParaRPr lang="tr-TR" smtClean="0"/>
          </a:p>
          <a:p>
            <a:pPr eaLnBrk="1" hangingPunct="1">
              <a:buClr>
                <a:srgbClr val="FFCC00"/>
              </a:buClr>
              <a:buFont typeface="Wingdings" panose="05000000000000000000" pitchFamily="2" charset="2"/>
              <a:buChar char="Ø"/>
              <a:defRPr/>
            </a:pPr>
            <a:r>
              <a:rPr lang="tr-TR" smtClean="0"/>
              <a:t>Işık,</a:t>
            </a:r>
          </a:p>
          <a:p>
            <a:pPr eaLnBrk="1" hangingPunct="1">
              <a:buClr>
                <a:srgbClr val="FFCC00"/>
              </a:buClr>
              <a:buFont typeface="Wingdings" panose="05000000000000000000" pitchFamily="2" charset="2"/>
              <a:buChar char="Ø"/>
              <a:defRPr/>
            </a:pPr>
            <a:r>
              <a:rPr lang="tr-TR" smtClean="0"/>
              <a:t>Sıcaklık,</a:t>
            </a:r>
          </a:p>
          <a:p>
            <a:pPr eaLnBrk="1" hangingPunct="1">
              <a:buClr>
                <a:srgbClr val="FFCC00"/>
              </a:buClr>
              <a:buFont typeface="Wingdings" panose="05000000000000000000" pitchFamily="2" charset="2"/>
              <a:buChar char="Ø"/>
              <a:defRPr/>
            </a:pPr>
            <a:r>
              <a:rPr lang="tr-TR" smtClean="0"/>
              <a:t>Rüzgar,</a:t>
            </a:r>
          </a:p>
          <a:p>
            <a:pPr eaLnBrk="1" hangingPunct="1">
              <a:buClr>
                <a:srgbClr val="FFCC00"/>
              </a:buClr>
              <a:buFont typeface="Wingdings" panose="05000000000000000000" pitchFamily="2" charset="2"/>
              <a:buChar char="Ø"/>
              <a:defRPr/>
            </a:pPr>
            <a:r>
              <a:rPr lang="tr-TR" smtClean="0"/>
              <a:t>Yağış,</a:t>
            </a:r>
          </a:p>
          <a:p>
            <a:pPr eaLnBrk="1" hangingPunct="1">
              <a:buClr>
                <a:srgbClr val="FFCC00"/>
              </a:buClr>
              <a:buFont typeface="Wingdings" panose="05000000000000000000" pitchFamily="2" charset="2"/>
              <a:buChar char="Ø"/>
              <a:defRPr/>
            </a:pPr>
            <a:r>
              <a:rPr lang="tr-TR" smtClean="0"/>
              <a:t>Toprak,</a:t>
            </a:r>
          </a:p>
          <a:p>
            <a:pPr eaLnBrk="1" hangingPunct="1">
              <a:buClr>
                <a:srgbClr val="FFCC00"/>
              </a:buClr>
              <a:buFont typeface="Wingdings" panose="05000000000000000000" pitchFamily="2" charset="2"/>
              <a:buChar char="Ø"/>
              <a:defRPr/>
            </a:pPr>
            <a:r>
              <a:rPr lang="tr-TR" smtClean="0"/>
              <a:t>Su,</a:t>
            </a:r>
          </a:p>
          <a:p>
            <a:pPr eaLnBrk="1" hangingPunct="1">
              <a:buClr>
                <a:srgbClr val="FFCC00"/>
              </a:buClr>
              <a:buFont typeface="Wingdings" panose="05000000000000000000" pitchFamily="2" charset="2"/>
              <a:buChar char="Ø"/>
              <a:defRPr/>
            </a:pPr>
            <a:r>
              <a:rPr lang="tr-TR" smtClean="0"/>
              <a:t>Topoğrafik durum</a:t>
            </a:r>
          </a:p>
        </p:txBody>
      </p:sp>
    </p:spTree>
    <p:extLst>
      <p:ext uri="{BB962C8B-B14F-4D97-AF65-F5344CB8AC3E}">
        <p14:creationId xmlns:p14="http://schemas.microsoft.com/office/powerpoint/2010/main" val="1777613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981200" y="765175"/>
            <a:ext cx="8229600" cy="5365750"/>
          </a:xfrm>
        </p:spPr>
        <p:txBody>
          <a:bodyPr/>
          <a:lstStyle/>
          <a:p>
            <a:pPr eaLnBrk="1" hangingPunct="1">
              <a:buClr>
                <a:srgbClr val="FF0000"/>
              </a:buClr>
              <a:defRPr/>
            </a:pPr>
            <a:r>
              <a:rPr lang="tr-TR" i="1" smtClean="0">
                <a:solidFill>
                  <a:srgbClr val="FF0000"/>
                </a:solidFill>
                <a:effectLst>
                  <a:outerShdw blurRad="38100" dist="38100" dir="2700000" algn="tl">
                    <a:srgbClr val="FFFFFF"/>
                  </a:outerShdw>
                </a:effectLst>
              </a:rPr>
              <a:t>Ekonomik koşullar</a:t>
            </a:r>
          </a:p>
          <a:p>
            <a:pPr eaLnBrk="1" hangingPunct="1">
              <a:buFont typeface="Wingdings" panose="05000000000000000000" pitchFamily="2" charset="2"/>
              <a:buNone/>
              <a:defRPr/>
            </a:pPr>
            <a:endParaRPr lang="tr-TR" i="1" smtClean="0">
              <a:solidFill>
                <a:srgbClr val="FF0000"/>
              </a:solidFill>
              <a:effectLst>
                <a:outerShdw blurRad="38100" dist="38100" dir="2700000" algn="tl">
                  <a:srgbClr val="FFFFFF"/>
                </a:outerShdw>
              </a:effectLst>
            </a:endParaRPr>
          </a:p>
          <a:p>
            <a:pPr eaLnBrk="1" hangingPunct="1">
              <a:buClr>
                <a:srgbClr val="FFCC00"/>
              </a:buClr>
              <a:buFont typeface="Wingdings" panose="05000000000000000000" pitchFamily="2" charset="2"/>
              <a:buChar char="Ø"/>
              <a:defRPr/>
            </a:pPr>
            <a:r>
              <a:rPr lang="tr-TR" smtClean="0"/>
              <a:t>Pazar durumu,</a:t>
            </a:r>
          </a:p>
          <a:p>
            <a:pPr eaLnBrk="1" hangingPunct="1">
              <a:buClr>
                <a:srgbClr val="FFCC00"/>
              </a:buClr>
              <a:buFont typeface="Wingdings" panose="05000000000000000000" pitchFamily="2" charset="2"/>
              <a:buChar char="Ø"/>
              <a:defRPr/>
            </a:pPr>
            <a:r>
              <a:rPr lang="tr-TR" smtClean="0"/>
              <a:t>Ulaşım,</a:t>
            </a:r>
          </a:p>
          <a:p>
            <a:pPr eaLnBrk="1" hangingPunct="1">
              <a:buClr>
                <a:srgbClr val="FFCC00"/>
              </a:buClr>
              <a:buFont typeface="Wingdings" panose="05000000000000000000" pitchFamily="2" charset="2"/>
              <a:buChar char="Ø"/>
              <a:defRPr/>
            </a:pPr>
            <a:r>
              <a:rPr lang="tr-TR" smtClean="0"/>
              <a:t>Enerji</a:t>
            </a:r>
          </a:p>
          <a:p>
            <a:pPr eaLnBrk="1" hangingPunct="1">
              <a:buClr>
                <a:srgbClr val="FFCC00"/>
              </a:buClr>
              <a:buFont typeface="Wingdings" panose="05000000000000000000" pitchFamily="2" charset="2"/>
              <a:buChar char="Ø"/>
              <a:defRPr/>
            </a:pPr>
            <a:r>
              <a:rPr lang="tr-TR" smtClean="0"/>
              <a:t>Yakıt, gübre, dezenfektan ve elektrik,</a:t>
            </a:r>
          </a:p>
          <a:p>
            <a:pPr eaLnBrk="1" hangingPunct="1">
              <a:buClr>
                <a:srgbClr val="FFCC00"/>
              </a:buClr>
              <a:buFont typeface="Wingdings" panose="05000000000000000000" pitchFamily="2" charset="2"/>
              <a:buChar char="Ø"/>
              <a:defRPr/>
            </a:pPr>
            <a:r>
              <a:rPr lang="tr-TR" smtClean="0"/>
              <a:t>İşçi sorunu</a:t>
            </a:r>
          </a:p>
          <a:p>
            <a:pPr eaLnBrk="1" hangingPunct="1">
              <a:defRPr/>
            </a:pPr>
            <a:endParaRPr lang="tr-TR" smtClean="0"/>
          </a:p>
        </p:txBody>
      </p:sp>
    </p:spTree>
    <p:extLst>
      <p:ext uri="{BB962C8B-B14F-4D97-AF65-F5344CB8AC3E}">
        <p14:creationId xmlns:p14="http://schemas.microsoft.com/office/powerpoint/2010/main" val="1208837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1524000" y="115888"/>
            <a:ext cx="9144000" cy="6742112"/>
          </a:xfrm>
        </p:spPr>
        <p:txBody>
          <a:bodyPr>
            <a:normAutofit lnSpcReduction="10000"/>
          </a:bodyPr>
          <a:lstStyle/>
          <a:p>
            <a:pPr eaLnBrk="1" hangingPunct="1">
              <a:lnSpc>
                <a:spcPct val="90000"/>
              </a:lnSpc>
              <a:buClr>
                <a:srgbClr val="FF0000"/>
              </a:buClr>
              <a:defRPr/>
            </a:pPr>
            <a:r>
              <a:rPr lang="tr-TR" i="1" dirty="0" smtClean="0">
                <a:solidFill>
                  <a:srgbClr val="FF0000"/>
                </a:solidFill>
                <a:effectLst>
                  <a:outerShdw blurRad="38100" dist="38100" dir="2700000" algn="tl">
                    <a:srgbClr val="FFFFFF"/>
                  </a:outerShdw>
                </a:effectLst>
              </a:rPr>
              <a:t>Işık:</a:t>
            </a:r>
          </a:p>
          <a:p>
            <a:pPr eaLnBrk="1" hangingPunct="1">
              <a:lnSpc>
                <a:spcPct val="90000"/>
              </a:lnSpc>
              <a:buFont typeface="Wingdings" panose="05000000000000000000" pitchFamily="2" charset="2"/>
              <a:buNone/>
              <a:defRPr/>
            </a:pPr>
            <a:endParaRPr lang="tr-TR" i="1" dirty="0" smtClean="0">
              <a:solidFill>
                <a:srgbClr val="FF0000"/>
              </a:solidFill>
              <a:effectLst>
                <a:outerShdw blurRad="38100" dist="38100" dir="2700000" algn="tl">
                  <a:srgbClr val="FFFFFF"/>
                </a:outerShdw>
              </a:effectLst>
            </a:endParaRPr>
          </a:p>
          <a:p>
            <a:pPr eaLnBrk="1" hangingPunct="1">
              <a:lnSpc>
                <a:spcPct val="90000"/>
              </a:lnSpc>
              <a:buClr>
                <a:srgbClr val="FFCC00"/>
              </a:buClr>
              <a:buFont typeface="Wingdings" panose="05000000000000000000" pitchFamily="2" charset="2"/>
              <a:buChar char="Ø"/>
              <a:defRPr/>
            </a:pPr>
            <a:r>
              <a:rPr lang="tr-TR" sz="2400" dirty="0">
                <a:solidFill>
                  <a:srgbClr val="FFCC00"/>
                </a:solidFill>
                <a:effectLst>
                  <a:outerShdw blurRad="38100" dist="38100" dir="2700000" algn="tl">
                    <a:srgbClr val="FFFFFF"/>
                  </a:outerShdw>
                </a:effectLst>
              </a:rPr>
              <a:t>Işığın dalga boyu,</a:t>
            </a:r>
          </a:p>
          <a:p>
            <a:pPr eaLnBrk="1" hangingPunct="1">
              <a:lnSpc>
                <a:spcPct val="90000"/>
              </a:lnSpc>
              <a:buClr>
                <a:srgbClr val="FF0000"/>
              </a:buClr>
              <a:buFont typeface="Wingdings" panose="05000000000000000000" pitchFamily="2" charset="2"/>
              <a:buChar char="!"/>
              <a:defRPr/>
            </a:pPr>
            <a:r>
              <a:rPr lang="tr-TR" sz="2400" dirty="0">
                <a:solidFill>
                  <a:srgbClr val="FF0000"/>
                </a:solidFill>
                <a:effectLst>
                  <a:outerShdw blurRad="38100" dist="38100" dir="2700000" algn="tl">
                    <a:srgbClr val="FFFFFF"/>
                  </a:outerShdw>
                </a:effectLst>
              </a:rPr>
              <a:t>Mor ötesi ışınlar: (kısa dalga boylu ışıklar)</a:t>
            </a:r>
          </a:p>
          <a:p>
            <a:pPr eaLnBrk="1" hangingPunct="1">
              <a:lnSpc>
                <a:spcPct val="90000"/>
              </a:lnSpc>
              <a:buFont typeface="Wingdings" panose="05000000000000000000" pitchFamily="2" charset="2"/>
              <a:buNone/>
              <a:defRPr/>
            </a:pPr>
            <a:r>
              <a:rPr lang="tr-TR" sz="2400" dirty="0"/>
              <a:t>	Büyük kısmı ozon tabakası tarafından </a:t>
            </a:r>
            <a:r>
              <a:rPr lang="tr-TR" sz="2400" dirty="0" err="1"/>
              <a:t>tutulur.Renk</a:t>
            </a:r>
            <a:r>
              <a:rPr lang="tr-TR" sz="2400" dirty="0"/>
              <a:t> oluşumu ve büyümeyi engeller, cüceleşmeye neden olur.</a:t>
            </a:r>
          </a:p>
          <a:p>
            <a:pPr eaLnBrk="1" hangingPunct="1">
              <a:lnSpc>
                <a:spcPct val="90000"/>
              </a:lnSpc>
              <a:buClr>
                <a:srgbClr val="FF0000"/>
              </a:buClr>
              <a:buFont typeface="Wingdings" panose="05000000000000000000" pitchFamily="2" charset="2"/>
              <a:buChar char="!"/>
              <a:defRPr/>
            </a:pPr>
            <a:r>
              <a:rPr lang="tr-TR" sz="2400" dirty="0">
                <a:solidFill>
                  <a:srgbClr val="FF0000"/>
                </a:solidFill>
                <a:effectLst>
                  <a:outerShdw blurRad="38100" dist="38100" dir="2700000" algn="tl">
                    <a:srgbClr val="FFFFFF"/>
                  </a:outerShdw>
                </a:effectLst>
              </a:rPr>
              <a:t>Görülebilir (orta dalga boylu) ışınlar:</a:t>
            </a:r>
            <a:r>
              <a:rPr lang="tr-TR" sz="2400" dirty="0"/>
              <a:t> Bitki gelişiminde etkilidirler. Örneğin; mavi ışık bitkilerin fazla boylanmasını,</a:t>
            </a:r>
          </a:p>
          <a:p>
            <a:pPr eaLnBrk="1" hangingPunct="1">
              <a:lnSpc>
                <a:spcPct val="90000"/>
              </a:lnSpc>
              <a:buFont typeface="Wingdings" panose="05000000000000000000" pitchFamily="2" charset="2"/>
              <a:buNone/>
              <a:defRPr/>
            </a:pPr>
            <a:r>
              <a:rPr lang="tr-TR" sz="2400" dirty="0"/>
              <a:t>	Kırmızı ışık tohumların çimlenmesi ve gelişmesini etkiler.</a:t>
            </a:r>
          </a:p>
          <a:p>
            <a:pPr eaLnBrk="1" hangingPunct="1">
              <a:lnSpc>
                <a:spcPct val="90000"/>
              </a:lnSpc>
              <a:buClr>
                <a:srgbClr val="FF0000"/>
              </a:buClr>
              <a:buFont typeface="Wingdings" panose="05000000000000000000" pitchFamily="2" charset="2"/>
              <a:buChar char="!"/>
              <a:defRPr/>
            </a:pPr>
            <a:r>
              <a:rPr lang="tr-TR" sz="2400" dirty="0">
                <a:solidFill>
                  <a:srgbClr val="FF0000"/>
                </a:solidFill>
                <a:effectLst>
                  <a:outerShdw blurRad="38100" dist="38100" dir="2700000" algn="tl">
                    <a:srgbClr val="FFFFFF"/>
                  </a:outerShdw>
                </a:effectLst>
              </a:rPr>
              <a:t>Kızılötesi ışınlar:</a:t>
            </a:r>
            <a:r>
              <a:rPr lang="tr-TR" sz="2400" dirty="0"/>
              <a:t> ısı ışıklarıdır. Yeryüzünün ısınmasını sağlarlar.</a:t>
            </a:r>
          </a:p>
          <a:p>
            <a:pPr eaLnBrk="1" hangingPunct="1">
              <a:lnSpc>
                <a:spcPct val="90000"/>
              </a:lnSpc>
              <a:buClr>
                <a:srgbClr val="FFCC00"/>
              </a:buClr>
              <a:buFont typeface="Wingdings" panose="05000000000000000000" pitchFamily="2" charset="2"/>
              <a:buChar char="Ø"/>
              <a:defRPr/>
            </a:pPr>
            <a:r>
              <a:rPr lang="tr-TR" sz="2400" dirty="0">
                <a:solidFill>
                  <a:srgbClr val="FFCC00"/>
                </a:solidFill>
                <a:effectLst>
                  <a:outerShdw blurRad="38100" dist="38100" dir="2700000" algn="tl">
                    <a:srgbClr val="FFFFFF"/>
                  </a:outerShdw>
                </a:effectLst>
              </a:rPr>
              <a:t>Işık yoğunluğu,</a:t>
            </a:r>
          </a:p>
          <a:p>
            <a:pPr eaLnBrk="1" hangingPunct="1">
              <a:lnSpc>
                <a:spcPct val="90000"/>
              </a:lnSpc>
              <a:buClr>
                <a:srgbClr val="FFCC00"/>
              </a:buClr>
              <a:buFont typeface="Wingdings" panose="05000000000000000000" pitchFamily="2" charset="2"/>
              <a:buChar char="Ø"/>
              <a:defRPr/>
            </a:pPr>
            <a:r>
              <a:rPr lang="tr-TR" sz="2400" dirty="0">
                <a:solidFill>
                  <a:srgbClr val="FFCC00"/>
                </a:solidFill>
                <a:effectLst>
                  <a:outerShdw blurRad="38100" dist="38100" dir="2700000" algn="tl">
                    <a:srgbClr val="FFFFFF"/>
                  </a:outerShdw>
                </a:effectLst>
              </a:rPr>
              <a:t>Günlük ışıklanma süresi (</a:t>
            </a:r>
            <a:r>
              <a:rPr lang="tr-TR" sz="2400" dirty="0" err="1">
                <a:solidFill>
                  <a:srgbClr val="FFCC00"/>
                </a:solidFill>
                <a:effectLst>
                  <a:outerShdw blurRad="38100" dist="38100" dir="2700000" algn="tl">
                    <a:srgbClr val="FFFFFF"/>
                  </a:outerShdw>
                </a:effectLst>
              </a:rPr>
              <a:t>fotoperiyot</a:t>
            </a:r>
            <a:r>
              <a:rPr lang="tr-TR" sz="2400" dirty="0">
                <a:solidFill>
                  <a:srgbClr val="FFCC00"/>
                </a:solidFill>
                <a:effectLst>
                  <a:outerShdw blurRad="38100" dist="38100" dir="2700000" algn="tl">
                    <a:srgbClr val="FFFFFF"/>
                  </a:outerShdw>
                </a:effectLst>
              </a:rPr>
              <a:t>)</a:t>
            </a:r>
          </a:p>
          <a:p>
            <a:pPr eaLnBrk="1" hangingPunct="1">
              <a:lnSpc>
                <a:spcPct val="90000"/>
              </a:lnSpc>
              <a:defRPr/>
            </a:pPr>
            <a:r>
              <a:rPr lang="tr-TR" sz="2400" dirty="0"/>
              <a:t>Sera içindeki ışığın her yerde eşit olarak dağılımı bitki gelişimi için önemlidir.</a:t>
            </a:r>
          </a:p>
          <a:p>
            <a:pPr eaLnBrk="1" hangingPunct="1">
              <a:lnSpc>
                <a:spcPct val="90000"/>
              </a:lnSpc>
              <a:defRPr/>
            </a:pPr>
            <a:r>
              <a:rPr lang="tr-TR" sz="2400" dirty="0"/>
              <a:t>Dengeli bir şekilde ışıktan yararlanmak için; </a:t>
            </a:r>
            <a:r>
              <a:rPr lang="tr-TR" sz="2400" dirty="0">
                <a:solidFill>
                  <a:srgbClr val="FF0000"/>
                </a:solidFill>
                <a:effectLst>
                  <a:outerShdw blurRad="38100" dist="38100" dir="2700000" algn="tl">
                    <a:srgbClr val="FFFFFF"/>
                  </a:outerShdw>
                </a:effectLst>
              </a:rPr>
              <a:t>seranın kuzey-güney yönünde</a:t>
            </a:r>
            <a:r>
              <a:rPr lang="tr-TR" sz="2400" dirty="0"/>
              <a:t>, </a:t>
            </a:r>
            <a:r>
              <a:rPr lang="tr-TR" sz="2400" dirty="0">
                <a:solidFill>
                  <a:srgbClr val="FF0000"/>
                </a:solidFill>
                <a:effectLst>
                  <a:outerShdw blurRad="38100" dist="38100" dir="2700000" algn="tl">
                    <a:srgbClr val="FFFFFF"/>
                  </a:outerShdw>
                </a:effectLst>
              </a:rPr>
              <a:t>bitki sıralarının kuzey-güney</a:t>
            </a:r>
            <a:r>
              <a:rPr lang="tr-TR" sz="2400" dirty="0"/>
              <a:t> doğrultusunda düzenlenmesi gerekmektedir.</a:t>
            </a:r>
          </a:p>
        </p:txBody>
      </p:sp>
    </p:spTree>
    <p:extLst>
      <p:ext uri="{BB962C8B-B14F-4D97-AF65-F5344CB8AC3E}">
        <p14:creationId xmlns:p14="http://schemas.microsoft.com/office/powerpoint/2010/main" val="2706748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1992313" y="188914"/>
            <a:ext cx="8424862" cy="6408737"/>
          </a:xfrm>
        </p:spPr>
        <p:txBody>
          <a:bodyPr/>
          <a:lstStyle/>
          <a:p>
            <a:pPr eaLnBrk="1" hangingPunct="1">
              <a:buClr>
                <a:srgbClr val="FF0000"/>
              </a:buClr>
              <a:defRPr/>
            </a:pPr>
            <a:r>
              <a:rPr lang="tr-TR" i="1">
                <a:solidFill>
                  <a:srgbClr val="FF0000"/>
                </a:solidFill>
                <a:effectLst>
                  <a:outerShdw blurRad="38100" dist="38100" dir="2700000" algn="tl">
                    <a:srgbClr val="FFFFFF"/>
                  </a:outerShdw>
                </a:effectLst>
              </a:rPr>
              <a:t>Sıcaklık</a:t>
            </a:r>
          </a:p>
          <a:p>
            <a:pPr eaLnBrk="1" hangingPunct="1">
              <a:buClr>
                <a:srgbClr val="FF0000"/>
              </a:buClr>
              <a:buFont typeface="Wingdings" panose="05000000000000000000" pitchFamily="2" charset="2"/>
              <a:buNone/>
              <a:defRPr/>
            </a:pPr>
            <a:endParaRPr lang="tr-TR" i="1">
              <a:solidFill>
                <a:srgbClr val="FF0000"/>
              </a:solidFill>
              <a:effectLst>
                <a:outerShdw blurRad="38100" dist="38100" dir="2700000" algn="tl">
                  <a:srgbClr val="FFFFFF"/>
                </a:outerShdw>
              </a:effectLst>
            </a:endParaRPr>
          </a:p>
          <a:p>
            <a:pPr eaLnBrk="1" hangingPunct="1">
              <a:buClr>
                <a:srgbClr val="FFCC00"/>
              </a:buClr>
              <a:buFont typeface="Wingdings" panose="05000000000000000000" pitchFamily="2" charset="2"/>
              <a:buChar char="Ø"/>
              <a:defRPr/>
            </a:pPr>
            <a:r>
              <a:rPr lang="tr-TR"/>
              <a:t>Her bitki türü için gelişme dönemlerine göre optimum sıcaklık değişir.</a:t>
            </a:r>
          </a:p>
          <a:p>
            <a:pPr eaLnBrk="1" hangingPunct="1">
              <a:buClr>
                <a:srgbClr val="FFCC00"/>
              </a:buClr>
              <a:buFont typeface="Wingdings" panose="05000000000000000000" pitchFamily="2" charset="2"/>
              <a:buChar char="Ø"/>
              <a:defRPr/>
            </a:pPr>
            <a:endParaRPr lang="tr-TR"/>
          </a:p>
          <a:p>
            <a:pPr eaLnBrk="1" hangingPunct="1">
              <a:buClr>
                <a:srgbClr val="FFCC00"/>
              </a:buClr>
              <a:buFont typeface="Wingdings" panose="05000000000000000000" pitchFamily="2" charset="2"/>
              <a:buChar char="Ø"/>
              <a:defRPr/>
            </a:pPr>
            <a:r>
              <a:rPr lang="tr-TR"/>
              <a:t>Seracılık, ısıtma giderleri azaltıldığı ölçüde karlı bir üretim şeklidir.</a:t>
            </a:r>
          </a:p>
          <a:p>
            <a:pPr eaLnBrk="1" hangingPunct="1">
              <a:buClr>
                <a:srgbClr val="FFCC00"/>
              </a:buClr>
              <a:buFont typeface="Wingdings" panose="05000000000000000000" pitchFamily="2" charset="2"/>
              <a:buChar char="Ø"/>
              <a:defRPr/>
            </a:pPr>
            <a:endParaRPr lang="tr-TR"/>
          </a:p>
          <a:p>
            <a:pPr eaLnBrk="1" hangingPunct="1">
              <a:buClr>
                <a:srgbClr val="FFCC00"/>
              </a:buClr>
              <a:buFont typeface="Wingdings" panose="05000000000000000000" pitchFamily="2" charset="2"/>
              <a:buChar char="Ø"/>
              <a:defRPr/>
            </a:pPr>
            <a:r>
              <a:rPr lang="tr-TR"/>
              <a:t>Bu nedenle seracılık kış ayları </a:t>
            </a:r>
            <a:r>
              <a:rPr lang="tr-TR">
                <a:solidFill>
                  <a:srgbClr val="FF0000"/>
                </a:solidFill>
                <a:effectLst>
                  <a:outerShdw blurRad="38100" dist="38100" dir="2700000" algn="tl">
                    <a:srgbClr val="FFFFFF"/>
                  </a:outerShdw>
                </a:effectLst>
              </a:rPr>
              <a:t>10</a:t>
            </a:r>
            <a:r>
              <a:rPr lang="en-US">
                <a:solidFill>
                  <a:srgbClr val="FF0000"/>
                </a:solidFill>
                <a:effectLst>
                  <a:outerShdw blurRad="38100" dist="38100" dir="2700000" algn="tl">
                    <a:srgbClr val="FFFFFF"/>
                  </a:outerShdw>
                </a:effectLst>
                <a:cs typeface="Arial" charset="0"/>
              </a:rPr>
              <a:t>º</a:t>
            </a:r>
            <a:r>
              <a:rPr lang="tr-TR">
                <a:solidFill>
                  <a:srgbClr val="FF0000"/>
                </a:solidFill>
                <a:effectLst>
                  <a:outerShdw blurRad="38100" dist="38100" dir="2700000" algn="tl">
                    <a:srgbClr val="FFFFFF"/>
                  </a:outerShdw>
                </a:effectLst>
                <a:cs typeface="Arial" charset="0"/>
              </a:rPr>
              <a:t>C’ nin üzerinde</a:t>
            </a:r>
            <a:r>
              <a:rPr lang="tr-TR">
                <a:cs typeface="Arial" charset="0"/>
              </a:rPr>
              <a:t> olduğu yerlerde gelişmiştir.</a:t>
            </a:r>
          </a:p>
          <a:p>
            <a:pPr eaLnBrk="1" hangingPunct="1">
              <a:buClr>
                <a:srgbClr val="FFCC00"/>
              </a:buClr>
              <a:buFont typeface="Wingdings" panose="05000000000000000000" pitchFamily="2" charset="2"/>
              <a:buNone/>
              <a:defRPr/>
            </a:pPr>
            <a:endParaRPr lang="tr-TR">
              <a:cs typeface="Arial" charset="0"/>
            </a:endParaRPr>
          </a:p>
          <a:p>
            <a:pPr eaLnBrk="1" hangingPunct="1">
              <a:buClr>
                <a:srgbClr val="FFCC00"/>
              </a:buClr>
              <a:buFont typeface="Wingdings" panose="05000000000000000000" pitchFamily="2" charset="2"/>
              <a:buChar char="Ø"/>
              <a:defRPr/>
            </a:pPr>
            <a:r>
              <a:rPr lang="tr-TR">
                <a:cs typeface="Arial" charset="0"/>
              </a:rPr>
              <a:t>Seracılık yapılacak bölgede jeotermal kaynakların varlığı da önemlidir.</a:t>
            </a:r>
            <a:endParaRPr lang="en-US">
              <a:cs typeface="Arial" charset="0"/>
            </a:endParaRPr>
          </a:p>
          <a:p>
            <a:pPr eaLnBrk="1" hangingPunct="1">
              <a:defRPr/>
            </a:pPr>
            <a:endParaRPr lang="tr-TR">
              <a:cs typeface="Arial" charset="0"/>
            </a:endParaRPr>
          </a:p>
          <a:p>
            <a:pPr eaLnBrk="1" hangingPunct="1">
              <a:defRPr/>
            </a:pPr>
            <a:endParaRPr lang="en-US">
              <a:cs typeface="Arial" charset="0"/>
            </a:endParaRPr>
          </a:p>
        </p:txBody>
      </p:sp>
    </p:spTree>
    <p:extLst>
      <p:ext uri="{BB962C8B-B14F-4D97-AF65-F5344CB8AC3E}">
        <p14:creationId xmlns:p14="http://schemas.microsoft.com/office/powerpoint/2010/main" val="3948981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1524000" y="188914"/>
            <a:ext cx="9144000" cy="6669087"/>
          </a:xfrm>
        </p:spPr>
        <p:txBody>
          <a:bodyPr/>
          <a:lstStyle/>
          <a:p>
            <a:pPr eaLnBrk="1" hangingPunct="1">
              <a:lnSpc>
                <a:spcPct val="80000"/>
              </a:lnSpc>
              <a:buClr>
                <a:srgbClr val="FF0000"/>
              </a:buClr>
              <a:defRPr/>
            </a:pPr>
            <a:r>
              <a:rPr lang="tr-TR" i="1" dirty="0">
                <a:solidFill>
                  <a:srgbClr val="FF0000"/>
                </a:solidFill>
                <a:effectLst>
                  <a:outerShdw blurRad="38100" dist="38100" dir="2700000" algn="tl">
                    <a:srgbClr val="FFFFFF"/>
                  </a:outerShdw>
                </a:effectLst>
              </a:rPr>
              <a:t>Rüzgar:</a:t>
            </a:r>
          </a:p>
          <a:p>
            <a:pPr eaLnBrk="1" hangingPunct="1">
              <a:lnSpc>
                <a:spcPct val="80000"/>
              </a:lnSpc>
              <a:buClr>
                <a:srgbClr val="FF0000"/>
              </a:buClr>
              <a:buFont typeface="Wingdings" panose="05000000000000000000" pitchFamily="2" charset="2"/>
              <a:buNone/>
              <a:defRPr/>
            </a:pPr>
            <a:endParaRPr lang="tr-TR" i="1" dirty="0">
              <a:solidFill>
                <a:srgbClr val="FF0000"/>
              </a:solidFill>
              <a:effectLst>
                <a:outerShdw blurRad="38100" dist="38100" dir="2700000" algn="tl">
                  <a:srgbClr val="FFFFFF"/>
                </a:outerShdw>
              </a:effectLst>
            </a:endParaRPr>
          </a:p>
          <a:p>
            <a:pPr eaLnBrk="1" hangingPunct="1">
              <a:lnSpc>
                <a:spcPct val="80000"/>
              </a:lnSpc>
              <a:buClr>
                <a:srgbClr val="FFCC00"/>
              </a:buClr>
              <a:defRPr/>
            </a:pPr>
            <a:r>
              <a:rPr lang="tr-TR" i="1" dirty="0">
                <a:solidFill>
                  <a:srgbClr val="FF0000"/>
                </a:solidFill>
                <a:effectLst>
                  <a:outerShdw blurRad="38100" dist="38100" dir="2700000" algn="tl">
                    <a:srgbClr val="FFFFFF"/>
                  </a:outerShdw>
                </a:effectLst>
              </a:rPr>
              <a:t>Sera yerinin seçimi açısından rüzgar 4 nedenle önemlidir:</a:t>
            </a:r>
          </a:p>
          <a:p>
            <a:pPr eaLnBrk="1" hangingPunct="1">
              <a:lnSpc>
                <a:spcPct val="80000"/>
              </a:lnSpc>
              <a:buFont typeface="Wingdings" panose="05000000000000000000" pitchFamily="2" charset="2"/>
              <a:buNone/>
              <a:defRPr/>
            </a:pPr>
            <a:endParaRPr lang="tr-TR" i="1" dirty="0">
              <a:solidFill>
                <a:srgbClr val="FFCC00"/>
              </a:solidFill>
              <a:effectLst>
                <a:outerShdw blurRad="38100" dist="38100" dir="2700000" algn="tl">
                  <a:srgbClr val="FFFFFF"/>
                </a:outerShdw>
              </a:effectLst>
            </a:endParaRPr>
          </a:p>
          <a:p>
            <a:pPr eaLnBrk="1" hangingPunct="1">
              <a:lnSpc>
                <a:spcPct val="80000"/>
              </a:lnSpc>
              <a:buClr>
                <a:srgbClr val="FFCC00"/>
              </a:buClr>
              <a:buFont typeface="Wingdings" panose="05000000000000000000" pitchFamily="2" charset="2"/>
              <a:buChar char="Ø"/>
              <a:defRPr/>
            </a:pPr>
            <a:r>
              <a:rPr lang="tr-TR" dirty="0"/>
              <a:t>Rüzgarlı bölgelerde rüzgar sera örtüsü ve konstrüksiyona yük bindirmekte bunun sonucu olarak rüzgarlı bölgelerde sera kuruluş harcamaları yükselmektedir.</a:t>
            </a:r>
          </a:p>
          <a:p>
            <a:pPr eaLnBrk="1" hangingPunct="1">
              <a:lnSpc>
                <a:spcPct val="80000"/>
              </a:lnSpc>
              <a:defRPr/>
            </a:pPr>
            <a:endParaRPr lang="tr-TR" dirty="0"/>
          </a:p>
          <a:p>
            <a:pPr eaLnBrk="1" hangingPunct="1">
              <a:lnSpc>
                <a:spcPct val="80000"/>
              </a:lnSpc>
              <a:buClr>
                <a:srgbClr val="FFCC00"/>
              </a:buClr>
              <a:buFont typeface="Wingdings" panose="05000000000000000000" pitchFamily="2" charset="2"/>
              <a:buChar char="Ø"/>
              <a:defRPr/>
            </a:pPr>
            <a:r>
              <a:rPr lang="tr-TR" dirty="0"/>
              <a:t>Seralarda ısı kaybı artarak ısıtma masrafları yükselmektedir.</a:t>
            </a:r>
          </a:p>
          <a:p>
            <a:pPr eaLnBrk="1" hangingPunct="1">
              <a:lnSpc>
                <a:spcPct val="80000"/>
              </a:lnSpc>
              <a:defRPr/>
            </a:pPr>
            <a:endParaRPr lang="tr-TR" dirty="0"/>
          </a:p>
          <a:p>
            <a:pPr eaLnBrk="1" hangingPunct="1">
              <a:lnSpc>
                <a:spcPct val="80000"/>
              </a:lnSpc>
              <a:buClr>
                <a:srgbClr val="FFCC00"/>
              </a:buClr>
              <a:buFont typeface="Wingdings" panose="05000000000000000000" pitchFamily="2" charset="2"/>
              <a:buChar char="Ø"/>
              <a:defRPr/>
            </a:pPr>
            <a:r>
              <a:rPr lang="tr-TR" dirty="0"/>
              <a:t>Serada fiziksel zararlara neden olmaktadır.</a:t>
            </a:r>
          </a:p>
          <a:p>
            <a:pPr eaLnBrk="1" hangingPunct="1">
              <a:lnSpc>
                <a:spcPct val="80000"/>
              </a:lnSpc>
              <a:buFont typeface="Wingdings" panose="05000000000000000000" pitchFamily="2" charset="2"/>
              <a:buNone/>
              <a:defRPr/>
            </a:pPr>
            <a:endParaRPr lang="tr-TR" dirty="0"/>
          </a:p>
          <a:p>
            <a:pPr eaLnBrk="1" hangingPunct="1">
              <a:lnSpc>
                <a:spcPct val="80000"/>
              </a:lnSpc>
              <a:buClr>
                <a:srgbClr val="FFCC00"/>
              </a:buClr>
              <a:buFont typeface="Wingdings" panose="05000000000000000000" pitchFamily="2" charset="2"/>
              <a:buChar char="Ø"/>
              <a:defRPr/>
            </a:pPr>
            <a:r>
              <a:rPr lang="tr-TR" dirty="0"/>
              <a:t>Serada doğal havalandırmayı etkilemektedir.</a:t>
            </a:r>
          </a:p>
          <a:p>
            <a:pPr eaLnBrk="1" hangingPunct="1">
              <a:lnSpc>
                <a:spcPct val="80000"/>
              </a:lnSpc>
              <a:buFont typeface="Wingdings" panose="05000000000000000000" pitchFamily="2" charset="2"/>
              <a:buNone/>
              <a:defRPr/>
            </a:pPr>
            <a:endParaRPr lang="tr-TR" dirty="0"/>
          </a:p>
          <a:p>
            <a:pPr eaLnBrk="1" hangingPunct="1">
              <a:lnSpc>
                <a:spcPct val="80000"/>
              </a:lnSpc>
              <a:defRPr/>
            </a:pPr>
            <a:endParaRPr lang="tr-TR" dirty="0"/>
          </a:p>
          <a:p>
            <a:pPr eaLnBrk="1" hangingPunct="1">
              <a:lnSpc>
                <a:spcPct val="80000"/>
              </a:lnSpc>
              <a:defRPr/>
            </a:pPr>
            <a:endParaRPr lang="tr-TR" dirty="0"/>
          </a:p>
        </p:txBody>
      </p:sp>
    </p:spTree>
    <p:extLst>
      <p:ext uri="{BB962C8B-B14F-4D97-AF65-F5344CB8AC3E}">
        <p14:creationId xmlns:p14="http://schemas.microsoft.com/office/powerpoint/2010/main" val="2759170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524000" y="404814"/>
            <a:ext cx="9144000" cy="6453187"/>
          </a:xfrm>
        </p:spPr>
        <p:txBody>
          <a:bodyPr/>
          <a:lstStyle/>
          <a:p>
            <a:pPr eaLnBrk="1" hangingPunct="1">
              <a:lnSpc>
                <a:spcPct val="80000"/>
              </a:lnSpc>
              <a:buClr>
                <a:srgbClr val="FF0000"/>
              </a:buClr>
              <a:defRPr/>
            </a:pPr>
            <a:r>
              <a:rPr lang="tr-TR" sz="2400" i="1">
                <a:solidFill>
                  <a:srgbClr val="FF0000"/>
                </a:solidFill>
                <a:effectLst>
                  <a:outerShdw blurRad="38100" dist="38100" dir="2700000" algn="tl">
                    <a:srgbClr val="FFFFFF"/>
                  </a:outerShdw>
                </a:effectLst>
              </a:rPr>
              <a:t>Yağış: (yağmur, kar, dolu)</a:t>
            </a:r>
          </a:p>
          <a:p>
            <a:pPr eaLnBrk="1" hangingPunct="1">
              <a:lnSpc>
                <a:spcPct val="80000"/>
              </a:lnSpc>
              <a:buFont typeface="Wingdings" panose="05000000000000000000" pitchFamily="2" charset="2"/>
              <a:buNone/>
              <a:defRPr/>
            </a:pPr>
            <a:endParaRPr lang="tr-TR" sz="2400" i="1">
              <a:solidFill>
                <a:srgbClr val="FF0000"/>
              </a:solidFill>
              <a:effectLst>
                <a:outerShdw blurRad="38100" dist="38100" dir="2700000" algn="tl">
                  <a:srgbClr val="FFFFFF"/>
                </a:outerShdw>
              </a:effectLst>
            </a:endParaRPr>
          </a:p>
          <a:p>
            <a:pPr eaLnBrk="1" hangingPunct="1">
              <a:lnSpc>
                <a:spcPct val="80000"/>
              </a:lnSpc>
              <a:buClr>
                <a:srgbClr val="FFCC00"/>
              </a:buClr>
              <a:buFont typeface="Wingdings" panose="05000000000000000000" pitchFamily="2" charset="2"/>
              <a:buChar char="Ø"/>
              <a:defRPr/>
            </a:pPr>
            <a:r>
              <a:rPr lang="tr-TR" sz="2400"/>
              <a:t>Kar yağışı olan bölgelerde sera kurarken mutlaka kar yükü hesaplanmalıdır. Bu da sera kuruluş masrafını yükseltmektedir.</a:t>
            </a:r>
          </a:p>
          <a:p>
            <a:pPr eaLnBrk="1" hangingPunct="1">
              <a:lnSpc>
                <a:spcPct val="80000"/>
              </a:lnSpc>
              <a:defRPr/>
            </a:pPr>
            <a:endParaRPr lang="tr-TR" sz="2400"/>
          </a:p>
          <a:p>
            <a:pPr eaLnBrk="1" hangingPunct="1">
              <a:lnSpc>
                <a:spcPct val="80000"/>
              </a:lnSpc>
              <a:buClr>
                <a:srgbClr val="FFCC00"/>
              </a:buClr>
              <a:buFont typeface="Wingdings" panose="05000000000000000000" pitchFamily="2" charset="2"/>
              <a:buChar char="Ø"/>
              <a:defRPr/>
            </a:pPr>
            <a:r>
              <a:rPr lang="tr-TR" sz="2400"/>
              <a:t>Dolu, sera örtüsünde fiziksel zararlanmaya neden olmaktadır.</a:t>
            </a:r>
          </a:p>
          <a:p>
            <a:pPr eaLnBrk="1" hangingPunct="1">
              <a:lnSpc>
                <a:spcPct val="80000"/>
              </a:lnSpc>
              <a:buFont typeface="Wingdings" panose="05000000000000000000" pitchFamily="2" charset="2"/>
              <a:buNone/>
              <a:defRPr/>
            </a:pPr>
            <a:endParaRPr lang="tr-TR" sz="2400"/>
          </a:p>
          <a:p>
            <a:pPr eaLnBrk="1" hangingPunct="1">
              <a:lnSpc>
                <a:spcPct val="80000"/>
              </a:lnSpc>
              <a:buClr>
                <a:srgbClr val="FFCC00"/>
              </a:buClr>
              <a:buFont typeface="Wingdings" panose="05000000000000000000" pitchFamily="2" charset="2"/>
              <a:buChar char="Ø"/>
              <a:defRPr/>
            </a:pPr>
            <a:r>
              <a:rPr lang="tr-TR" sz="2400"/>
              <a:t>Yağmur, sera ısısının düşmesine ve ışık yetersizliğine neden olmaktadır.</a:t>
            </a:r>
          </a:p>
          <a:p>
            <a:pPr eaLnBrk="1" hangingPunct="1">
              <a:lnSpc>
                <a:spcPct val="80000"/>
              </a:lnSpc>
              <a:defRPr/>
            </a:pPr>
            <a:endParaRPr lang="tr-TR" sz="2400"/>
          </a:p>
          <a:p>
            <a:pPr eaLnBrk="1" hangingPunct="1">
              <a:lnSpc>
                <a:spcPct val="80000"/>
              </a:lnSpc>
              <a:buClr>
                <a:srgbClr val="FFCC00"/>
              </a:buClr>
              <a:defRPr/>
            </a:pPr>
            <a:r>
              <a:rPr lang="tr-TR" sz="2400">
                <a:solidFill>
                  <a:srgbClr val="FFCC00"/>
                </a:solidFill>
                <a:effectLst>
                  <a:outerShdw blurRad="38100" dist="38100" dir="2700000" algn="tl">
                    <a:srgbClr val="FFFFFF"/>
                  </a:outerShdw>
                </a:effectLst>
              </a:rPr>
              <a:t>Fazla yağışlı bölgelerde, sera çevresinden suyu uzaklaştırmak için;</a:t>
            </a:r>
          </a:p>
          <a:p>
            <a:pPr eaLnBrk="1" hangingPunct="1">
              <a:lnSpc>
                <a:spcPct val="80000"/>
              </a:lnSpc>
              <a:buFont typeface="Wingdings" panose="05000000000000000000" pitchFamily="2" charset="2"/>
              <a:buNone/>
              <a:defRPr/>
            </a:pPr>
            <a:endParaRPr lang="tr-TR" sz="2400">
              <a:solidFill>
                <a:srgbClr val="FFCC00"/>
              </a:solidFill>
              <a:effectLst>
                <a:outerShdw blurRad="38100" dist="38100" dir="2700000" algn="tl">
                  <a:srgbClr val="FFFFFF"/>
                </a:outerShdw>
              </a:effectLst>
            </a:endParaRPr>
          </a:p>
          <a:p>
            <a:pPr eaLnBrk="1" hangingPunct="1">
              <a:lnSpc>
                <a:spcPct val="80000"/>
              </a:lnSpc>
              <a:buClr>
                <a:srgbClr val="FFCC00"/>
              </a:buClr>
              <a:buFont typeface="Wingdings" panose="05000000000000000000" pitchFamily="2" charset="2"/>
              <a:buChar char="ü"/>
              <a:defRPr/>
            </a:pPr>
            <a:r>
              <a:rPr lang="tr-TR" sz="2400"/>
              <a:t>Drenaj kanalları açılmalı,</a:t>
            </a:r>
          </a:p>
          <a:p>
            <a:pPr eaLnBrk="1" hangingPunct="1">
              <a:lnSpc>
                <a:spcPct val="80000"/>
              </a:lnSpc>
              <a:defRPr/>
            </a:pPr>
            <a:endParaRPr lang="tr-TR" sz="2400"/>
          </a:p>
          <a:p>
            <a:pPr eaLnBrk="1" hangingPunct="1">
              <a:lnSpc>
                <a:spcPct val="80000"/>
              </a:lnSpc>
              <a:buClr>
                <a:srgbClr val="FFCC00"/>
              </a:buClr>
              <a:buFont typeface="Wingdings" panose="05000000000000000000" pitchFamily="2" charset="2"/>
              <a:buChar char="ü"/>
              <a:defRPr/>
            </a:pPr>
            <a:r>
              <a:rPr lang="tr-TR" sz="2400"/>
              <a:t>Sera çatısından süzülen yağmur sularının toplanması için oluklar belli bir meyille yerleştirilmelidir.</a:t>
            </a:r>
          </a:p>
        </p:txBody>
      </p:sp>
    </p:spTree>
    <p:extLst>
      <p:ext uri="{BB962C8B-B14F-4D97-AF65-F5344CB8AC3E}">
        <p14:creationId xmlns:p14="http://schemas.microsoft.com/office/powerpoint/2010/main" val="3368560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1981200" y="549276"/>
            <a:ext cx="8229600" cy="6048375"/>
          </a:xfrm>
        </p:spPr>
        <p:txBody>
          <a:bodyPr/>
          <a:lstStyle/>
          <a:p>
            <a:pPr eaLnBrk="1" hangingPunct="1">
              <a:lnSpc>
                <a:spcPct val="90000"/>
              </a:lnSpc>
              <a:buClr>
                <a:srgbClr val="FF0000"/>
              </a:buClr>
              <a:defRPr/>
            </a:pPr>
            <a:r>
              <a:rPr lang="tr-TR" i="1" dirty="0">
                <a:solidFill>
                  <a:srgbClr val="FF0000"/>
                </a:solidFill>
                <a:effectLst>
                  <a:outerShdw blurRad="38100" dist="38100" dir="2700000" algn="tl">
                    <a:srgbClr val="FFFFFF"/>
                  </a:outerShdw>
                </a:effectLst>
              </a:rPr>
              <a:t>Toprak:</a:t>
            </a:r>
          </a:p>
          <a:p>
            <a:pPr eaLnBrk="1" hangingPunct="1">
              <a:lnSpc>
                <a:spcPct val="90000"/>
              </a:lnSpc>
              <a:buFont typeface="Wingdings" panose="05000000000000000000" pitchFamily="2" charset="2"/>
              <a:buNone/>
              <a:defRPr/>
            </a:pPr>
            <a:endParaRPr lang="tr-TR" i="1" dirty="0">
              <a:solidFill>
                <a:srgbClr val="FF0000"/>
              </a:solidFill>
              <a:effectLst>
                <a:outerShdw blurRad="38100" dist="38100" dir="2700000" algn="tl">
                  <a:srgbClr val="FFFFFF"/>
                </a:outerShdw>
              </a:effectLst>
            </a:endParaRPr>
          </a:p>
          <a:p>
            <a:pPr eaLnBrk="1" hangingPunct="1">
              <a:lnSpc>
                <a:spcPct val="90000"/>
              </a:lnSpc>
              <a:buClr>
                <a:srgbClr val="FFCC00"/>
              </a:buClr>
              <a:buFont typeface="Wingdings" panose="05000000000000000000" pitchFamily="2" charset="2"/>
              <a:buChar char="Ø"/>
              <a:defRPr/>
            </a:pPr>
            <a:r>
              <a:rPr lang="tr-TR" dirty="0"/>
              <a:t>Sera toprağının 5-10 yılda bir üst 50 cm’ </a:t>
            </a:r>
            <a:r>
              <a:rPr lang="tr-TR" dirty="0" err="1"/>
              <a:t>lik</a:t>
            </a:r>
            <a:r>
              <a:rPr lang="tr-TR" dirty="0"/>
              <a:t> kısmının değiştirilmesi idealdir.</a:t>
            </a:r>
          </a:p>
          <a:p>
            <a:pPr eaLnBrk="1" hangingPunct="1">
              <a:lnSpc>
                <a:spcPct val="90000"/>
              </a:lnSpc>
              <a:defRPr/>
            </a:pPr>
            <a:endParaRPr lang="tr-TR" dirty="0"/>
          </a:p>
          <a:p>
            <a:pPr eaLnBrk="1" hangingPunct="1">
              <a:lnSpc>
                <a:spcPct val="90000"/>
              </a:lnSpc>
              <a:buClr>
                <a:srgbClr val="FFCC00"/>
              </a:buClr>
              <a:buFont typeface="Wingdings" panose="05000000000000000000" pitchFamily="2" charset="2"/>
              <a:buChar char="Ø"/>
              <a:defRPr/>
            </a:pPr>
            <a:r>
              <a:rPr lang="tr-TR" dirty="0"/>
              <a:t>Ancak bu işlemin maliyeti yüksek olduğundan pek uygulanmaz.</a:t>
            </a:r>
          </a:p>
          <a:p>
            <a:pPr eaLnBrk="1" hangingPunct="1">
              <a:lnSpc>
                <a:spcPct val="90000"/>
              </a:lnSpc>
              <a:buFont typeface="Wingdings" panose="05000000000000000000" pitchFamily="2" charset="2"/>
              <a:buNone/>
              <a:defRPr/>
            </a:pPr>
            <a:endParaRPr lang="tr-TR" dirty="0"/>
          </a:p>
          <a:p>
            <a:pPr eaLnBrk="1" hangingPunct="1">
              <a:lnSpc>
                <a:spcPct val="90000"/>
              </a:lnSpc>
              <a:buClr>
                <a:srgbClr val="FFCC00"/>
              </a:buClr>
              <a:buFont typeface="Wingdings" panose="05000000000000000000" pitchFamily="2" charset="2"/>
              <a:buChar char="Ø"/>
              <a:defRPr/>
            </a:pPr>
            <a:r>
              <a:rPr lang="tr-TR" i="1" dirty="0">
                <a:solidFill>
                  <a:srgbClr val="FF0000"/>
                </a:solidFill>
                <a:effectLst>
                  <a:outerShdw blurRad="38100" dist="38100" dir="2700000" algn="tl">
                    <a:srgbClr val="FFFFFF"/>
                  </a:outerShdw>
                </a:effectLst>
              </a:rPr>
              <a:t>İyi bir sera toprağı;</a:t>
            </a:r>
            <a:r>
              <a:rPr lang="tr-TR" dirty="0">
                <a:solidFill>
                  <a:srgbClr val="FF0000"/>
                </a:solidFill>
              </a:rPr>
              <a:t> </a:t>
            </a:r>
            <a:r>
              <a:rPr lang="tr-TR" dirty="0"/>
              <a:t>kumlu-</a:t>
            </a:r>
            <a:r>
              <a:rPr lang="tr-TR" dirty="0" err="1"/>
              <a:t>tınlı</a:t>
            </a:r>
            <a:r>
              <a:rPr lang="tr-TR" dirty="0"/>
              <a:t> veya </a:t>
            </a:r>
            <a:r>
              <a:rPr lang="tr-TR" dirty="0" err="1"/>
              <a:t>tınlı</a:t>
            </a:r>
            <a:r>
              <a:rPr lang="tr-TR" dirty="0"/>
              <a:t>, organik madde ve besin maddelerince zengin, hastalık ve zararlılardan ari, su tutma kapasitesi yüksek, geçirgenliği ve havalanması iyi, PH: 5-5.5, tuzlu olmayan, toprak altı suyu en az 1 m derinde olmalıdır.</a:t>
            </a:r>
          </a:p>
        </p:txBody>
      </p:sp>
    </p:spTree>
    <p:extLst>
      <p:ext uri="{BB962C8B-B14F-4D97-AF65-F5344CB8AC3E}">
        <p14:creationId xmlns:p14="http://schemas.microsoft.com/office/powerpoint/2010/main" val="930279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546</Words>
  <Application>Microsoft Office PowerPoint</Application>
  <PresentationFormat>Widescreen</PresentationFormat>
  <Paragraphs>117</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Black</vt:lpstr>
      <vt:lpstr>Calibri</vt:lpstr>
      <vt:lpstr>Calibri Light</vt:lpstr>
      <vt:lpstr>Wingdings</vt:lpstr>
      <vt:lpstr>Office Theme</vt:lpstr>
      <vt:lpstr>SERA KURULUŞUNDA ETKİLİ OLAN FAKTÖRLER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Ekonomik Faktörler</vt:lpstr>
      <vt:lpstr>PowerPoint Presentation</vt:lpstr>
      <vt:lpstr>PowerPoint Presentation</vt:lpstr>
      <vt:lpstr>PowerPoint Presentation</vt:lpstr>
      <vt:lpstr>Ekolojik ve ekonomik faktörler bir arada değerlendirildiğinde;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KOKSAL</dc:creator>
  <cp:lastModifiedBy>KOKSAL</cp:lastModifiedBy>
  <cp:revision>5</cp:revision>
  <dcterms:created xsi:type="dcterms:W3CDTF">2017-01-30T07:07:14Z</dcterms:created>
  <dcterms:modified xsi:type="dcterms:W3CDTF">2017-01-30T09:02:58Z</dcterms:modified>
</cp:coreProperties>
</file>