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91" r:id="rId4"/>
    <p:sldId id="292" r:id="rId5"/>
    <p:sldId id="257" r:id="rId6"/>
    <p:sldId id="259" r:id="rId7"/>
    <p:sldId id="258" r:id="rId8"/>
    <p:sldId id="260" r:id="rId9"/>
    <p:sldId id="261" r:id="rId10"/>
    <p:sldId id="293"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36" y="78"/>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1670" y="5261460"/>
            <a:ext cx="7329840" cy="859205"/>
          </a:xfrm>
        </p:spPr>
        <p:txBody>
          <a:bodyPr>
            <a:normAutofit fontScale="90000"/>
          </a:bodyPr>
          <a:lstStyle/>
          <a:p>
            <a:pPr algn="ctr"/>
            <a:r>
              <a:rPr lang="tr-TR" b="1" dirty="0">
                <a:latin typeface="Comic Sans MS" panose="030F0702030302020204" pitchFamily="66" charset="0"/>
              </a:rPr>
              <a:t>TÜRKİYE’NİN AVRUPA BİRLİĞİ İLE İLİŞKİLERİNİN TARİHİ GELİŞİMİ</a:t>
            </a:r>
            <a:endParaRPr lang="tr-TR" dirty="0">
              <a:latin typeface="Comic Sans MS" panose="030F0702030302020204" pitchFamily="66" charset="0"/>
            </a:endParaRPr>
          </a:p>
        </p:txBody>
      </p:sp>
      <p:pic>
        <p:nvPicPr>
          <p:cNvPr id="3" name="Resim 2"/>
          <p:cNvPicPr>
            <a:picLocks noChangeAspect="1"/>
          </p:cNvPicPr>
          <p:nvPr/>
        </p:nvPicPr>
        <p:blipFill>
          <a:blip r:embed="rId3"/>
          <a:stretch>
            <a:fillRect/>
          </a:stretch>
        </p:blipFill>
        <p:spPr>
          <a:xfrm>
            <a:off x="0" y="1"/>
            <a:ext cx="9144000" cy="4803344"/>
          </a:xfrm>
          <a:prstGeom prst="rect">
            <a:avLst/>
          </a:prstGeom>
        </p:spPr>
      </p:pic>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1670" y="1906319"/>
            <a:ext cx="8093365" cy="2381293"/>
          </a:xfrm>
          <a:prstGeom prst="rect">
            <a:avLst/>
          </a:prstGeom>
        </p:spPr>
        <p:txBody>
          <a:bodyPr wrap="square">
            <a:spAutoFit/>
          </a:bodyPr>
          <a:lstStyle/>
          <a:p>
            <a:pPr indent="449580" algn="ctr">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15 Temmuz 1959 tarihinde Yunanistan, 31 Temmuz 1959 tarihinde de Türkiye Topluluğa katılmak için müracaat etmiştir. Türkiye’nin ivedilikle AET’ye bağlanma isteğinin iki önemli nedeni bulunduğu, zamanın Türk yetkililerince aşağıdaki şekilde açıklanmıştır: "</a:t>
            </a:r>
            <a:r>
              <a:rPr lang="tr-TR"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Türkiye, uzun dönemde, Batı Avrupa’da kurulabilecek siyasal bir birliğin dışında kalmak istememektedir. Öte yandan, Türkiye, gümrük birliği içinde Yunanistan’a verilecek ticari tavizlerden de yoksun kalmamak amacındadır</a:t>
            </a:r>
            <a:r>
              <a:rPr lang="tr-TR" sz="2000" dirty="0">
                <a:latin typeface="Times New Roman" panose="02020603050405020304" pitchFamily="18" charset="0"/>
                <a:ea typeface="Calibri" panose="020F0502020204030204" pitchFamily="34" charset="0"/>
                <a:cs typeface="Times New Roman" panose="02020603050405020304" pitchFamily="18" charset="0"/>
              </a:rPr>
              <a:t>".</a:t>
            </a:r>
            <a:endParaRPr lang="tr-TR"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Metin kutusu 2"/>
          <p:cNvSpPr txBox="1"/>
          <p:nvPr/>
        </p:nvSpPr>
        <p:spPr>
          <a:xfrm>
            <a:off x="1059785" y="4650640"/>
            <a:ext cx="7635250" cy="1569660"/>
          </a:xfrm>
          <a:prstGeom prst="rect">
            <a:avLst/>
          </a:prstGeom>
          <a:noFill/>
        </p:spPr>
        <p:txBody>
          <a:bodyPr wrap="square" rtlCol="0">
            <a:spAutoFit/>
          </a:bodyPr>
          <a:lstStyle/>
          <a:p>
            <a:pPr algn="ctr"/>
            <a:r>
              <a:rPr lang="tr-TR" sz="2400" dirty="0" smtClean="0"/>
              <a:t>1950’li yıllarda TR ile Yunanistan’ın aynı ürünleri ihraç ediyor olmaları ve TR’nin ihracatının %40.5’lik kısmını Ortak Pazara ihraç ediyor olması</a:t>
            </a:r>
            <a:r>
              <a:rPr lang="tr-TR" sz="2400" dirty="0" smtClean="0">
                <a:sym typeface="Wingdings" panose="05000000000000000000" pitchFamily="2" charset="2"/>
              </a:rPr>
              <a:t> TR’nin Yunanistan’ın üyelik başvurusundan rahatsız olmasına yol açmıştır.</a:t>
            </a:r>
            <a:endParaRPr lang="tr-TR" sz="2400" dirty="0"/>
          </a:p>
        </p:txBody>
      </p:sp>
    </p:spTree>
    <p:extLst>
      <p:ext uri="{BB962C8B-B14F-4D97-AF65-F5344CB8AC3E}">
        <p14:creationId xmlns:p14="http://schemas.microsoft.com/office/powerpoint/2010/main" val="4289379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topragizbiz.com/resim/images/ankaracy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0" y="4413"/>
            <a:ext cx="9141130" cy="2207360"/>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500936" y="2642652"/>
            <a:ext cx="8246071" cy="1738938"/>
          </a:xfrm>
          <a:prstGeom prst="rect">
            <a:avLst/>
          </a:prstGeom>
        </p:spPr>
        <p:txBody>
          <a:bodyPr wrap="square">
            <a:spAutoFit/>
          </a:bodyPr>
          <a:lstStyle/>
          <a:p>
            <a:pPr indent="449580" algn="just">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	</a:t>
            </a:r>
            <a:endParaRPr lang="tr-TR"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	</a:t>
            </a:r>
            <a:endParaRPr lang="tr-TR"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Türkiye </a:t>
            </a:r>
            <a:r>
              <a:rPr lang="tr-TR" sz="2000" dirty="0">
                <a:latin typeface="Times New Roman" panose="02020603050405020304" pitchFamily="18" charset="0"/>
                <a:ea typeface="Calibri" panose="020F0502020204030204" pitchFamily="34" charset="0"/>
                <a:cs typeface="Times New Roman" panose="02020603050405020304" pitchFamily="18" charset="0"/>
              </a:rPr>
              <a:t>ile AET arasındaki görüşmeler dört yıl sürmüş ve taraflar arasında bir "ortaklık" kurmuş olan Ankara Anlaşması, 12 Eylül 1963’de imzalanarak</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tr-TR" sz="2000" dirty="0">
                <a:latin typeface="Times New Roman" panose="02020603050405020304" pitchFamily="18" charset="0"/>
                <a:ea typeface="Calibri" panose="020F0502020204030204" pitchFamily="34" charset="0"/>
                <a:cs typeface="Times New Roman" panose="02020603050405020304" pitchFamily="18" charset="0"/>
              </a:rPr>
              <a:t>1 Aralık 1964 tarihi itibariyle yürürlüğe girmiştir.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500936" y="2211773"/>
            <a:ext cx="7940660" cy="750975"/>
          </a:xfrm>
          <a:prstGeom prst="rect">
            <a:avLst/>
          </a:prstGeom>
        </p:spPr>
        <p:txBody>
          <a:bodyPr wrap="square">
            <a:spAutoFit/>
          </a:bodyPr>
          <a:lstStyle/>
          <a:p>
            <a:pPr indent="449580" algn="ctr">
              <a:lnSpc>
                <a:spcPct val="107000"/>
              </a:lnSpc>
              <a:spcAft>
                <a:spcPts val="0"/>
              </a:spcAft>
            </a:pPr>
            <a:r>
              <a:rPr lang="tr-TR" sz="2000" b="1" dirty="0">
                <a:latin typeface="Times New Roman" panose="02020603050405020304" pitchFamily="18" charset="0"/>
                <a:ea typeface="Calibri" panose="020F0502020204030204" pitchFamily="34" charset="0"/>
                <a:cs typeface="Times New Roman" panose="02020603050405020304" pitchFamily="18" charset="0"/>
              </a:rPr>
              <a:t>ANKARA ANLAŞMASI</a:t>
            </a:r>
            <a:r>
              <a:rPr lang="tr-TR" sz="2000" dirty="0">
                <a:latin typeface="Times New Roman" panose="02020603050405020304" pitchFamily="18" charset="0"/>
                <a:ea typeface="Calibri" panose="020F0502020204030204" pitchFamily="34" charset="0"/>
                <a:cs typeface="Times New Roman" panose="02020603050405020304" pitchFamily="18" charset="0"/>
              </a:rPr>
              <a:t>: TÜRKİYE-AET </a:t>
            </a:r>
            <a:r>
              <a:rPr lang="tr-TR" sz="2000" dirty="0" smtClean="0">
                <a:latin typeface="Times New Roman" panose="02020603050405020304" pitchFamily="18" charset="0"/>
                <a:ea typeface="Calibri" panose="020F0502020204030204" pitchFamily="34" charset="0"/>
                <a:cs typeface="Times New Roman" panose="02020603050405020304" pitchFamily="18" charset="0"/>
              </a:rPr>
              <a:t>ORTAKLIĞI </a:t>
            </a:r>
          </a:p>
          <a:p>
            <a:pPr indent="449580" algn="ctr">
              <a:lnSpc>
                <a:spcPct val="107000"/>
              </a:lnSpc>
              <a:spcAft>
                <a:spcPts val="0"/>
              </a:spcAft>
            </a:pPr>
            <a:r>
              <a:rPr lang="tr-TR" sz="2000" dirty="0" smtClean="0">
                <a:latin typeface="Times New Roman" panose="02020603050405020304" pitchFamily="18" charset="0"/>
                <a:ea typeface="Calibri" panose="020F0502020204030204" pitchFamily="34" charset="0"/>
                <a:cs typeface="Times New Roman" panose="02020603050405020304" pitchFamily="18" charset="0"/>
              </a:rPr>
              <a:t>(12 Eylül 1963)</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5"/>
          <p:cNvSpPr/>
          <p:nvPr/>
        </p:nvSpPr>
        <p:spPr>
          <a:xfrm>
            <a:off x="271879" y="4587864"/>
            <a:ext cx="8704184" cy="1870512"/>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wrap="square">
            <a:spAutoFit/>
          </a:bodyPr>
          <a:lstStyle/>
          <a:p>
            <a:pPr indent="449580" algn="just">
              <a:lnSpc>
                <a:spcPct val="107000"/>
              </a:lnSpc>
              <a:spcAft>
                <a:spcPts val="0"/>
              </a:spcAft>
            </a:pPr>
            <a:r>
              <a:rPr lang="tr-TR" b="1"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ANKARA ANLAŞMASI’NIN AMACI </a:t>
            </a:r>
            <a:endParaRPr lang="tr-TR" sz="1400"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Ankara </a:t>
            </a:r>
            <a:r>
              <a:rPr lang="tr-TR" dirty="0">
                <a:latin typeface="Times New Roman" panose="02020603050405020304" pitchFamily="18" charset="0"/>
                <a:ea typeface="Calibri" panose="020F0502020204030204" pitchFamily="34" charset="0"/>
                <a:cs typeface="Times New Roman" panose="02020603050405020304" pitchFamily="18" charset="0"/>
              </a:rPr>
              <a:t>Anlaşması’nın amacı 2. maddede ortaya konulmuştur: "Anlaşma’nın amacı, Türkiye ekonomisinin hızlandırılmış kalkınmasını ve Türk halkının istihdam seviyesinin ve yaşama şartlarının yükseltilmesini sağlama gereğini tümü ile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gözönünde</a:t>
            </a: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bulundurarak, taraflar arasındaki ticari, ekonomik ilişkileri aralıksız ve dengeli olarak güçlendirmeyi teşvik etmektir."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724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48965" y="2512770"/>
            <a:ext cx="8542330" cy="2562048"/>
          </a:xfrm>
          <a:prstGeom prst="rect">
            <a:avLst/>
          </a:prstGeom>
        </p:spPr>
        <p:txBody>
          <a:bodyPr wrap="square">
            <a:spAutoFit/>
          </a:bodyPr>
          <a:lstStyle/>
          <a:p>
            <a:pPr indent="449580" algn="just">
              <a:lnSpc>
                <a:spcPct val="107000"/>
              </a:lnSpc>
              <a:spcAft>
                <a:spcPts val="0"/>
              </a:spcAft>
            </a:pPr>
            <a:r>
              <a:rPr lang="tr-TR" sz="2400" b="1" i="1" dirty="0">
                <a:latin typeface="Times New Roman" panose="02020603050405020304" pitchFamily="18" charset="0"/>
                <a:ea typeface="Calibri" panose="020F0502020204030204" pitchFamily="34" charset="0"/>
                <a:cs typeface="Times New Roman" panose="02020603050405020304" pitchFamily="18" charset="0"/>
              </a:rPr>
              <a:t>ANKARA ANLAŞMASI’NIN DÖNEMLERİ</a:t>
            </a:r>
            <a:endParaRPr lang="tr-TR" b="1"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Ankara </a:t>
            </a:r>
            <a:r>
              <a:rPr lang="tr-TR" dirty="0">
                <a:latin typeface="Times New Roman" panose="02020603050405020304" pitchFamily="18" charset="0"/>
                <a:ea typeface="Calibri" panose="020F0502020204030204" pitchFamily="34" charset="0"/>
                <a:cs typeface="Times New Roman" panose="02020603050405020304" pitchFamily="18" charset="0"/>
              </a:rPr>
              <a:t>Anlaşması, 12 Şubat 1964 tarihinde </a:t>
            </a:r>
            <a:r>
              <a:rPr lang="tr-TR" dirty="0" err="1">
                <a:latin typeface="Times New Roman" panose="02020603050405020304" pitchFamily="18" charset="0"/>
                <a:ea typeface="Calibri" panose="020F0502020204030204" pitchFamily="34" charset="0"/>
                <a:cs typeface="Times New Roman" panose="02020603050405020304" pitchFamily="18" charset="0"/>
              </a:rPr>
              <a:t>GATT’ın</a:t>
            </a:r>
            <a:r>
              <a:rPr lang="tr-TR" dirty="0">
                <a:latin typeface="Times New Roman" panose="02020603050405020304" pitchFamily="18" charset="0"/>
                <a:ea typeface="Calibri" panose="020F0502020204030204" pitchFamily="34" charset="0"/>
                <a:cs typeface="Times New Roman" panose="02020603050405020304" pitchFamily="18" charset="0"/>
              </a:rPr>
              <a:t> onayına sunulmuş; Topluluk üyesi ülkeler ile Türkiye’nin Parlamentolarında da onaylandıktan sonra, 1 Aralık 1964 tarihinde yürürlüğe girmiştir</a:t>
            </a:r>
            <a:r>
              <a:rPr lang="tr-TR" dirty="0" smtClean="0">
                <a:latin typeface="Times New Roman" panose="02020603050405020304" pitchFamily="18" charset="0"/>
                <a:ea typeface="Calibri" panose="020F0502020204030204" pitchFamily="34" charset="0"/>
                <a:cs typeface="Times New Roman" panose="02020603050405020304" pitchFamily="18" charset="0"/>
              </a:rPr>
              <a:t>.</a:t>
            </a: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Ankara Anlaşması, Türkiye ile Topluluk arasında </a:t>
            </a:r>
            <a:r>
              <a:rPr lang="tr-TR" i="1" dirty="0">
                <a:latin typeface="Times New Roman" panose="02020603050405020304" pitchFamily="18" charset="0"/>
                <a:ea typeface="Calibri" panose="020F0502020204030204" pitchFamily="34" charset="0"/>
                <a:cs typeface="Times New Roman" panose="02020603050405020304" pitchFamily="18" charset="0"/>
              </a:rPr>
              <a:t>hazırlık, geçiş ve son dönem</a:t>
            </a:r>
            <a:r>
              <a:rPr lang="tr-TR" dirty="0">
                <a:latin typeface="Times New Roman" panose="02020603050405020304" pitchFamily="18" charset="0"/>
                <a:ea typeface="Calibri" panose="020F0502020204030204" pitchFamily="34" charset="0"/>
                <a:cs typeface="Times New Roman" panose="02020603050405020304" pitchFamily="18" charset="0"/>
              </a:rPr>
              <a:t> olarak adlandırılan üç kademede tamamlanacak bir ortaklık ilişkisi kurmaktadır. Ankara Anlaşması’nın öngördüğü dönemlere ilişkin özet bilgiler </a:t>
            </a:r>
            <a:r>
              <a:rPr lang="tr-TR" dirty="0" smtClean="0">
                <a:latin typeface="Times New Roman" panose="02020603050405020304" pitchFamily="18" charset="0"/>
                <a:ea typeface="Calibri" panose="020F0502020204030204" pitchFamily="34" charset="0"/>
                <a:cs typeface="Times New Roman" panose="02020603050405020304" pitchFamily="18" charset="0"/>
              </a:rPr>
              <a:t>tabloda görülmektedir.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87832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4"/>
          <p:cNvPicPr/>
          <p:nvPr/>
        </p:nvPicPr>
        <p:blipFill>
          <a:blip r:embed="rId2" cstate="print">
            <a:lum contrast="20000"/>
            <a:extLst>
              <a:ext uri="{28A0092B-C50C-407E-A947-70E740481C1C}">
                <a14:useLocalDpi xmlns:a14="http://schemas.microsoft.com/office/drawing/2010/main" val="0"/>
              </a:ext>
            </a:extLst>
          </a:blip>
          <a:srcRect/>
          <a:stretch>
            <a:fillRect/>
          </a:stretch>
        </p:blipFill>
        <p:spPr bwMode="auto">
          <a:xfrm>
            <a:off x="448965" y="222195"/>
            <a:ext cx="8093365" cy="3625980"/>
          </a:xfrm>
          <a:prstGeom prst="rect">
            <a:avLst/>
          </a:prstGeom>
          <a:noFill/>
          <a:ln w="9525">
            <a:solidFill>
              <a:schemeClr val="tx1"/>
            </a:solidFill>
            <a:miter lim="800000"/>
            <a:headEnd/>
            <a:tailEnd/>
          </a:ln>
          <a:extLst/>
        </p:spPr>
      </p:pic>
      <p:sp>
        <p:nvSpPr>
          <p:cNvPr id="3" name="Dikdörtgen 2"/>
          <p:cNvSpPr/>
          <p:nvPr/>
        </p:nvSpPr>
        <p:spPr>
          <a:xfrm>
            <a:off x="219906" y="3923403"/>
            <a:ext cx="8551481" cy="2743443"/>
          </a:xfrm>
          <a:prstGeom prst="rect">
            <a:avLst/>
          </a:prstGeom>
        </p:spPr>
        <p:txBody>
          <a:bodyPr wrap="square">
            <a:spAutoFit/>
          </a:bodyPr>
          <a:lstStyle/>
          <a:p>
            <a:pPr indent="449580" algn="ctr">
              <a:lnSpc>
                <a:spcPct val="107000"/>
              </a:lnSpc>
              <a:spcAft>
                <a:spcPts val="0"/>
              </a:spcAft>
            </a:pPr>
            <a:r>
              <a:rPr lang="tr-TR" sz="2100" dirty="0">
                <a:latin typeface="Times New Roman" panose="02020603050405020304" pitchFamily="18" charset="0"/>
                <a:ea typeface="Calibri" panose="020F0502020204030204" pitchFamily="34" charset="0"/>
                <a:cs typeface="Times New Roman" panose="02020603050405020304" pitchFamily="18" charset="0"/>
              </a:rPr>
              <a:t>Hazırlık döneminde Türkiye-AET ilişkilerinin geliştirilmesi bakımından, Türkiye herhangi bir yükümlülük üstlenmemekte olup, geçiş dönemi ve son dönem boyunca üstleneceği yükümlülükleri yerine getirebilmesi için Topluluğun yardımı ile ekonomisini güçlendirmesi öngörülmüştür. Bu dönem içinde kullanılmak üzere, Türkiye’ye 175 milyon ECU tutarında kredi de sağlanmıştır (I. Mali Protokol). Bu dönemin en az 5, en çok 10 yıl sürmesi öngörülmüştür</a:t>
            </a:r>
            <a:r>
              <a:rPr lang="tr-TR" sz="2100" dirty="0" smtClean="0">
                <a:latin typeface="Times New Roman" panose="02020603050405020304" pitchFamily="18" charset="0"/>
                <a:ea typeface="Calibri" panose="020F0502020204030204" pitchFamily="34" charset="0"/>
                <a:cs typeface="Times New Roman" panose="02020603050405020304" pitchFamily="18" charset="0"/>
              </a:rPr>
              <a:t>.</a:t>
            </a:r>
            <a:endParaRPr lang="tr-TR" sz="21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a:t>
            </a:r>
            <a:endParaRPr lang="tr-TR" dirty="0"/>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96265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2512770"/>
            <a:ext cx="8704185" cy="3648691"/>
          </a:xfrm>
          <a:prstGeom prst="rect">
            <a:avLst/>
          </a:prstGeom>
        </p:spPr>
        <p:txBody>
          <a:bodyPr wrap="square">
            <a:spAutoFit/>
          </a:bodyPr>
          <a:lstStyle/>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Hazırlık döneminin uzatılmış süresi içinde, Türkiye’nin isteği üzerine bir sonraki dönemin (geçiş dönemi) koşullarını, süre ve sıralarını belirlemek üzere Topluluk ile yeniden müzakerelere başlanmış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 23 Kasım 1970 tarihinde Katma Protokol </a:t>
            </a:r>
            <a:r>
              <a:rPr lang="tr-TR" dirty="0">
                <a:latin typeface="Times New Roman" panose="02020603050405020304" pitchFamily="18" charset="0"/>
                <a:ea typeface="Calibri" panose="020F0502020204030204" pitchFamily="34" charset="0"/>
                <a:cs typeface="Times New Roman" panose="02020603050405020304" pitchFamily="18" charset="0"/>
              </a:rPr>
              <a:t>imzalanmıştır. Üye ülkelerin Parlamentoları tarafından onaylanması gereken Katma Protokol’ün ticari hükümleri, onay işlemlerinin zaman alabileceği düşüncesiyle, ayrıca </a:t>
            </a:r>
            <a:r>
              <a:rPr lang="tr-TR" dirty="0" err="1">
                <a:latin typeface="Times New Roman" panose="02020603050405020304" pitchFamily="18" charset="0"/>
                <a:ea typeface="Calibri" panose="020F0502020204030204" pitchFamily="34" charset="0"/>
                <a:cs typeface="Times New Roman" panose="02020603050405020304" pitchFamily="18" charset="0"/>
              </a:rPr>
              <a:t>aktedilen</a:t>
            </a:r>
            <a:r>
              <a:rPr lang="tr-TR" dirty="0">
                <a:latin typeface="Times New Roman" panose="02020603050405020304" pitchFamily="18" charset="0"/>
                <a:ea typeface="Calibri" panose="020F0502020204030204" pitchFamily="34" charset="0"/>
                <a:cs typeface="Times New Roman" panose="02020603050405020304" pitchFamily="18" charset="0"/>
              </a:rPr>
              <a:t> Geçici Anlaşma ile 1.9.1971 tarihinde yürürlüğe girmiştir. Bu Anlaşmayla hazırlık dönemi sona ermiş ve geçiş dönemi fiilen başlamıştır.</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Ancak</a:t>
            </a:r>
            <a:r>
              <a:rPr lang="tr-TR" dirty="0">
                <a:latin typeface="Times New Roman" panose="02020603050405020304" pitchFamily="18" charset="0"/>
                <a:ea typeface="Calibri" panose="020F0502020204030204" pitchFamily="34" charset="0"/>
                <a:cs typeface="Times New Roman" panose="02020603050405020304" pitchFamily="18" charset="0"/>
              </a:rPr>
              <a:t>, geçiş döneminin hukuken başlaması, Katma Protokol’ün 1 Ocak 1973 günü yürürlüğe girmesiyle olmuştur. Bir diğer ifadeyle,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gümrük indirimlerinin gerçekleştirilme amacına yönelik Topluluk yükümlülükleri 1971’de, Türkiye’nin bu alandaki yükümlülükleri ise, 1973’te başlamıştır</a:t>
            </a:r>
            <a:r>
              <a:rPr lang="tr-TR"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tr-TR" sz="1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026" name="Picture 2" descr="http://i.radikal.com.tr/480x325/2013/10/20/fft64_mf1709996.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072" y="0"/>
            <a:ext cx="4886560" cy="244577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532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596540"/>
            <a:ext cx="8695035" cy="4776051"/>
          </a:xfrm>
          <a:prstGeom prst="rect">
            <a:avLst/>
          </a:prstGeom>
        </p:spPr>
        <p:txBody>
          <a:bodyPr wrap="square">
            <a:spAutoFit/>
          </a:bodyPr>
          <a:lstStyle/>
          <a:p>
            <a:pPr indent="449580" algn="just">
              <a:lnSpc>
                <a:spcPct val="107000"/>
              </a:lnSpc>
              <a:spcAft>
                <a:spcPts val="0"/>
              </a:spcAft>
            </a:pPr>
            <a:r>
              <a:rPr lang="tr-TR" sz="2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Geçiş döneminin amacı</a:t>
            </a:r>
            <a:r>
              <a:rPr lang="tr-TR" dirty="0">
                <a:latin typeface="Times New Roman" panose="02020603050405020304" pitchFamily="18" charset="0"/>
                <a:ea typeface="Calibri" panose="020F0502020204030204" pitchFamily="34" charset="0"/>
                <a:cs typeface="Times New Roman" panose="02020603050405020304" pitchFamily="18" charset="0"/>
              </a:rPr>
              <a:t>, karşılıklı ve dengeli yükümlülükler esası temelinde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gümrük birliğinin, gelişen bir şekilde yerleşmesini sağlamak ve Türkiye’nin ekonomi politikalarını Topluluğun ekonomi politikalarına yaklaştırmaktır </a:t>
            </a:r>
            <a:r>
              <a:rPr lang="tr-TR" dirty="0">
                <a:latin typeface="Times New Roman" panose="02020603050405020304" pitchFamily="18" charset="0"/>
                <a:ea typeface="Calibri" panose="020F0502020204030204" pitchFamily="34" charset="0"/>
                <a:cs typeface="Times New Roman" panose="02020603050405020304" pitchFamily="18" charset="0"/>
              </a:rPr>
              <a:t>(Madde 4/1). Bu dönemin en fazla 12 yıllık bir süreyi kapsaması öngörülmüştür. İngiltere, İrlanda ve Danimarka’nın AET’ye 1973 yılında "tam üye" olarak katılmaları üzerine, Katma Protokol rejimi bir Tamamlayıcı </a:t>
            </a:r>
            <a:r>
              <a:rPr lang="tr-TR" dirty="0" err="1">
                <a:latin typeface="Times New Roman" panose="02020603050405020304" pitchFamily="18" charset="0"/>
                <a:ea typeface="Calibri" panose="020F0502020204030204" pitchFamily="34" charset="0"/>
                <a:cs typeface="Times New Roman" panose="02020603050405020304" pitchFamily="18" charset="0"/>
              </a:rPr>
              <a:t>Protokol’la</a:t>
            </a:r>
            <a:r>
              <a:rPr lang="tr-TR" dirty="0">
                <a:latin typeface="Times New Roman" panose="02020603050405020304" pitchFamily="18" charset="0"/>
                <a:ea typeface="Calibri" panose="020F0502020204030204" pitchFamily="34" charset="0"/>
                <a:cs typeface="Times New Roman" panose="02020603050405020304" pitchFamily="18" charset="0"/>
              </a:rPr>
              <a:t> (30 Haziran 1973) bu üç ülkeye de genişletilmiş (uyum sağlanmış) ve Tamamlayıcı Protokol’ün ticari hükümleri bir diğer geçici anlaşmayla, 1 Ocak 1974 tarihinde yürürlüğe konulmuştur.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Ankara Anlaşması’nın Katma Protokol ile düzenlenen Geçiş Dönemi’nin tamamlanmasını izleyen dönemde ise, "Son Dönem" başlamaktadır. Bu dönem Türkiye ile AET arasındaki Gümrük Birliğine dayanır.</a:t>
            </a:r>
            <a:r>
              <a:rPr lang="tr-TR" dirty="0">
                <a:latin typeface="Times New Roman" panose="02020603050405020304" pitchFamily="18" charset="0"/>
                <a:ea typeface="Calibri" panose="020F0502020204030204" pitchFamily="34" charset="0"/>
                <a:cs typeface="Times New Roman" panose="02020603050405020304" pitchFamily="18" charset="0"/>
              </a:rPr>
              <a:t> Bu dönemde, tarafların ekonomi politikaları arasındaki eşgüdümün güçlendirilmesi sağlanacaktır. Ankara Anlaşması, son dönem için bir süre saptamamış, bunu Madde 28 ile taraflara bırakmıştır: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Calibri" panose="020F0502020204030204" pitchFamily="34" charset="0"/>
              </a:rPr>
              <a:t>	"Anlaşma’nın işleyişi, Topluluğu kuran </a:t>
            </a:r>
            <a:r>
              <a:rPr lang="tr-TR" dirty="0" err="1">
                <a:latin typeface="Times New Roman" panose="02020603050405020304" pitchFamily="18" charset="0"/>
                <a:ea typeface="Calibri" panose="020F0502020204030204" pitchFamily="34" charset="0"/>
              </a:rPr>
              <a:t>Antlaşma’dan</a:t>
            </a:r>
            <a:r>
              <a:rPr lang="tr-TR" dirty="0">
                <a:latin typeface="Times New Roman" panose="02020603050405020304" pitchFamily="18" charset="0"/>
                <a:ea typeface="Calibri" panose="020F0502020204030204" pitchFamily="34" charset="0"/>
              </a:rPr>
              <a:t> doğan yükümlülüklerin tümünün Türkiye tarafından üstlenilebileceğini gösterdiğinde, Akit Taraflar, Türkiye’nin Topluluğa katılma olanağını inceleyeceklerdir".</a:t>
            </a:r>
            <a:endParaRPr lang="tr-TR" dirty="0"/>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04068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596540"/>
            <a:ext cx="8246070" cy="2166875"/>
          </a:xfrm>
          <a:prstGeom prst="rect">
            <a:avLst/>
          </a:prstGeom>
        </p:spPr>
        <p:txBody>
          <a:bodyPr wrap="square">
            <a:spAutoFit/>
          </a:bodyPr>
          <a:lstStyle/>
          <a:p>
            <a:pPr indent="449580" algn="ct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TARAFLARIN KATMA PROTOKOL’DEN KAYNAKLANAN YÜKÜMLÜLÜKLERİ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Katma Protokol, ekonomik ve sosyal hayatın her alanına ilişkin hükümler içermekle birlikte, Gümrük Birliği’nin gerçekleştirilmesine yönelik bölümlere ağırlık verilmiştir. </a:t>
            </a:r>
            <a:r>
              <a:rPr lang="tr-TR" dirty="0">
                <a:latin typeface="Times New Roman" panose="02020603050405020304" pitchFamily="18" charset="0"/>
                <a:ea typeface="Calibri" panose="020F0502020204030204" pitchFamily="34" charset="0"/>
                <a:cs typeface="Times New Roman" panose="02020603050405020304" pitchFamily="18" charset="0"/>
              </a:rPr>
              <a:t>Katma Protokol, AKÇT ve EURATOM ürünlerine ilişkin hüküm ihtiva etmemekte, yalnızca AET’nin yetki alanına giren ürünlere ilişkin düzenlemeler içermektedir.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601670" y="3763415"/>
            <a:ext cx="6871725" cy="388696"/>
          </a:xfrm>
          <a:prstGeom prst="rect">
            <a:avLst/>
          </a:prstGeom>
        </p:spPr>
        <p:txBody>
          <a:bodyPr wrap="square">
            <a:spAutoFit/>
          </a:bodyPr>
          <a:lstStyle/>
          <a:p>
            <a:pPr indent="449580" algn="just">
              <a:lnSpc>
                <a:spcPct val="107000"/>
              </a:lnSpc>
              <a:spcAft>
                <a:spcPts val="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 I</a:t>
            </a:r>
            <a:r>
              <a:rPr lang="tr-TR" b="1" dirty="0">
                <a:latin typeface="Times New Roman" panose="02020603050405020304" pitchFamily="18" charset="0"/>
                <a:ea typeface="Calibri" panose="020F0502020204030204" pitchFamily="34" charset="0"/>
                <a:cs typeface="Times New Roman" panose="02020603050405020304" pitchFamily="18" charset="0"/>
              </a:rPr>
              <a:t>. Malların Serbest Dolaşımına İlişkin Yükümlülükler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1059785" y="4192525"/>
            <a:ext cx="2242922"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A. Sanayi Mamulleri</a:t>
            </a:r>
            <a:endParaRPr lang="tr-TR" dirty="0"/>
          </a:p>
        </p:txBody>
      </p:sp>
      <p:sp>
        <p:nvSpPr>
          <p:cNvPr id="5" name="Dikdörtgen 4"/>
          <p:cNvSpPr/>
          <p:nvPr/>
        </p:nvSpPr>
        <p:spPr>
          <a:xfrm>
            <a:off x="1059785" y="4602271"/>
            <a:ext cx="1973938"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B. Tarım Ürünleri</a:t>
            </a:r>
            <a:endParaRPr lang="tr-TR" dirty="0"/>
          </a:p>
        </p:txBody>
      </p:sp>
      <p:sp>
        <p:nvSpPr>
          <p:cNvPr id="6" name="Dikdörtgen 5"/>
          <p:cNvSpPr/>
          <p:nvPr/>
        </p:nvSpPr>
        <p:spPr>
          <a:xfrm>
            <a:off x="601670" y="5012017"/>
            <a:ext cx="3511218" cy="388696"/>
          </a:xfrm>
          <a:prstGeom prst="rect">
            <a:avLst/>
          </a:prstGeom>
        </p:spPr>
        <p:txBody>
          <a:bodyPr wrap="non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II. Kişilerin Serbest Dolaşımı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Dikdörtgen 6"/>
          <p:cNvSpPr/>
          <p:nvPr/>
        </p:nvSpPr>
        <p:spPr>
          <a:xfrm>
            <a:off x="601670" y="5462177"/>
            <a:ext cx="3921586" cy="388696"/>
          </a:xfrm>
          <a:prstGeom prst="rect">
            <a:avLst/>
          </a:prstGeom>
        </p:spPr>
        <p:txBody>
          <a:bodyPr wrap="non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III. Sermayenin Serbest Dolaşımı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Dikdörtgen 7"/>
          <p:cNvSpPr/>
          <p:nvPr/>
        </p:nvSpPr>
        <p:spPr>
          <a:xfrm>
            <a:off x="572816" y="5849454"/>
            <a:ext cx="3879011" cy="388696"/>
          </a:xfrm>
          <a:prstGeom prst="rect">
            <a:avLst/>
          </a:prstGeom>
        </p:spPr>
        <p:txBody>
          <a:bodyPr wrap="non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IV</a:t>
            </a:r>
            <a:r>
              <a:rPr lang="tr-TR" b="1" dirty="0" smtClean="0">
                <a:latin typeface="Times New Roman" panose="02020603050405020304" pitchFamily="18" charset="0"/>
                <a:ea typeface="Calibri" panose="020F0502020204030204" pitchFamily="34" charset="0"/>
                <a:cs typeface="Times New Roman" panose="02020603050405020304" pitchFamily="18" charset="0"/>
              </a:rPr>
              <a:t>. Hizmetlerin </a:t>
            </a:r>
            <a:r>
              <a:rPr lang="tr-TR" b="1" dirty="0">
                <a:latin typeface="Times New Roman" panose="02020603050405020304" pitchFamily="18" charset="0"/>
                <a:ea typeface="Calibri" panose="020F0502020204030204" pitchFamily="34" charset="0"/>
                <a:cs typeface="Times New Roman" panose="02020603050405020304" pitchFamily="18" charset="0"/>
              </a:rPr>
              <a:t>Serbest Dolaşımı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Dikdörtgen 8"/>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36226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1138425"/>
            <a:ext cx="8551480" cy="5426870"/>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 Malların Serbest Dolaşımına İlişkin Yükümlülükler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b="1" dirty="0">
                <a:latin typeface="Times New Roman" panose="02020603050405020304" pitchFamily="18" charset="0"/>
                <a:ea typeface="Calibri" panose="020F0502020204030204" pitchFamily="34" charset="0"/>
                <a:cs typeface="Times New Roman" panose="02020603050405020304" pitchFamily="18" charset="0"/>
              </a:rPr>
              <a:t>A. Sanayi Mamulleri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i. Türkiye ve Topluluk arasında gümrük vergileri ile eş etkili vergi ve resimlerin kaldırılması ve Türkiye’nin </a:t>
            </a:r>
            <a:r>
              <a:rPr lang="tr-TR" i="1" dirty="0" err="1">
                <a:latin typeface="Times New Roman" panose="02020603050405020304" pitchFamily="18" charset="0"/>
                <a:ea typeface="Calibri" panose="020F0502020204030204" pitchFamily="34" charset="0"/>
                <a:cs typeface="Times New Roman" panose="02020603050405020304" pitchFamily="18" charset="0"/>
              </a:rPr>
              <a:t>OGT’ne</a:t>
            </a:r>
            <a:r>
              <a:rPr lang="tr-TR" i="1" dirty="0">
                <a:latin typeface="Times New Roman" panose="02020603050405020304" pitchFamily="18" charset="0"/>
                <a:ea typeface="Calibri" panose="020F0502020204030204" pitchFamily="34" charset="0"/>
                <a:cs typeface="Times New Roman" panose="02020603050405020304" pitchFamily="18" charset="0"/>
              </a:rPr>
              <a:t> uyumu</a:t>
            </a:r>
            <a:r>
              <a:rPr lang="tr-TR" dirty="0">
                <a:latin typeface="Times New Roman" panose="02020603050405020304" pitchFamily="18" charset="0"/>
                <a:ea typeface="Calibri" panose="020F0502020204030204" pitchFamily="34" charset="0"/>
                <a:cs typeface="Times New Roman" panose="02020603050405020304" pitchFamily="18" charset="0"/>
              </a:rPr>
              <a:t>: 	Protokole göre, Topluluğun Türkiye’den ithal edilen sanayi mamullerine uyguladığı gümrük vergileri ve miktar kısıtlamalarını Protokol’ün yürürlüğe girdiği tarihte sıfıra indirmesi öngörülmektedir. Katma Protokol, Topluluk açısından gümrük vergilerinin kaldırılması konusunda 4 istisna getirilmiştir. Bunlar, (*)bazı petrol ürünleri, (*) perakende satışa arz edilmeyen pamuk ipliği, (*) diğer işlenmiş pamuklu dokumalar, (*) yün ya da ince hayvan kılından yapılma makina halılarıdır.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Türkiye ise, Topluluk çıkışlı sanayi mallarına (AKÇT ve EURATOM hariç) karşı uyguladığı gümrükleri, 1973 yılından başlamak üzere, geçiş döneminde dış rekabet gücü kazanacağı düşünülen üretim dallarında 12 yıl, daha uzun bir süre sonunda dış rekabete açılabilecek sektörlerde ise, 22 yıl sonunda Topluluğun Ortak Gümrük Tarifesi ile aynı düzeye indirmekle yükümlüdür.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ii. Miktar kısıtlamalarının kaldırılması:</a:t>
            </a:r>
            <a:r>
              <a:rPr lang="tr-TR" dirty="0">
                <a:latin typeface="Times New Roman" panose="02020603050405020304" pitchFamily="18" charset="0"/>
                <a:ea typeface="Calibri" panose="020F0502020204030204" pitchFamily="34" charset="0"/>
                <a:cs typeface="Times New Roman" panose="02020603050405020304" pitchFamily="18" charset="0"/>
              </a:rPr>
              <a:t> Protokol uyarınca, Topluluğun geçiş döneminin ilk gününden itibaren Türk sanayi ürünlerine karşı uyguladığı bütün miktar kısıtlamalarını ve eş etkili tedbirleri kaldırması gerekmektedir.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34712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2207360"/>
            <a:ext cx="8246070" cy="3945054"/>
          </a:xfrm>
          <a:prstGeom prst="rect">
            <a:avLst/>
          </a:prstGeom>
        </p:spPr>
        <p:txBody>
          <a:bodyPr wrap="square">
            <a:spAutoFit/>
          </a:bodyPr>
          <a:lstStyle/>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Protokol’ün </a:t>
            </a:r>
            <a:r>
              <a:rPr lang="tr-TR" dirty="0">
                <a:latin typeface="Times New Roman" panose="02020603050405020304" pitchFamily="18" charset="0"/>
                <a:ea typeface="Calibri" panose="020F0502020204030204" pitchFamily="34" charset="0"/>
                <a:cs typeface="Times New Roman" panose="02020603050405020304" pitchFamily="18" charset="0"/>
              </a:rPr>
              <a:t>33/1 </a:t>
            </a:r>
            <a:r>
              <a:rPr lang="tr-TR" dirty="0" err="1">
                <a:latin typeface="Times New Roman" panose="02020603050405020304" pitchFamily="18" charset="0"/>
                <a:ea typeface="Calibri" panose="020F0502020204030204" pitchFamily="34" charset="0"/>
                <a:cs typeface="Times New Roman" panose="02020603050405020304" pitchFamily="18" charset="0"/>
              </a:rPr>
              <a:t>nci</a:t>
            </a:r>
            <a:r>
              <a:rPr lang="tr-TR" dirty="0">
                <a:latin typeface="Times New Roman" panose="02020603050405020304" pitchFamily="18" charset="0"/>
                <a:ea typeface="Calibri" panose="020F0502020204030204" pitchFamily="34" charset="0"/>
                <a:cs typeface="Times New Roman" panose="02020603050405020304" pitchFamily="18" charset="0"/>
              </a:rPr>
              <a:t> maddesinde ise,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22 yıllık bir dönem içinde Türkiye, tarım ürünlerinin Türkiye ve Topluluk arasında serbest dolaşımını için Türkiye’de uygulanması gerekli Ortak Tarım Politikası tedbirlerini bu dönemin sonunda alabilmek amacıyla, kendi tarım politikasının uyumu yoluna gider</a:t>
            </a:r>
            <a:r>
              <a:rPr lang="tr-TR" dirty="0">
                <a:latin typeface="Times New Roman" panose="02020603050405020304" pitchFamily="18" charset="0"/>
                <a:ea typeface="Calibri" panose="020F0502020204030204" pitchFamily="34" charset="0"/>
                <a:cs typeface="Times New Roman" panose="02020603050405020304" pitchFamily="18" charset="0"/>
              </a:rPr>
              <a:t>" şeklindeki hükümle tarım alanındaki serbest dolaşımın gerçekleştirilebilmesi için, Türk tarım politikasının </a:t>
            </a:r>
            <a:r>
              <a:rPr lang="tr-TR" dirty="0" err="1">
                <a:latin typeface="Times New Roman" panose="02020603050405020304" pitchFamily="18" charset="0"/>
                <a:ea typeface="Calibri" panose="020F0502020204030204" pitchFamily="34" charset="0"/>
                <a:cs typeface="Times New Roman" panose="02020603050405020304" pitchFamily="18" charset="0"/>
              </a:rPr>
              <a:t>OTP’na</a:t>
            </a:r>
            <a:r>
              <a:rPr lang="tr-TR" dirty="0">
                <a:latin typeface="Times New Roman" panose="02020603050405020304" pitchFamily="18" charset="0"/>
                <a:ea typeface="Calibri" panose="020F0502020204030204" pitchFamily="34" charset="0"/>
                <a:cs typeface="Times New Roman" panose="02020603050405020304" pitchFamily="18" charset="0"/>
              </a:rPr>
              <a:t> uyumu zorunlu kılınmaktadır. Anlaşmanın 34/1. maddesinde ise “Ortaklık Konseyi,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Türkiye'nin 33'ncü maddenin 1'nci </a:t>
            </a:r>
            <a:r>
              <a:rPr lang="tr-TR"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fikrasında</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belirtilen Ortak Tarım politikası tedbirlerini aldığını tespit ettikten sonra, tarım ürünleri Türkiye ve Topluluk arasındaki serbest dolaşımının gerçekleşmesi gerekli hükümleri tespit eder</a:t>
            </a:r>
            <a:r>
              <a:rPr lang="tr-TR" dirty="0">
                <a:latin typeface="Times New Roman" panose="02020603050405020304" pitchFamily="18" charset="0"/>
                <a:ea typeface="Calibri" panose="020F0502020204030204" pitchFamily="34" charset="0"/>
                <a:cs typeface="Times New Roman" panose="02020603050405020304" pitchFamily="18" charset="0"/>
              </a:rPr>
              <a:t>” hükmüne yer verilmiştir.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Öte yandan, Protokol’ün 35 </a:t>
            </a:r>
            <a:r>
              <a:rPr lang="tr-TR" dirty="0" err="1">
                <a:latin typeface="Times New Roman" panose="02020603050405020304" pitchFamily="18" charset="0"/>
                <a:ea typeface="Calibri" panose="020F0502020204030204" pitchFamily="34" charset="0"/>
                <a:cs typeface="Times New Roman" panose="02020603050405020304" pitchFamily="18" charset="0"/>
              </a:rPr>
              <a:t>nci</a:t>
            </a:r>
            <a:r>
              <a:rPr lang="tr-TR" dirty="0">
                <a:latin typeface="Times New Roman" panose="02020603050405020304" pitchFamily="18" charset="0"/>
                <a:ea typeface="Calibri" panose="020F0502020204030204" pitchFamily="34" charset="0"/>
                <a:cs typeface="Times New Roman" panose="02020603050405020304" pitchFamily="18" charset="0"/>
              </a:rPr>
              <a:t> maddesi uyarınca taraflar, birbirlerine, tarım ürünleri alışverişleri için kapsamı ve usulleri Ortaklık Konseyi tarafından tespit edilecek olan tercihli bir rejim tanıyacaklardır</a:t>
            </a:r>
            <a:r>
              <a:rPr lang="tr-TR" b="1" dirty="0">
                <a:latin typeface="Times New Roman" panose="02020603050405020304" pitchFamily="18" charset="0"/>
                <a:ea typeface="Calibri" panose="020F0502020204030204" pitchFamily="34" charset="0"/>
                <a:cs typeface="Times New Roman" panose="02020603050405020304" pitchFamily="18" charset="0"/>
              </a:rPr>
              <a:t>.</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754375" y="1749245"/>
            <a:ext cx="2427909" cy="388696"/>
          </a:xfrm>
          <a:prstGeom prst="rect">
            <a:avLst/>
          </a:prstGeom>
        </p:spPr>
        <p:txBody>
          <a:bodyPr wrap="non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 Tarım Ürünleri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97512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1670" y="3548227"/>
            <a:ext cx="7940660" cy="2051972"/>
          </a:xfrm>
          <a:prstGeom prst="rect">
            <a:avLst/>
          </a:prstGeom>
        </p:spPr>
        <p:txBody>
          <a:bodyPr wrap="square">
            <a:spAutoFit/>
          </a:bodyPr>
          <a:lstStyle/>
          <a:p>
            <a:pPr indent="449580" algn="ctr">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	Katma Protokol, Topluluk ile Türkiye arasında, gümrük birliğini aşan bir ekonomik bütünleşme öngörmüştür. Bu nedenle, malların serbest dolaşımına ilişkin hükümlerle yetinmeyip, aynı serbestiyi sermaye, işgücü ve hizmetler açısından da öngörmüştür. Ancak, bu konulara ilişkin hükümler, çoğunlukla bağlayıcı olmamış ve geleceğe yönelik dilekler olarak ifade edilmiştir.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050" name="Picture 2" descr="http://www.ikv.org.tr/images/images/tr-ab%20g%C3%BCrmr%C3%BCk%20birli%C4%9F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015" y="193760"/>
            <a:ext cx="6413610" cy="24432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perspectiveHeroicExtremeLeftFacing"/>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Dikdörtgen 3"/>
          <p:cNvSpPr/>
          <p:nvPr/>
        </p:nvSpPr>
        <p:spPr>
          <a:xfrm>
            <a:off x="-194220" y="2600160"/>
            <a:ext cx="5103000" cy="530594"/>
          </a:xfrm>
          <a:prstGeom prst="rect">
            <a:avLst/>
          </a:prstGeom>
        </p:spPr>
        <p:txBody>
          <a:bodyPr wrap="none">
            <a:spAutoFit/>
          </a:bodyPr>
          <a:lstStyle/>
          <a:p>
            <a:pPr indent="449580" algn="just">
              <a:lnSpc>
                <a:spcPct val="107000"/>
              </a:lnSpc>
              <a:spcAft>
                <a:spcPts val="0"/>
              </a:spcAft>
            </a:pPr>
            <a:r>
              <a:rPr lang="tr-TR" sz="2800" b="1" dirty="0">
                <a:latin typeface="Times New Roman" panose="02020603050405020304" pitchFamily="18" charset="0"/>
                <a:ea typeface="Calibri" panose="020F0502020204030204" pitchFamily="34" charset="0"/>
                <a:cs typeface="Times New Roman" panose="02020603050405020304" pitchFamily="18" charset="0"/>
              </a:rPr>
              <a:t>II. Kişilerin Serbest Dolaşımı</a:t>
            </a:r>
            <a:endParaRPr lang="tr-TR"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391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endParaRPr lang="tr-TR"/>
          </a:p>
        </p:txBody>
      </p:sp>
      <p:sp>
        <p:nvSpPr>
          <p:cNvPr id="3" name="İçerik Yer Tutucusu 2"/>
          <p:cNvSpPr>
            <a:spLocks noGrp="1"/>
          </p:cNvSpPr>
          <p:nvPr>
            <p:ph idx="1"/>
          </p:nvPr>
        </p:nvSpPr>
        <p:spPr>
          <a:xfrm>
            <a:off x="448964" y="2054656"/>
            <a:ext cx="8398775" cy="3817624"/>
          </a:xfrm>
        </p:spPr>
        <p:txBody>
          <a:bodyPr>
            <a:normAutofit/>
          </a:bodyPr>
          <a:lstStyle/>
          <a:p>
            <a:pPr marL="0" indent="0">
              <a:buNone/>
            </a:pPr>
            <a:r>
              <a:rPr lang="tr-TR" dirty="0" smtClean="0"/>
              <a:t>	Osmanlı’nın mirasını devralan Cumhuriyetle birlikte;</a:t>
            </a:r>
          </a:p>
          <a:p>
            <a:pPr marL="0" indent="0">
              <a:buNone/>
            </a:pPr>
            <a:r>
              <a:rPr lang="tr-TR" dirty="0" smtClean="0"/>
              <a:t>Avrupalılaşma süreci çok köklü bir şekilde benimsenip, sürdürülme yoluna gidilmiştir.</a:t>
            </a:r>
          </a:p>
          <a:p>
            <a:pPr>
              <a:buFont typeface="Wingdings" panose="05000000000000000000" pitchFamily="2" charset="2"/>
              <a:buChar char="v"/>
            </a:pPr>
            <a:r>
              <a:rPr lang="tr-TR" dirty="0" smtClean="0"/>
              <a:t>İsviçre Medeni Kanunu, İtalya Ceza Kanunu, Alman Ticaret Kanunu bazı değişikliklerle adapte edilmiştir.</a:t>
            </a:r>
          </a:p>
          <a:p>
            <a:pPr>
              <a:buFont typeface="Wingdings" panose="05000000000000000000" pitchFamily="2" charset="2"/>
              <a:buChar char="v"/>
            </a:pPr>
            <a:r>
              <a:rPr lang="tr-TR" dirty="0" smtClean="0"/>
              <a:t>Laiklik Cumhuriyetin temel prensipleri arasında kabul edilmiştir.</a:t>
            </a:r>
            <a:endParaRPr lang="tr-TR" dirty="0"/>
          </a:p>
        </p:txBody>
      </p:sp>
    </p:spTree>
    <p:extLst>
      <p:ext uri="{BB962C8B-B14F-4D97-AF65-F5344CB8AC3E}">
        <p14:creationId xmlns:p14="http://schemas.microsoft.com/office/powerpoint/2010/main" val="3984158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2054655"/>
            <a:ext cx="8704185" cy="4241418"/>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III. Sermayenin Serbest Dolaşımı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Katma Protokol’ün 50/2. maddesi uyarınca,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mal ve hizmet alışverişleriyle sermaye hareketlerine ait ödemelerin serbestleştirilmesi, miktar kısıtlaması, hizmet edinimi ve sermaye hareketleriyle ilgili serbesti prensipleri dahilinde gerçekleştirilir.</a:t>
            </a:r>
            <a:endParaRPr lang="tr-TR" sz="1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Türkiye, Topluluk kaynaklı yabancı sermayeye tanıdığı rejimi kolaylaştırmakla yükümlüdür. Taraflar, aralarındaki sermaye hareketleri ve buna ilişkin ödemelere zarar verecek yeni kısıtlama koymaktan, eskilerini arttırmaktan sakınırlar.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tr-TR" b="1"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IV. Hizmetlerin </a:t>
            </a:r>
            <a:r>
              <a:rPr lang="tr-TR" b="1" dirty="0">
                <a:latin typeface="Times New Roman" panose="02020603050405020304" pitchFamily="18" charset="0"/>
                <a:ea typeface="Calibri" panose="020F0502020204030204" pitchFamily="34" charset="0"/>
                <a:cs typeface="Times New Roman" panose="02020603050405020304" pitchFamily="18" charset="0"/>
              </a:rPr>
              <a:t>Serbest Dolaşımı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Protokol’ün 41/1 </a:t>
            </a:r>
            <a:r>
              <a:rPr lang="tr-TR" dirty="0" err="1">
                <a:latin typeface="Times New Roman" panose="02020603050405020304" pitchFamily="18" charset="0"/>
                <a:ea typeface="Calibri" panose="020F0502020204030204" pitchFamily="34" charset="0"/>
                <a:cs typeface="Times New Roman" panose="02020603050405020304" pitchFamily="18" charset="0"/>
              </a:rPr>
              <a:t>nci</a:t>
            </a:r>
            <a:r>
              <a:rPr lang="tr-TR" dirty="0">
                <a:latin typeface="Times New Roman" panose="02020603050405020304" pitchFamily="18" charset="0"/>
                <a:ea typeface="Calibri" panose="020F0502020204030204" pitchFamily="34" charset="0"/>
                <a:cs typeface="Times New Roman" panose="02020603050405020304" pitchFamily="18" charset="0"/>
              </a:rPr>
              <a:t> maddesi uyarınca,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taraflar, karşılıklı olarak yerleşme hakkı ve hizmetlerin serbest dolaşımına yeni kısıtlamalar getirmemekle yükümlüdürler. </a:t>
            </a:r>
            <a:r>
              <a:rPr lang="tr-TR" dirty="0">
                <a:latin typeface="Times New Roman" panose="02020603050405020304" pitchFamily="18" charset="0"/>
                <a:ea typeface="Calibri" panose="020F0502020204030204" pitchFamily="34" charset="0"/>
                <a:cs typeface="Times New Roman" panose="02020603050405020304" pitchFamily="18" charset="0"/>
              </a:rPr>
              <a:t>Yerleşme hakkı ve hizmetlerin serbest dolaşımına ilişkin mevcut kısıtlamalar ise, tedricen kaldırılacaktır. Bu kısıtlamaların kaldırılması için uygulanacak yöntem, sıra ve süreler Ortaklık Konseyince saptanacaktır.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26316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59" y="985720"/>
            <a:ext cx="8398774" cy="1870512"/>
          </a:xfrm>
          <a:prstGeom prst="rect">
            <a:avLst/>
          </a:prstGeom>
        </p:spPr>
        <p:txBody>
          <a:bodyPr wrap="squar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ORTAKLIK ORGANLARI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Ankara Anlaşması’nın 6. maddesi, ortaklık rejiminin uygulanmasını ve gittikçe gelişmesini sağlamak için </a:t>
            </a:r>
            <a:r>
              <a:rPr lang="tr-T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Akit Tarafların bir "Ortaklık Konseyi"</a:t>
            </a:r>
            <a:r>
              <a:rPr lang="tr-TR" dirty="0">
                <a:latin typeface="Times New Roman" panose="02020603050405020304" pitchFamily="18" charset="0"/>
                <a:ea typeface="Calibri" panose="020F0502020204030204" pitchFamily="34" charset="0"/>
                <a:cs typeface="Times New Roman" panose="02020603050405020304" pitchFamily="18" charset="0"/>
              </a:rPr>
              <a:t> teşkil etmelerini; 24 üncü maddesi de, Ortaklık Konseyi’nin "görevlerinde kendisine yardımcı olabilecek her komiteyi" kurabileceğini öngörmektedir. Bu çerçevede kurulmuş Türkiye-AET ortaklık organları aşağıda tabloda özet bir şekilde verilmektedir.</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74" y="2856232"/>
            <a:ext cx="7482545" cy="3932278"/>
          </a:xfrm>
          <a:prstGeom prst="rect">
            <a:avLst/>
          </a:prstGeom>
          <a:noFill/>
          <a:ln>
            <a:noFill/>
          </a:ln>
          <a:extLst/>
        </p:spPr>
      </p:pic>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86442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1291130"/>
            <a:ext cx="7635250" cy="5111143"/>
          </a:xfrm>
          <a:prstGeom prst="rect">
            <a:avLst/>
          </a:prstGeom>
        </p:spPr>
        <p:txBody>
          <a:bodyPr wrap="square">
            <a:spAutoFit/>
          </a:bodyPr>
          <a:lstStyle/>
          <a:p>
            <a:pPr indent="449580" algn="ct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1987 TAM ÜYELİK BAŞVURUSU VE GÜMRÜK BİRLİĞİNİN TESİS EDİLMESİ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 Nisan 1987 tarihinde Türkiye’nin </a:t>
            </a:r>
            <a:r>
              <a:rPr lang="tr-TR" dirty="0" err="1">
                <a:latin typeface="Times New Roman" panose="02020603050405020304" pitchFamily="18" charset="0"/>
                <a:ea typeface="Calibri" panose="020F0502020204030204" pitchFamily="34" charset="0"/>
                <a:cs typeface="Times New Roman" panose="02020603050405020304" pitchFamily="18" charset="0"/>
              </a:rPr>
              <a:t>AET’na</a:t>
            </a:r>
            <a:r>
              <a:rPr lang="tr-TR" dirty="0">
                <a:latin typeface="Times New Roman" panose="02020603050405020304" pitchFamily="18" charset="0"/>
                <a:ea typeface="Calibri" panose="020F0502020204030204" pitchFamily="34" charset="0"/>
                <a:cs typeface="Times New Roman" panose="02020603050405020304" pitchFamily="18" charset="0"/>
              </a:rPr>
              <a:t> doğrudan Roma Anlaşması hükümlerine göre tam üyeliğe müracaat etmesinin önemli nedenleri aşağıdaki gibi sıralanabilir: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dirty="0" smtClean="0">
                <a:latin typeface="Times New Roman" panose="02020603050405020304" pitchFamily="18" charset="0"/>
                <a:ea typeface="Calibri" panose="020F0502020204030204" pitchFamily="34" charset="0"/>
                <a:cs typeface="Times New Roman" panose="02020603050405020304" pitchFamily="18" charset="0"/>
              </a:rPr>
              <a:t>	1</a:t>
            </a:r>
            <a:r>
              <a:rPr lang="tr-TR" dirty="0">
                <a:latin typeface="Times New Roman" panose="02020603050405020304" pitchFamily="18" charset="0"/>
                <a:ea typeface="Calibri" panose="020F0502020204030204" pitchFamily="34" charset="0"/>
                <a:cs typeface="Times New Roman" panose="02020603050405020304" pitchFamily="18" charset="0"/>
              </a:rPr>
              <a:t>. Taviz Yıpranması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2. Türkiye’nin Yaptığı Reformlarla Dışa Açılması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3. Topluluğun Önce Kuzeye Sonra Güneye Genişlemesi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4. Tam Üyeliğin Avantajlarından Yararlanma</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5. Mali Katkı Eksikliği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6. Sosyal Alandaki Sorunların Giderilmesi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7. Son Katılan Üyelerin Rekabet Korkularını Gidermek</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8. Tek Taraflı Yükümlülükten Kurtulma İsteği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9. Tam Üyeliğe Yönelik Milli Güvenlik Kararı ve Kalkınma Planlarındaki Hükümler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10. Yunanistan Faktörü: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Calibri" panose="020F0502020204030204" pitchFamily="34" charset="0"/>
              </a:rPr>
              <a:t>	11. Savunma Faktörü</a:t>
            </a:r>
            <a:endParaRPr lang="tr-TR" dirty="0"/>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92259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1291130"/>
            <a:ext cx="8551480" cy="2377317"/>
          </a:xfrm>
          <a:prstGeom prst="rect">
            <a:avLst/>
          </a:prstGeom>
        </p:spPr>
        <p:txBody>
          <a:bodyPr wrap="square">
            <a:spAutoFit/>
          </a:bodyPr>
          <a:lstStyle/>
          <a:p>
            <a:pPr indent="449580" algn="ctr">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Prosedür gereği, Konsey tarafından Komisyona havale edilen tam üyelik talebimizi takiben, Türkiye'nin durumunu incelemek ve bir rapor hazırlayarak görüş bildirmekle yükümlü Komisyon, uzun çalışmalardan sonra 18 Aralık 1989'da "Görüşünü" Konseye sunmuştur. Görüş, 5 Şubat 1990 tarihinde Konsey tarafından benimsenmiştir.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ctr"/>
            <a:r>
              <a:rPr lang="tr-TR" sz="1600" dirty="0">
                <a:latin typeface="Times New Roman" panose="02020603050405020304" pitchFamily="18" charset="0"/>
                <a:ea typeface="Calibri" panose="020F0502020204030204" pitchFamily="34" charset="0"/>
              </a:rPr>
              <a:t>	</a:t>
            </a:r>
            <a:r>
              <a:rPr lang="tr-TR" sz="1600" dirty="0">
                <a:solidFill>
                  <a:srgbClr val="FF0000"/>
                </a:solidFill>
                <a:latin typeface="Times New Roman" panose="02020603050405020304" pitchFamily="18" charset="0"/>
                <a:ea typeface="Calibri" panose="020F0502020204030204" pitchFamily="34" charset="0"/>
              </a:rPr>
              <a:t>Türkiye'nin tam üyelik başvurusu kabul edilmemiş, sadece, ilişkilerin geliştirilmesi için tavsiyede bulunulmuştur.</a:t>
            </a:r>
            <a:r>
              <a:rPr lang="tr-TR" sz="1600" dirty="0">
                <a:latin typeface="Times New Roman" panose="02020603050405020304" pitchFamily="18" charset="0"/>
                <a:ea typeface="Calibri" panose="020F0502020204030204" pitchFamily="34" charset="0"/>
              </a:rPr>
              <a:t> AT Komisyonu, AT Konseyi'nin 5 Şubat 1990 tarihli toplantısında uygun bulunan bu tavsiyeleri ışığında, Türkiye AT işbirliğinin geliştirilmesi amacına yönelik önerilerini içeren bir "işbirliği </a:t>
            </a:r>
            <a:r>
              <a:rPr lang="tr-TR" sz="1600" dirty="0" err="1">
                <a:latin typeface="Times New Roman" panose="02020603050405020304" pitchFamily="18" charset="0"/>
                <a:ea typeface="Calibri" panose="020F0502020204030204" pitchFamily="34" charset="0"/>
              </a:rPr>
              <a:t>programı"nı</a:t>
            </a:r>
            <a:r>
              <a:rPr lang="tr-TR" sz="1600" dirty="0">
                <a:latin typeface="Times New Roman" panose="02020603050405020304" pitchFamily="18" charset="0"/>
                <a:ea typeface="Calibri" panose="020F0502020204030204" pitchFamily="34" charset="0"/>
              </a:rPr>
              <a:t> (</a:t>
            </a:r>
            <a:r>
              <a:rPr lang="tr-TR" sz="1600" dirty="0" err="1">
                <a:latin typeface="Times New Roman" panose="02020603050405020304" pitchFamily="18" charset="0"/>
                <a:ea typeface="Calibri" panose="020F0502020204030204" pitchFamily="34" charset="0"/>
              </a:rPr>
              <a:t>Matutes</a:t>
            </a:r>
            <a:r>
              <a:rPr lang="tr-TR" sz="1600" dirty="0">
                <a:latin typeface="Times New Roman" panose="02020603050405020304" pitchFamily="18" charset="0"/>
                <a:ea typeface="Calibri" panose="020F0502020204030204" pitchFamily="34" charset="0"/>
              </a:rPr>
              <a:t> Paketi) Haziran 1990 tarihinde kabul ederek Konseye sunmuştur</a:t>
            </a:r>
            <a:endParaRPr lang="tr-TR" sz="1600" dirty="0"/>
          </a:p>
        </p:txBody>
      </p:sp>
      <p:sp>
        <p:nvSpPr>
          <p:cNvPr id="3" name="Dikdörtgen 2"/>
          <p:cNvSpPr/>
          <p:nvPr/>
        </p:nvSpPr>
        <p:spPr>
          <a:xfrm>
            <a:off x="143555" y="3674938"/>
            <a:ext cx="8398775" cy="2759602"/>
          </a:xfrm>
          <a:prstGeom prst="rect">
            <a:avLst/>
          </a:prstGeom>
        </p:spPr>
        <p:txBody>
          <a:bodyPr wrap="square">
            <a:spAutoFit/>
          </a:bodyPr>
          <a:lstStyle/>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Komisyon, bu işbirliği önerileri ile birlikte IV. Mali Protokolü de imza ve onay için AT Konseyine sunmuştur. Komisyonun önermiş olduğu işbirliği programı dört ana bölümden oluşmuştur.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1</a:t>
            </a:r>
            <a:r>
              <a:rPr lang="tr-TR"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Türkiye ile AT arasında 1995 senesinin sonuna kadar gümrük birliğinin tamamlanması.</a:t>
            </a:r>
            <a:endParaRPr lang="tr-TR" sz="14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2</a:t>
            </a:r>
            <a:r>
              <a:rPr lang="tr-TR"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Türk ekonomisinin AT ile bütünleşmesini kolaylaştırmak amacıyla işbirliğinin; sanayi, teknoloji, bilim gibi alanlarda yoğunlaştırılması.</a:t>
            </a:r>
            <a:endParaRPr lang="tr-TR" sz="14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3</a:t>
            </a:r>
            <a:r>
              <a:rPr lang="tr-TR"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600 milyon </a:t>
            </a:r>
            <a:r>
              <a:rPr lang="tr-TR" b="1"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ECU'lük</a:t>
            </a:r>
            <a:r>
              <a:rPr lang="tr-TR"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Mali Protokol'ün uygulamaya konulması</a:t>
            </a:r>
            <a:endParaRPr lang="tr-TR" sz="14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4</a:t>
            </a:r>
            <a:r>
              <a:rPr lang="tr-TR"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Türkiye ile AT arasında siyasi ve kültürel işbirliğinin geliştirilmesi.</a:t>
            </a:r>
            <a:endParaRPr lang="tr-TR" sz="14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27715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260" y="2665475"/>
            <a:ext cx="8551480" cy="3648691"/>
          </a:xfrm>
          <a:prstGeom prst="rect">
            <a:avLst/>
          </a:prstGeom>
        </p:spPr>
        <p:txBody>
          <a:bodyPr wrap="square">
            <a:spAutoFit/>
          </a:bodyPr>
          <a:lstStyle/>
          <a:p>
            <a:pPr indent="449580" algn="ctr">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Gümrük </a:t>
            </a:r>
            <a:r>
              <a:rPr lang="tr-TR" dirty="0">
                <a:latin typeface="Times New Roman" panose="02020603050405020304" pitchFamily="18" charset="0"/>
                <a:ea typeface="Calibri" panose="020F0502020204030204" pitchFamily="34" charset="0"/>
                <a:cs typeface="Times New Roman" panose="02020603050405020304" pitchFamily="18" charset="0"/>
              </a:rPr>
              <a:t>Birliği Ortaklık ilişkilerimizin ekonomik dayanağını teşkil etmektedir. Dolayısıyla Gümrük Birliği, Türkiye için salt bir ekonomik entegrasyon hareketi olarak değerlendirilmemekte, Ortaklık metinlerinde de ifade bulduğu gibi Türkiye’nin Avrupa Entegrasyonunun bir aşaması olarak algılanmaktadır.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1 </a:t>
            </a:r>
            <a:r>
              <a:rPr lang="tr-TR" dirty="0">
                <a:latin typeface="Times New Roman" panose="02020603050405020304" pitchFamily="18" charset="0"/>
                <a:ea typeface="Calibri" panose="020F0502020204030204" pitchFamily="34" charset="0"/>
                <a:cs typeface="Times New Roman" panose="02020603050405020304" pitchFamily="18" charset="0"/>
              </a:rPr>
              <a:t>Ocak 1996 tarihinde Gümrük Birliğinin yürürlüğe konulması ile Ortaklık ilişkilerimizde Ankara Anlaşmasının 5. Maddesi uyarınca son döneme geçilmiştir.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dirty="0" smtClean="0">
              <a:latin typeface="Times New Roman" panose="02020603050405020304" pitchFamily="18" charset="0"/>
              <a:ea typeface="Calibri" panose="020F0502020204030204" pitchFamily="34" charset="0"/>
              <a:cs typeface="Times New Roman" panose="02020603050405020304" pitchFamily="18" charset="0"/>
            </a:endParaRPr>
          </a:p>
          <a:p>
            <a:pPr indent="449580" algn="ctr">
              <a:lnSpc>
                <a:spcPct val="107000"/>
              </a:lnSpc>
              <a:spcAft>
                <a:spcPts val="0"/>
              </a:spcAft>
            </a:pPr>
            <a:r>
              <a:rPr lang="tr-TR" sz="2000" b="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Gümrük </a:t>
            </a:r>
            <a:r>
              <a:rPr lang="tr-TR" sz="2000" b="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Birliği, </a:t>
            </a:r>
            <a:r>
              <a:rPr lang="tr-T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taraflar arasındaki ticarette mevcut gümrük vergileri, eş etkili vergiler ve miktar kısıtlamalarıyla, her türlü eş etkili tedbirin kaldırıldığı ve ayrıca, birlik dışında kalan üçüncü ülkelere yönelik olarak da, ortak gümrük tarifesinin uygulandığı bir ekonomik entegrasyon şekli olarak tanımlanmaktadır. </a:t>
            </a:r>
            <a:r>
              <a:rPr lang="tr-TR" dirty="0">
                <a:latin typeface="Times New Roman" panose="02020603050405020304" pitchFamily="18" charset="0"/>
                <a:ea typeface="Calibri" panose="020F0502020204030204" pitchFamily="34" charset="0"/>
                <a:cs typeface="Times New Roman" panose="02020603050405020304" pitchFamily="18" charset="0"/>
              </a:rPr>
              <a:t>   </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1517900" y="1901950"/>
            <a:ext cx="4344779" cy="388696"/>
          </a:xfrm>
          <a:prstGeom prst="rect">
            <a:avLst/>
          </a:prstGeom>
        </p:spPr>
        <p:txBody>
          <a:bodyPr wrap="none">
            <a:spAutoFit/>
          </a:bodyPr>
          <a:lstStyle/>
          <a:p>
            <a:pPr indent="449580" algn="just">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GÜMRÜK BİRLİĞİ’NİN KAPSAMI</a:t>
            </a:r>
            <a:endParaRPr lang="tr-TR" sz="14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4098" name="Picture 2" descr="http://turkkazak.com/site/wp-content/uploads/2012/12/stop-gumru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1755" y="290327"/>
            <a:ext cx="2595985" cy="152712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5885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1749245"/>
            <a:ext cx="8714173" cy="4221477"/>
          </a:xfrm>
          <a:prstGeom prst="rect">
            <a:avLst/>
          </a:prstGeom>
        </p:spPr>
        <p:txBody>
          <a:bodyPr wrap="square">
            <a:spAutoFit/>
          </a:bodyPr>
          <a:lstStyle/>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Söz konusu uygulamalar ithalat ve ihracatı düzenleyen temel kurallardan üçüncü ülkelere karşı uygulanan tercihli rejimlerin üstlenilmesini ve özellikle günümüzde tarife korumasının giderek önemini yitirmesi ile önem kazanan standartlar ve teknik mevzuat dahil çok geniş bir yelpazede mevzuatların uyumlaştırılmasını gerektirmektedir. Bunun yanı sıra, ticareti dolaylı etkileyen rekabet kurallarının da taraflar arasında eşit düzeyde uygulanması önem arz etmektedir.  </a:t>
            </a:r>
          </a:p>
          <a:p>
            <a:pPr indent="449580" algn="ctr">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Bu gelişime paralel olarak Türkiye ile AB arasındaki Gümrük Birliği’nin kurallarını belirleyen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 6 Mart 1995 tarihinde kabul </a:t>
            </a:r>
            <a:r>
              <a:rPr lang="tr-TR" dirty="0">
                <a:latin typeface="Times New Roman" panose="02020603050405020304" pitchFamily="18" charset="0"/>
                <a:ea typeface="Calibri" panose="020F0502020204030204" pitchFamily="34" charset="0"/>
                <a:cs typeface="Times New Roman" panose="02020603050405020304" pitchFamily="18" charset="0"/>
              </a:rPr>
              <a:t>edilen 1/95 sayılı </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Ortaklık Konseyi Kararı Ankara Anlaşması ve Katma protokolü aşan yükümlülükler ihtiva etmektedir. </a:t>
            </a: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1/95 sayılı OKK başlıca aşağıdaki alanlarda hükümler içermektedir.   </a:t>
            </a: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1</a:t>
            </a:r>
            <a:r>
              <a:rPr lang="tr-TR" dirty="0">
                <a:latin typeface="Times New Roman" panose="02020603050405020304" pitchFamily="18" charset="0"/>
                <a:ea typeface="Calibri" panose="020F0502020204030204" pitchFamily="34" charset="0"/>
                <a:cs typeface="Times New Roman" panose="02020603050405020304" pitchFamily="18" charset="0"/>
              </a:rPr>
              <a:t>. Malların serbest dolaşımı (taraflar arasında gümrük vergisi ve miktar kısıtlamalarının kaldırılması ve Ortak Gümrük Tarifesi uyumu),  </a:t>
            </a: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2</a:t>
            </a:r>
            <a:r>
              <a:rPr lang="tr-TR" dirty="0">
                <a:latin typeface="Times New Roman" panose="02020603050405020304" pitchFamily="18" charset="0"/>
                <a:ea typeface="Calibri" panose="020F0502020204030204" pitchFamily="34" charset="0"/>
                <a:cs typeface="Times New Roman" panose="02020603050405020304" pitchFamily="18" charset="0"/>
              </a:rPr>
              <a:t>. Teknik mevzuat uyumu, </a:t>
            </a:r>
          </a:p>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3</a:t>
            </a:r>
            <a:r>
              <a:rPr lang="tr-TR" dirty="0">
                <a:latin typeface="Times New Roman" panose="02020603050405020304" pitchFamily="18" charset="0"/>
                <a:ea typeface="Calibri" panose="020F0502020204030204" pitchFamily="34" charset="0"/>
                <a:cs typeface="Times New Roman" panose="02020603050405020304" pitchFamily="18" charset="0"/>
              </a:rPr>
              <a:t>. Ortak Ticaret </a:t>
            </a:r>
            <a:r>
              <a:rPr lang="tr-TR" dirty="0" err="1">
                <a:latin typeface="Times New Roman" panose="02020603050405020304" pitchFamily="18" charset="0"/>
                <a:ea typeface="Calibri" panose="020F0502020204030204" pitchFamily="34" charset="0"/>
                <a:cs typeface="Times New Roman" panose="02020603050405020304" pitchFamily="18" charset="0"/>
              </a:rPr>
              <a:t>Politikası’na</a:t>
            </a:r>
            <a:r>
              <a:rPr lang="tr-TR" dirty="0">
                <a:latin typeface="Times New Roman" panose="02020603050405020304" pitchFamily="18" charset="0"/>
                <a:ea typeface="Calibri" panose="020F0502020204030204" pitchFamily="34" charset="0"/>
                <a:cs typeface="Times New Roman" panose="02020603050405020304" pitchFamily="18" charset="0"/>
              </a:rPr>
              <a:t> uyum,   </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41499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1749245"/>
            <a:ext cx="8551480" cy="2720873"/>
          </a:xfrm>
          <a:prstGeom prst="rect">
            <a:avLst/>
          </a:prstGeom>
        </p:spPr>
        <p:txBody>
          <a:bodyPr wrap="square">
            <a:spAutoFit/>
          </a:bodyPr>
          <a:lstStyle/>
          <a:p>
            <a:pPr indent="449580" algn="just">
              <a:lnSpc>
                <a:spcPct val="107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4</a:t>
            </a:r>
            <a:r>
              <a:rPr lang="tr-TR" dirty="0">
                <a:latin typeface="Times New Roman" panose="02020603050405020304" pitchFamily="18" charset="0"/>
                <a:ea typeface="Calibri" panose="020F0502020204030204" pitchFamily="34" charset="0"/>
                <a:cs typeface="Times New Roman" panose="02020603050405020304" pitchFamily="18" charset="0"/>
              </a:rPr>
              <a:t>. AB’nin tercihli gümrük rejimlerinin üstlenilmesi,  </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5. Türkiye’nin Topluluk Ortak Tarım </a:t>
            </a:r>
            <a:r>
              <a:rPr lang="tr-TR" dirty="0" err="1">
                <a:latin typeface="Times New Roman" panose="02020603050405020304" pitchFamily="18" charset="0"/>
                <a:ea typeface="Calibri" panose="020F0502020204030204" pitchFamily="34" charset="0"/>
                <a:cs typeface="Times New Roman" panose="02020603050405020304" pitchFamily="18" charset="0"/>
              </a:rPr>
              <a:t>Politikası’na</a:t>
            </a:r>
            <a:r>
              <a:rPr lang="tr-TR" dirty="0">
                <a:latin typeface="Times New Roman" panose="02020603050405020304" pitchFamily="18" charset="0"/>
                <a:ea typeface="Calibri" panose="020F0502020204030204" pitchFamily="34" charset="0"/>
                <a:cs typeface="Times New Roman" panose="02020603050405020304" pitchFamily="18" charset="0"/>
              </a:rPr>
              <a:t> uyumu ve tarım ürünleri ticaretinde uygulanacak tercihli rejim,  </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6. Gümrük </a:t>
            </a:r>
            <a:r>
              <a:rPr lang="tr-TR" dirty="0" err="1">
                <a:latin typeface="Times New Roman" panose="02020603050405020304" pitchFamily="18" charset="0"/>
                <a:ea typeface="Calibri" panose="020F0502020204030204" pitchFamily="34" charset="0"/>
                <a:cs typeface="Times New Roman" panose="02020603050405020304" pitchFamily="18" charset="0"/>
              </a:rPr>
              <a:t>Kodu’na</a:t>
            </a:r>
            <a:r>
              <a:rPr lang="tr-TR" dirty="0">
                <a:latin typeface="Times New Roman" panose="02020603050405020304" pitchFamily="18" charset="0"/>
                <a:ea typeface="Calibri" panose="020F0502020204030204" pitchFamily="34" charset="0"/>
                <a:cs typeface="Times New Roman" panose="02020603050405020304" pitchFamily="18" charset="0"/>
              </a:rPr>
              <a:t> uyum ve karşılıklı idari işbirliği,  </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7. Yasaların yakınlaştırılması (Fikri, sınai ve ticari mülkiyetin korunması; Gümrük Birliği’nin rekabet kuralları; ticari korunma araçları; kamu alımları; vergilendirme),  </a:t>
            </a:r>
            <a:endParaRPr lang="tr-TR"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Calibri" panose="020F0502020204030204" pitchFamily="34" charset="0"/>
              </a:rPr>
              <a:t>	8. Kurumsal hükümler (Gümrük Birliği Ortak Komitesi; danışma ve karar usulleri; uyuşmazlıkların çözümü; korunma tedbirleri).</a:t>
            </a:r>
            <a:endParaRPr lang="tr-TR" dirty="0"/>
          </a:p>
        </p:txBody>
      </p:sp>
      <p:sp>
        <p:nvSpPr>
          <p:cNvPr id="3" name="Dikdörtgen 2"/>
          <p:cNvSpPr/>
          <p:nvPr/>
        </p:nvSpPr>
        <p:spPr>
          <a:xfrm>
            <a:off x="448964" y="4803345"/>
            <a:ext cx="8398775" cy="1200329"/>
          </a:xfrm>
          <a:prstGeom prst="rect">
            <a:avLst/>
          </a:prstGeom>
        </p:spPr>
        <p:txBody>
          <a:bodyPr wrap="square">
            <a:spAutoFit/>
          </a:bodyPr>
          <a:lstStyle/>
          <a:p>
            <a:pPr algn="ctr"/>
            <a:r>
              <a:rPr lang="tr-TR"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1/95 sayılı OKK uyarınca, Türkiye-AB Gümrük Birliği Gümrük </a:t>
            </a:r>
            <a:r>
              <a:rPr lang="tr-TR"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sanayi ve işlenmiş tarım ürünlerini</a:t>
            </a:r>
            <a:r>
              <a:rPr lang="tr-TR"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 kapsamaktadır. Bu doğrultuda, anılan ürünlerde, taraflar arasında ithalat ve ihracatta gümrük vergileri ile eş etkili vergilerin, miktar kısıtlamalarının ve eş etkili tedbirlerin kaldırılması öngörülmektedir.   </a:t>
            </a:r>
            <a:endParaRPr lang="tr-TR" b="1" dirty="0">
              <a:effectLst>
                <a:outerShdw blurRad="38100" dist="38100" dir="2700000" algn="tl">
                  <a:srgbClr val="000000">
                    <a:alpha val="43137"/>
                  </a:srgbClr>
                </a:outerShdw>
              </a:effectLst>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63728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5332" y="1835274"/>
            <a:ext cx="8551480" cy="4669805"/>
          </a:xfrm>
          <a:prstGeom prst="rect">
            <a:avLst/>
          </a:prstGeom>
        </p:spPr>
        <p:txBody>
          <a:bodyPr wrap="square">
            <a:spAutoFit/>
          </a:bodyPr>
          <a:lstStyle/>
          <a:p>
            <a:pPr indent="449580" algn="just">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1/95 sayılı OKK hükümleri doğrultusunda, Türkiye ile AB arasında sanayi ürünleri ticaretinde gümrük vergileri 1 Ocak 1996 itibarıyla sıfırlanmış ve Türkiye üçüncü ülkelere karşı Ortak Gümrük Tarifesi (OGT) uygulamaya başlamıştır.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Bu durumun tek istisnası, </a:t>
            </a:r>
            <a:r>
              <a:rPr lang="tr-TR" sz="1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1996 yılında başlayan ve 2000 yılı sonuna kadar süren beş yıllık geçiş döneminde, otomobiller, ayakkabılar, deriden mamuller ve mobilyalar gibi kısıtlı sayıdaki hassas ürün için üçüncü ülkelere karşı Ortak Gümrük Tarifesi (OGT) hadlerinden daha yüksek gümrük vergileri tatbik edilmesi olmuştur. Ancak 2001 yılı ithalat rejimimizin yürürlüğe konulması ile bu konudaki geçiş süreci de sona ermiş ve tüm sanayi ürünleri itibariyle OGT oranlarına uyum sağlanmıştır. </a:t>
            </a:r>
            <a:endParaRPr lang="tr-TR" sz="16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a:t>
            </a:r>
            <a:r>
              <a:rPr lang="tr-TR" sz="1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 Ocak 2005 tarihi itibariyle yürürlüğe giren İthalat Rejimi </a:t>
            </a:r>
            <a:r>
              <a:rPr lang="tr-TR" sz="1400" dirty="0">
                <a:latin typeface="Times New Roman" panose="02020603050405020304" pitchFamily="18" charset="0"/>
                <a:ea typeface="Calibri" panose="020F0502020204030204" pitchFamily="34" charset="0"/>
                <a:cs typeface="Times New Roman" panose="02020603050405020304" pitchFamily="18" charset="0"/>
              </a:rPr>
              <a:t>de aynı çerçevede ve Gümrük Birliği kapsamındaki yükümlülüklerimizin yanı sıra, DTÖ taahhütlerimiz ve üçüncü ülkelerle imzalanan serbest ticaret anlaşmalarının hükümleri dikkate alınarak hazırlanmıştır. </a:t>
            </a:r>
            <a:r>
              <a:rPr lang="tr-TR" sz="1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Bu kapsamda, sanayi ürünleri itibariyle üçüncü ülkeler için Gümrük Birliği öncesinde %16 seviyesinde olan ortalama koruma oranı, 2005 yılı İthalat Rejimi kapsamında %4,2 seviyesine gerilemiştir. </a:t>
            </a:r>
            <a:endParaRPr lang="tr-TR" sz="1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400" dirty="0">
                <a:latin typeface="Times New Roman" panose="02020603050405020304" pitchFamily="18" charset="0"/>
                <a:ea typeface="Calibri" panose="020F0502020204030204" pitchFamily="34" charset="0"/>
                <a:cs typeface="Times New Roman" panose="02020603050405020304" pitchFamily="18" charset="0"/>
              </a:rPr>
              <a:t>	</a:t>
            </a:r>
            <a:r>
              <a:rPr lang="tr-TR" sz="14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Gümrük vergilerinin AB ve EFTA’ya karşı sıfırlanması, üçüncü ülkelere karşı ise OGT seviyesine indirilmesi, Gümrük Birliği öncesinde birçok sanayi sektöründe, rekabet gücünün bu indirimleri kaldıramayacağı ve bunun sonucunda  faaliyetlerine son vermek zorunda kalacakları endişesine yol açmıştır. Ancak, 1980’li yıllarda uygulamaya konulan ihracata dayalı dışa açık ekonomik politikaların başarısı, bu endişelerin büyük oranda yersiz olduğunu ortaya koymuştur.  </a:t>
            </a:r>
            <a:endParaRPr lang="tr-TR" sz="1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1976015" y="527605"/>
            <a:ext cx="4572000" cy="981423"/>
          </a:xfrm>
          <a:prstGeom prst="rect">
            <a:avLst/>
          </a:prstGeom>
        </p:spPr>
        <p:txBody>
          <a:bodyPr>
            <a:spAutoFit/>
          </a:bodyPr>
          <a:lstStyle/>
          <a:p>
            <a:pPr indent="449580" algn="ctr">
              <a:lnSpc>
                <a:spcPct val="107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GÜMRÜK BİRLİĞİ SONRASINDA GERÇEKLEŞTİRİLEN UYUM ÇALIŞMALARI</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53351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3555" y="1596540"/>
            <a:ext cx="8704185" cy="5085238"/>
          </a:xfrm>
          <a:prstGeom prst="rect">
            <a:avLst/>
          </a:prstGeom>
        </p:spPr>
        <p:txBody>
          <a:bodyPr wrap="square">
            <a:spAutoFit/>
          </a:bodyPr>
          <a:lstStyle/>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İşlenmiş tarım ürünleri ithalatında, Topluluk sistemi ile uyumlu hale getirilen yeni mevzuat çerçevesinde, Toplu Konut Fonu (diğer bir ifadeyle tarım payı) bütün ülkeler kaynaklı ürünler için uygulanırken, Gümrük Vergisi Oranı (diğer bir ifadeyle sanayi payı) sadece üçüncü ülkeler menşeli ürünlerde uygulanmaya başlanmıştır. Buna karşılık, Topluluk da ülkemize karşı sanayi paylarındaki korumayı kaldırmıştır.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a:t>
            </a:r>
            <a:r>
              <a:rPr lang="tr-TR" sz="1600"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Gümrük Birliği’ne dahil olmayan temel tarım ürünlerinde, Topluluk Ortak Tarım </a:t>
            </a:r>
            <a:r>
              <a:rPr lang="tr-TR" sz="1600" dirty="0" err="1">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Politikası’nın</a:t>
            </a:r>
            <a:r>
              <a:rPr lang="tr-TR" sz="1600"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Türkiye tarafından üstlenilmesine kadar geçecek sürede tarafların birbirlerine pazara giriş kolaylıkları tanımaları öngörülmüştür.</a:t>
            </a:r>
            <a:r>
              <a:rPr lang="tr-TR" sz="1600" dirty="0">
                <a:latin typeface="Times New Roman" panose="02020603050405020304" pitchFamily="18" charset="0"/>
                <a:ea typeface="Calibri" panose="020F0502020204030204" pitchFamily="34" charset="0"/>
                <a:cs typeface="Times New Roman" panose="02020603050405020304" pitchFamily="18" charset="0"/>
              </a:rPr>
              <a:t> Bu çerçevede, 1/98 sayılı Ortaklık Konseyi Kararı uyarınca, Topluluk ve Türkiye karşılıklı olarak, bazı tarım ürünlerinde miktar kısıtlaması olmaksızın veya bir kontenjan dahilinde vergi muafiyeti ya da indirimi sağlamışlardır.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Gümrük Birliği kapsamı dışında bırakılan Avrupa Kömür ve Çelik Topluluğu (AKÇT) Anlaşması ekinde yer alan kömür ve çelik ürünleri ise, 1 Ağustos 1996 tarihinde imzalanan Türkiye-AKÇT Serbest Ticaret Anlaşması hükümlerine tabi kılınmıştır. Söz konusu Anlaşma gereğince, AB, Anlaşmanın yürürlüğe girmesi ile birlikte Türkiye’ye karşı gümrük vergilerini sıfırlamıştır.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  	Türkiye ise,  AB’ye karşı gümrük vergilerini üç yıllık bir takvim çerçevesinde indirerek 1999 yılında sıfırlamıştır. AKÇT Antlaşması’nın 50 yıllık yürürlük süresinin 23 Temmuz 2002 tarihinde dolmasını müteakip, AB, 2002/595/EC sayılı Konsey Kararı ile AKÇT ile üçüncü ülkeler arasında yapılmış olan anlaşmalardan doğan hak ve yükümlülükleri 24 Temmuz 2002 tarihinden itibaren AB’ye devretme kararı almıştır</a:t>
            </a:r>
            <a:r>
              <a:rPr lang="tr-TR" sz="1600" b="1" dirty="0">
                <a:latin typeface="Times New Roman" panose="02020603050405020304" pitchFamily="18" charset="0"/>
                <a:ea typeface="Calibri" panose="020F0502020204030204" pitchFamily="34"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14120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endParaRPr lang="tr-TR"/>
          </a:p>
        </p:txBody>
      </p:sp>
      <p:sp>
        <p:nvSpPr>
          <p:cNvPr id="3" name="İçerik Yer Tutucusu 2"/>
          <p:cNvSpPr>
            <a:spLocks noGrp="1"/>
          </p:cNvSpPr>
          <p:nvPr>
            <p:ph idx="1"/>
          </p:nvPr>
        </p:nvSpPr>
        <p:spPr/>
        <p:txBody>
          <a:bodyPr/>
          <a:lstStyle/>
          <a:p>
            <a:pPr marL="0" indent="0" algn="ctr">
              <a:buNone/>
            </a:pPr>
            <a:r>
              <a:rPr lang="tr-TR" dirty="0" smtClean="0"/>
              <a:t>Ayrıca, kılık kıyafetten eğitime kadar Türk toplumu bütün boyutları ile Avrupalı tarzda yeniden şekillendirilmek istenmiştir.</a:t>
            </a:r>
          </a:p>
          <a:p>
            <a:pPr marL="0" indent="0" algn="ctr">
              <a:buNone/>
            </a:pPr>
            <a:endParaRPr lang="tr-TR" dirty="0" smtClean="0"/>
          </a:p>
          <a:p>
            <a:pPr marL="0" indent="0" algn="ctr">
              <a:buNone/>
            </a:pPr>
            <a:r>
              <a:rPr lang="tr-TR" dirty="0" smtClean="0"/>
              <a:t>Ana hedef </a:t>
            </a:r>
            <a:r>
              <a:rPr lang="tr-TR" dirty="0" smtClean="0">
                <a:sym typeface="Wingdings" panose="05000000000000000000" pitchFamily="2" charset="2"/>
              </a:rPr>
              <a:t> MUASIR MEDENİYET düzeyine ulaşmak olarak belirlenmiştir.</a:t>
            </a:r>
            <a:endParaRPr lang="tr-TR" dirty="0"/>
          </a:p>
        </p:txBody>
      </p:sp>
    </p:spTree>
    <p:extLst>
      <p:ext uri="{BB962C8B-B14F-4D97-AF65-F5344CB8AC3E}">
        <p14:creationId xmlns:p14="http://schemas.microsoft.com/office/powerpoint/2010/main" val="421221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endParaRPr lang="tr-TR"/>
          </a:p>
        </p:txBody>
      </p:sp>
      <p:sp>
        <p:nvSpPr>
          <p:cNvPr id="3" name="İçerik Yer Tutucusu 2"/>
          <p:cNvSpPr>
            <a:spLocks noGrp="1"/>
          </p:cNvSpPr>
          <p:nvPr>
            <p:ph idx="1"/>
          </p:nvPr>
        </p:nvSpPr>
        <p:spPr/>
        <p:txBody>
          <a:bodyPr/>
          <a:lstStyle/>
          <a:p>
            <a:pPr marL="0" indent="0" algn="ctr">
              <a:buNone/>
            </a:pPr>
            <a:r>
              <a:rPr lang="tr-TR" dirty="0" smtClean="0"/>
              <a:t>Cumhuriyet Yönetiminin ülke içindeki bu köklü reformlarının sonucu olarak, TR II. D.S. sonrası hızlı uluslararası örgütlenme sürecinde yerini almak ‘’Batı Avrupa’’ istemiştir.</a:t>
            </a:r>
          </a:p>
          <a:p>
            <a:pPr marL="0" indent="0" algn="ctr">
              <a:buNone/>
            </a:pPr>
            <a:r>
              <a:rPr lang="tr-TR" dirty="0" smtClean="0"/>
              <a:t>Ancak bu örgütlere üyelik, bütün köklü değişikliklere rağmen çok kolay olmamıştır</a:t>
            </a:r>
            <a:r>
              <a:rPr lang="tr-TR" sz="2400" dirty="0" smtClean="0"/>
              <a:t>. (mesela NATO’ya üye olabilmek için </a:t>
            </a:r>
            <a:r>
              <a:rPr lang="tr-TR" sz="2400" dirty="0" err="1" smtClean="0"/>
              <a:t>KORE’ye</a:t>
            </a:r>
            <a:r>
              <a:rPr lang="tr-TR" sz="2400" dirty="0" smtClean="0"/>
              <a:t> asker göndermek zorunda kalınmıştır.)</a:t>
            </a:r>
            <a:endParaRPr lang="tr-TR" sz="2400" dirty="0"/>
          </a:p>
        </p:txBody>
      </p:sp>
    </p:spTree>
    <p:extLst>
      <p:ext uri="{BB962C8B-B14F-4D97-AF65-F5344CB8AC3E}">
        <p14:creationId xmlns:p14="http://schemas.microsoft.com/office/powerpoint/2010/main" val="2700143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65" y="1749245"/>
            <a:ext cx="8551480" cy="4581150"/>
          </a:xfrm>
        </p:spPr>
        <p:txBody>
          <a:bodyPr>
            <a:normAutofit fontScale="92500" lnSpcReduction="10000"/>
          </a:bodyPr>
          <a:lstStyle/>
          <a:p>
            <a:pPr marL="0" indent="0" algn="ctr">
              <a:buNone/>
            </a:pPr>
            <a:r>
              <a:rPr lang="tr-TR" dirty="0" smtClean="0"/>
              <a:t>	Türkiye</a:t>
            </a:r>
            <a:r>
              <a:rPr lang="tr-TR" dirty="0"/>
              <a:t>, Avrupa Ekonomik Topluluğu (AET)’</a:t>
            </a:r>
            <a:r>
              <a:rPr lang="tr-TR" dirty="0" err="1"/>
              <a:t>na</a:t>
            </a:r>
            <a:r>
              <a:rPr lang="tr-TR" dirty="0"/>
              <a:t> kuruluşundan hemen </a:t>
            </a:r>
            <a:r>
              <a:rPr lang="tr-TR" b="1" dirty="0">
                <a:solidFill>
                  <a:srgbClr val="FF0000"/>
                </a:solidFill>
                <a:effectLst>
                  <a:outerShdw blurRad="38100" dist="38100" dir="2700000" algn="tl">
                    <a:srgbClr val="000000">
                      <a:alpha val="43137"/>
                    </a:srgbClr>
                  </a:outerShdw>
                </a:effectLst>
              </a:rPr>
              <a:t>sonra tam üye olmak isteği ile Temmuz 1959</a:t>
            </a:r>
            <a:r>
              <a:rPr lang="tr-TR" dirty="0"/>
              <a:t>'da başvuruda bulunmuştur. AET tarafından tam üyelik talebimiz, </a:t>
            </a:r>
            <a:r>
              <a:rPr lang="tr-TR" dirty="0">
                <a:solidFill>
                  <a:srgbClr val="FF0000"/>
                </a:solidFill>
              </a:rPr>
              <a:t>Türkiye'nin kalkınma düzeyinin tam üyeliğin gereklerini yerine getirmeye yeterli olmadığı gerekçesiyle geri çevrilmiş ancak, tam üyelik koşulları gerçekleşinceye kadar geçerli olacak bir ortaklık anlaşması imzalanması önerilmiştir</a:t>
            </a:r>
            <a:r>
              <a:rPr lang="tr-TR" dirty="0"/>
              <a:t>. </a:t>
            </a:r>
          </a:p>
          <a:p>
            <a:pPr marL="0" indent="0" algn="ctr">
              <a:buNone/>
            </a:pPr>
            <a:r>
              <a:rPr lang="tr-TR" dirty="0"/>
              <a:t>	</a:t>
            </a:r>
            <a:endParaRPr lang="tr-TR" dirty="0" smtClean="0"/>
          </a:p>
          <a:p>
            <a:pPr marL="0" indent="0" algn="ctr">
              <a:buNone/>
            </a:pPr>
            <a:r>
              <a:rPr lang="tr-TR" dirty="0"/>
              <a:t>	</a:t>
            </a:r>
            <a:r>
              <a:rPr lang="tr-TR" dirty="0" smtClean="0"/>
              <a:t>Bu </a:t>
            </a:r>
            <a:r>
              <a:rPr lang="tr-TR" dirty="0"/>
              <a:t>çerçevede, Türkiye’nin Topluluğa tam üye sıfatıyla katılabilmesi yolunu açan </a:t>
            </a:r>
            <a:r>
              <a:rPr lang="tr-TR" dirty="0">
                <a:solidFill>
                  <a:srgbClr val="FF0000"/>
                </a:solidFill>
              </a:rPr>
              <a:t>“Ankara Anlaşması” 12 Eylül 1963 tarihinde Ankara’da imzalanmış ve 1 Aralık 1964’de yürürlüğe girmiştir. </a:t>
            </a:r>
          </a:p>
          <a:p>
            <a:pPr marL="0" indent="0" algn="just">
              <a:buNone/>
            </a:pPr>
            <a:endParaRPr lang="en-US" dirty="0"/>
          </a:p>
        </p:txBody>
      </p:sp>
      <p:sp>
        <p:nvSpPr>
          <p:cNvPr id="5" name="Dikdörtgen 4"/>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03309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448965" y="833015"/>
            <a:ext cx="8551480" cy="549738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a:noAutofit/>
          </a:bodyPr>
          <a:lstStyle/>
          <a:p>
            <a:pPr marL="0" indent="0" algn="ctr">
              <a:buNone/>
            </a:pPr>
            <a:r>
              <a:rPr lang="tr-TR" sz="2000" dirty="0" smtClean="0">
                <a:latin typeface="Times New Roman" panose="02020603050405020304" pitchFamily="18" charset="0"/>
                <a:cs typeface="Times New Roman" panose="02020603050405020304" pitchFamily="18" charset="0"/>
              </a:rPr>
              <a:t>	Nihai </a:t>
            </a:r>
            <a:r>
              <a:rPr lang="tr-TR" sz="2000" dirty="0">
                <a:latin typeface="Times New Roman" panose="02020603050405020304" pitchFamily="18" charset="0"/>
                <a:cs typeface="Times New Roman" panose="02020603050405020304" pitchFamily="18" charset="0"/>
              </a:rPr>
              <a:t>hedefi Türkiye'nin Topluluğa tam üyeliği olan “Ankara Anlaşması”, Türkiye-AB ilişkilerini </a:t>
            </a:r>
            <a:r>
              <a:rPr lang="tr-TR" sz="2000" dirty="0">
                <a:solidFill>
                  <a:srgbClr val="FF0000"/>
                </a:solidFill>
                <a:latin typeface="Times New Roman" panose="02020603050405020304" pitchFamily="18" charset="0"/>
                <a:cs typeface="Times New Roman" panose="02020603050405020304" pitchFamily="18" charset="0"/>
              </a:rPr>
              <a:t>malların serbest dolaşımı ile sınırlamamakta bunun yanı sıra işgücü, hizmetler ve sermayenin serbest dolaşımını sağlamayı, dolayısıyla Türkiye’nin Avrupa Tek Pazarına entegrasyonunu hedeflemektedir</a:t>
            </a:r>
            <a:r>
              <a:rPr lang="tr-TR" sz="2000" dirty="0">
                <a:latin typeface="Times New Roman" panose="02020603050405020304" pitchFamily="18" charset="0"/>
                <a:cs typeface="Times New Roman" panose="02020603050405020304" pitchFamily="18" charset="0"/>
              </a:rPr>
              <a:t>. Anlaşmada, </a:t>
            </a:r>
            <a:r>
              <a:rPr lang="tr-TR" sz="2000"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“hazırlık dönemi”, “geçiş dönemi” ve “son dönem” </a:t>
            </a:r>
            <a:r>
              <a:rPr lang="tr-TR" sz="2000" dirty="0">
                <a:solidFill>
                  <a:schemeClr val="tx1"/>
                </a:solidFill>
                <a:latin typeface="Times New Roman" panose="02020603050405020304" pitchFamily="18" charset="0"/>
                <a:cs typeface="Times New Roman" panose="02020603050405020304" pitchFamily="18" charset="0"/>
              </a:rPr>
              <a:t>olmak üzere üç devre öngörülmüştür. </a:t>
            </a:r>
            <a:r>
              <a:rPr lang="tr-TR" sz="2000"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Geçiş döneminin sonunda ise Gümrük Birliği’nin </a:t>
            </a:r>
            <a:r>
              <a:rPr lang="tr-TR" sz="2000" dirty="0">
                <a:solidFill>
                  <a:schemeClr val="tx1"/>
                </a:solidFill>
                <a:latin typeface="Times New Roman" panose="02020603050405020304" pitchFamily="18" charset="0"/>
                <a:cs typeface="Times New Roman" panose="02020603050405020304" pitchFamily="18" charset="0"/>
              </a:rPr>
              <a:t>tamamlanması planlanmıştır. </a:t>
            </a:r>
          </a:p>
          <a:p>
            <a:pPr marL="0" indent="0" algn="ctr">
              <a:buNone/>
            </a:pPr>
            <a:r>
              <a:rPr lang="tr-TR" sz="2000" dirty="0">
                <a:latin typeface="Times New Roman" panose="02020603050405020304" pitchFamily="18" charset="0"/>
                <a:cs typeface="Times New Roman" panose="02020603050405020304" pitchFamily="18" charset="0"/>
              </a:rPr>
              <a:t>	</a:t>
            </a:r>
            <a:endParaRPr lang="tr-TR" sz="2000" dirty="0" smtClean="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Anlaşmada </a:t>
            </a:r>
            <a:r>
              <a:rPr lang="tr-TR" sz="2000" dirty="0">
                <a:latin typeface="Times New Roman" panose="02020603050405020304" pitchFamily="18" charset="0"/>
                <a:cs typeface="Times New Roman" panose="02020603050405020304" pitchFamily="18" charset="0"/>
              </a:rPr>
              <a:t>öngörülen “</a:t>
            </a:r>
            <a:r>
              <a:rPr lang="tr-TR" sz="2000" dirty="0">
                <a:solidFill>
                  <a:srgbClr val="FF0000"/>
                </a:solidFill>
                <a:latin typeface="Times New Roman" panose="02020603050405020304" pitchFamily="18" charset="0"/>
                <a:cs typeface="Times New Roman" panose="02020603050405020304" pitchFamily="18" charset="0"/>
              </a:rPr>
              <a:t>hazırlık </a:t>
            </a:r>
            <a:r>
              <a:rPr lang="tr-TR" sz="2000" dirty="0" err="1">
                <a:solidFill>
                  <a:srgbClr val="FF0000"/>
                </a:solidFill>
                <a:latin typeface="Times New Roman" panose="02020603050405020304" pitchFamily="18" charset="0"/>
                <a:cs typeface="Times New Roman" panose="02020603050405020304" pitchFamily="18" charset="0"/>
              </a:rPr>
              <a:t>dönemi”nin</a:t>
            </a:r>
            <a:r>
              <a:rPr lang="tr-TR" sz="2000" dirty="0">
                <a:solidFill>
                  <a:srgbClr val="FF0000"/>
                </a:solidFill>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sona ermesiyle birlikte, </a:t>
            </a:r>
            <a:r>
              <a:rPr lang="tr-TR" sz="2000" dirty="0">
                <a:solidFill>
                  <a:srgbClr val="FF0000"/>
                </a:solidFill>
                <a:latin typeface="Times New Roman" panose="02020603050405020304" pitchFamily="18" charset="0"/>
                <a:cs typeface="Times New Roman" panose="02020603050405020304" pitchFamily="18" charset="0"/>
              </a:rPr>
              <a:t>13 Kasım 1970 </a:t>
            </a:r>
            <a:r>
              <a:rPr lang="tr-TR" sz="2000" dirty="0">
                <a:latin typeface="Times New Roman" panose="02020603050405020304" pitchFamily="18" charset="0"/>
                <a:cs typeface="Times New Roman" panose="02020603050405020304" pitchFamily="18" charset="0"/>
              </a:rPr>
              <a:t>tarihinde imzalanan ve 1973 yılında yürürlüğe giren “</a:t>
            </a:r>
            <a:r>
              <a:rPr lang="tr-TR" sz="2000" dirty="0">
                <a:solidFill>
                  <a:srgbClr val="FF0000"/>
                </a:solidFill>
                <a:latin typeface="Times New Roman" panose="02020603050405020304" pitchFamily="18" charset="0"/>
                <a:cs typeface="Times New Roman" panose="02020603050405020304" pitchFamily="18" charset="0"/>
              </a:rPr>
              <a:t>Katma Protokol</a:t>
            </a:r>
            <a:r>
              <a:rPr lang="tr-TR" sz="2000" dirty="0">
                <a:latin typeface="Times New Roman" panose="02020603050405020304" pitchFamily="18" charset="0"/>
                <a:cs typeface="Times New Roman" panose="02020603050405020304" pitchFamily="18" charset="0"/>
              </a:rPr>
              <a:t>” ile geçiş döneminin hükümleri ve tarafların üstleneceği yükümlülükler belirlenmiştir. “Katma </a:t>
            </a:r>
            <a:r>
              <a:rPr lang="tr-TR" sz="2000" dirty="0" err="1">
                <a:latin typeface="Times New Roman" panose="02020603050405020304" pitchFamily="18" charset="0"/>
                <a:cs typeface="Times New Roman" panose="02020603050405020304" pitchFamily="18" charset="0"/>
              </a:rPr>
              <a:t>Protokol”ün</a:t>
            </a:r>
            <a:r>
              <a:rPr lang="tr-TR" sz="2000" dirty="0">
                <a:latin typeface="Times New Roman" panose="02020603050405020304" pitchFamily="18" charset="0"/>
                <a:cs typeface="Times New Roman" panose="02020603050405020304" pitchFamily="18" charset="0"/>
              </a:rPr>
              <a:t> yürürlüğe girmesi ile başlayan ve karşılıklı ve dengeli yükümlülükler esasına dayanan </a:t>
            </a:r>
            <a:r>
              <a:rPr lang="tr-TR" sz="2000" dirty="0">
                <a:solidFill>
                  <a:srgbClr val="FF0000"/>
                </a:solidFill>
                <a:latin typeface="Times New Roman" panose="02020603050405020304" pitchFamily="18" charset="0"/>
                <a:cs typeface="Times New Roman" panose="02020603050405020304" pitchFamily="18" charset="0"/>
              </a:rPr>
              <a:t>“geçiş dönemi”, Türkiye ile AB arasında Gümrük Birliği’ni kademeli olarak yerleştirmeyi hedeflemiştir.  </a:t>
            </a:r>
          </a:p>
          <a:p>
            <a:pPr marL="0" indent="0" algn="just">
              <a:buNone/>
            </a:pPr>
            <a:endParaRPr lang="en-US" sz="2000" dirty="0" smtClean="0">
              <a:latin typeface="Times New Roman" panose="02020603050405020304" pitchFamily="18" charset="0"/>
              <a:cs typeface="Times New Roman" panose="02020603050405020304" pitchFamily="18" charset="0"/>
            </a:endParaRPr>
          </a:p>
        </p:txBody>
      </p:sp>
      <p:sp>
        <p:nvSpPr>
          <p:cNvPr id="6" name="Dikdörtgen 5"/>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01633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43555" y="680309"/>
            <a:ext cx="4327491" cy="412303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a:noAutofit/>
          </a:bodyPr>
          <a:lstStyle/>
          <a:p>
            <a:pPr marL="0" indent="0" algn="ctr">
              <a:buNone/>
            </a:pPr>
            <a:r>
              <a:rPr lang="tr-TR" sz="2000" dirty="0" smtClean="0">
                <a:latin typeface="Times New Roman" panose="02020603050405020304" pitchFamily="18" charset="0"/>
                <a:cs typeface="Times New Roman" panose="02020603050405020304" pitchFamily="18" charset="0"/>
              </a:rPr>
              <a:t>Gümrük </a:t>
            </a:r>
            <a:r>
              <a:rPr lang="tr-TR" sz="2000" dirty="0">
                <a:latin typeface="Times New Roman" panose="02020603050405020304" pitchFamily="18" charset="0"/>
                <a:cs typeface="Times New Roman" panose="02020603050405020304" pitchFamily="18" charset="0"/>
              </a:rPr>
              <a:t>Birliği’nin gerçekleşmesi için Avrupa Topluluğu, 1971 yılından itibaren </a:t>
            </a:r>
            <a:r>
              <a:rPr lang="tr-TR" sz="2000" dirty="0">
                <a:solidFill>
                  <a:srgbClr val="FF0000"/>
                </a:solidFill>
                <a:latin typeface="Times New Roman" panose="02020603050405020304" pitchFamily="18" charset="0"/>
                <a:cs typeface="Times New Roman" panose="02020603050405020304" pitchFamily="18" charset="0"/>
              </a:rPr>
              <a:t>Gümrük Birliği’nin kapsadığı sanayi mallarında gümrük vergilerini Türkiye lehine sıfırlamıştır.</a:t>
            </a:r>
            <a:r>
              <a:rPr lang="tr-TR" sz="2000" dirty="0">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Türkiye ise aynı indirimleri 22 yıllık bir süre boyunca, 1973 yılından başlayarak aşamalı olarak gerçekleştirmeyi taahhüt etmiştir. </a:t>
            </a:r>
            <a:r>
              <a:rPr lang="tr-TR" sz="2000" dirty="0">
                <a:latin typeface="Times New Roman" panose="02020603050405020304" pitchFamily="18" charset="0"/>
                <a:cs typeface="Times New Roman" panose="02020603050405020304" pitchFamily="18" charset="0"/>
              </a:rPr>
              <a:t>Türkiye, üzerine düşen indirimleri 1978 yılına kadar gerçekleştirmiş, ancak bu yıldan sonra indirimlerin dondurulmasını talep etmiştir. </a:t>
            </a:r>
          </a:p>
          <a:p>
            <a:pPr marL="0" indent="0" algn="just">
              <a:buNone/>
            </a:pPr>
            <a:r>
              <a:rPr lang="tr-TR" sz="2000" dirty="0">
                <a:latin typeface="Times New Roman" panose="02020603050405020304" pitchFamily="18" charset="0"/>
                <a:cs typeface="Times New Roman" panose="02020603050405020304" pitchFamily="18" charset="0"/>
              </a:rPr>
              <a:t> 	</a:t>
            </a:r>
          </a:p>
        </p:txBody>
      </p:sp>
      <p:sp>
        <p:nvSpPr>
          <p:cNvPr id="8" name="Content Placeholder 7"/>
          <p:cNvSpPr>
            <a:spLocks noGrp="1"/>
          </p:cNvSpPr>
          <p:nvPr>
            <p:ph sz="quarter" idx="4"/>
          </p:nvPr>
        </p:nvSpPr>
        <p:spPr>
          <a:xfrm>
            <a:off x="4724705" y="2216881"/>
            <a:ext cx="4220442" cy="4266219"/>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a:noAutofit/>
          </a:bodyPr>
          <a:lstStyle/>
          <a:p>
            <a:pPr marL="0" indent="0" algn="ctr">
              <a:buNone/>
            </a:pPr>
            <a:r>
              <a:rPr lang="tr-TR" sz="2000" dirty="0" smtClean="0">
                <a:latin typeface="Times New Roman" panose="02020603050405020304" pitchFamily="18" charset="0"/>
                <a:cs typeface="Times New Roman" panose="02020603050405020304" pitchFamily="18" charset="0"/>
              </a:rPr>
              <a:t>Türkiye </a:t>
            </a:r>
            <a:r>
              <a:rPr lang="tr-TR" sz="2000" dirty="0">
                <a:latin typeface="Times New Roman" panose="02020603050405020304" pitchFamily="18" charset="0"/>
                <a:cs typeface="Times New Roman" panose="02020603050405020304" pitchFamily="18" charset="0"/>
              </a:rPr>
              <a:t>kendi yükümlülüklerini yerine getirmemeye ve Toplulukla ilişkilere soğuk bakmaya başlayınca, Topluluk da kendi yükümlülüklerini aksatmaya ve ortaklık ilişkisinin geliştirilmesi istikametinde çaba harcamaktan kaçınmaya başlamıştır. </a:t>
            </a:r>
            <a:r>
              <a:rPr lang="tr-TR" sz="2000" dirty="0">
                <a:solidFill>
                  <a:srgbClr val="FF0000"/>
                </a:solidFill>
                <a:latin typeface="Times New Roman" panose="02020603050405020304" pitchFamily="18" charset="0"/>
                <a:cs typeface="Times New Roman" panose="02020603050405020304" pitchFamily="18" charset="0"/>
              </a:rPr>
              <a:t>Türkiye’nin Gümrük Birliği’ni gerçekleştirme yolunda AB’nin mali işbirliğinden ve Türk işgücünün AB içinde serbest dolaşımdan yararlanması Ankara Anlaşması ve Katma Protokol çerçevesinde saptanmıştır.</a:t>
            </a:r>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10" name="Dikdörtgen 9"/>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7078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296260" y="1473202"/>
            <a:ext cx="8246070" cy="5009898"/>
          </a:xfrm>
          <a:prstGeom prst="rect">
            <a:avLst/>
          </a:prstGeom>
        </p:spPr>
        <p:txBody>
          <a:bodyPr wrap="square">
            <a:spAutoFit/>
          </a:bodyPr>
          <a:lstStyle/>
          <a:p>
            <a:pPr indent="449580" algn="just">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Ancak, işgücünün serbest dolaşımının 1986’da tamamlanmış olması gerekmesine rağmen henüz gerçekleşmemiş ve telafi edici formüller de geliştirilmemiştir. Mali protokoller ise 1980 yılına dek uygulamaya konmuş ancak, o dönemden bu yana işletilememiş ve gecikmeleri telafi etme yönünde AT açısından bir çözüm oluşturulmamıştır. </a:t>
            </a:r>
            <a:r>
              <a:rPr lang="tr-TR"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Başlangıçta sadece ekonomik olan sorunlar, Yunanistan'ın 1980'de Topluluğa tam üye olmasıyla siyasi boyutlar da kazanmaya başlamıştır. </a:t>
            </a:r>
          </a:p>
          <a:p>
            <a:pPr indent="449580" algn="just">
              <a:lnSpc>
                <a:spcPct val="107000"/>
              </a:lnSpc>
              <a:spcAft>
                <a:spcPts val="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 </a:t>
            </a:r>
          </a:p>
          <a:p>
            <a:pPr indent="449580" algn="just">
              <a:lnSpc>
                <a:spcPct val="107000"/>
              </a:lnSpc>
              <a:spcAft>
                <a:spcPts val="0"/>
              </a:spcAft>
            </a:pPr>
            <a:r>
              <a:rPr lang="tr-TR" sz="2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Komisyonu 1989 yılında tam üyelik müracaatımıza verdiği cevapta, Türkiye'nin AT'ye üyelik konusundaki ehliyetini kabul etmiş ancak, Topluluğun kendi içindeki derinleşme sürecinin tamamlanmasına ve gelecek genişlemesine kadar beklenmesini ve bu arada Türkiye ile Gümrük Birliği sürecinin tamamlanmasını önermiştir.</a:t>
            </a:r>
            <a:r>
              <a:rPr lang="tr-TR" sz="2000" dirty="0">
                <a:latin typeface="Times New Roman" panose="02020603050405020304" pitchFamily="18" charset="0"/>
                <a:ea typeface="Calibri" panose="020F0502020204030204" pitchFamily="34" charset="0"/>
                <a:cs typeface="Times New Roman" panose="02020603050405020304" pitchFamily="18" charset="0"/>
              </a:rPr>
              <a:t> Bu öneri ülkemiz tarafından da olumlu değerlendirilmiş ve “Katma </a:t>
            </a:r>
            <a:r>
              <a:rPr lang="tr-TR" sz="2000" dirty="0" err="1">
                <a:latin typeface="Times New Roman" panose="02020603050405020304" pitchFamily="18" charset="0"/>
                <a:ea typeface="Calibri" panose="020F0502020204030204" pitchFamily="34" charset="0"/>
                <a:cs typeface="Times New Roman" panose="02020603050405020304" pitchFamily="18" charset="0"/>
              </a:rPr>
              <a:t>Protokol”de</a:t>
            </a:r>
            <a:r>
              <a:rPr lang="tr-TR" sz="2000" dirty="0">
                <a:latin typeface="Times New Roman" panose="02020603050405020304" pitchFamily="18" charset="0"/>
                <a:ea typeface="Calibri" panose="020F0502020204030204" pitchFamily="34" charset="0"/>
                <a:cs typeface="Times New Roman" panose="02020603050405020304" pitchFamily="18" charset="0"/>
              </a:rPr>
              <a:t> öngörüldüğü şekilde Gümrük Birliği’nin 1995 yılında tamamlanması için gerekli hazırlıklara başlanmıştır.    </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Dikdörtgen 7"/>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11051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1670" y="1596540"/>
            <a:ext cx="8093365" cy="2068195"/>
          </a:xfrm>
          <a:prstGeom prst="rect">
            <a:avLst/>
          </a:prstGeom>
        </p:spPr>
        <p:txBody>
          <a:bodyPr wrap="square">
            <a:spAutoFit/>
          </a:bodyPr>
          <a:lstStyle/>
          <a:p>
            <a:pPr indent="449580" algn="ctr">
              <a:lnSpc>
                <a:spcPct val="107000"/>
              </a:lnSpc>
              <a:spcAft>
                <a:spcPts val="0"/>
              </a:spcAft>
            </a:pPr>
            <a:r>
              <a:rPr lang="tr-TR" sz="2400" dirty="0">
                <a:latin typeface="Times New Roman" panose="02020603050405020304" pitchFamily="18" charset="0"/>
                <a:ea typeface="Calibri" panose="020F0502020204030204" pitchFamily="34" charset="0"/>
                <a:cs typeface="Times New Roman" panose="02020603050405020304" pitchFamily="18" charset="0"/>
              </a:rPr>
              <a:t>Türkiye ile AB arasında iki yıl süren müzakereler sonunda 5 Mart 1995 tarihinde yapılan Ortaklık Konseyi toplantısında alınan 1/95 sayılı Ortaklık Konseyi Kararı (OKK) uyarınca, </a:t>
            </a:r>
            <a:r>
              <a:rPr lang="tr-TR" sz="24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Türkiye-AB Gümrük Birliği 1 Ocak 1996 tarihinde yürürlüğe </a:t>
            </a:r>
            <a:r>
              <a:rPr lang="tr-TR" sz="2400" dirty="0">
                <a:latin typeface="Times New Roman" panose="02020603050405020304" pitchFamily="18" charset="0"/>
                <a:ea typeface="Calibri" panose="020F0502020204030204" pitchFamily="34" charset="0"/>
                <a:cs typeface="Times New Roman" panose="02020603050405020304" pitchFamily="18" charset="0"/>
              </a:rPr>
              <a:t>girmiştir</a:t>
            </a:r>
            <a:r>
              <a:rPr lang="tr-TR" sz="2400" dirty="0" smtClean="0">
                <a:latin typeface="Times New Roman" panose="02020603050405020304" pitchFamily="18" charset="0"/>
                <a:ea typeface="Calibri" panose="020F0502020204030204" pitchFamily="34" charset="0"/>
                <a:cs typeface="Times New Roman" panose="02020603050405020304" pitchFamily="18" charset="0"/>
              </a:rPr>
              <a:t>.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601670" y="3701949"/>
            <a:ext cx="7787955" cy="1569660"/>
          </a:xfrm>
          <a:prstGeom prst="rect">
            <a:avLst/>
          </a:prstGeom>
        </p:spPr>
        <p:txBody>
          <a:bodyPr wrap="square">
            <a:spAutoFit/>
          </a:bodyPr>
          <a:lstStyle/>
          <a:p>
            <a:pPr algn="ctr"/>
            <a:r>
              <a:rPr lang="tr-TR"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Gümrük Birliği sonrası dönemde hızla yaşanan gelişmeler </a:t>
            </a:r>
            <a:r>
              <a:rPr lang="tr-TR"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tr-TR"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 </a:t>
            </a:r>
            <a:r>
              <a:rPr lang="tr-TR"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Helsinki Zirvesi’nde aday </a:t>
            </a:r>
            <a:r>
              <a:rPr lang="tr-TR"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statüsü (1999) </a:t>
            </a:r>
            <a:r>
              <a:rPr lang="tr-TR"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rPr>
              <a:t> AB-TR müzakereler başlamıştır. (3.10.2005)</a:t>
            </a:r>
          </a:p>
          <a:p>
            <a:pPr algn="ctr"/>
            <a:endParaRPr lang="tr-TR"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057622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1797</TotalTime>
  <Words>1260</Words>
  <Application>Microsoft Office PowerPoint</Application>
  <PresentationFormat>Ekran Gösterisi (4:3)</PresentationFormat>
  <Paragraphs>118</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Comic Sans MS</vt:lpstr>
      <vt:lpstr>Times New Roman</vt:lpstr>
      <vt:lpstr>Wingdings</vt:lpstr>
      <vt:lpstr>Office Theme</vt:lpstr>
      <vt:lpstr>TÜRKİYE’NİN AVRUPA BİRLİĞİ İLE İLİŞKİLERİNİN TARİHİ GELİŞİMİ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HSE</cp:lastModifiedBy>
  <cp:revision>55</cp:revision>
  <dcterms:created xsi:type="dcterms:W3CDTF">2013-08-21T19:17:07Z</dcterms:created>
  <dcterms:modified xsi:type="dcterms:W3CDTF">2017-12-27T06:34:06Z</dcterms:modified>
</cp:coreProperties>
</file>