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-41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F8D7-0F82-4ADD-ABB2-6752EBD1EBC6}" type="datetimeFigureOut">
              <a:rPr lang="tr-TR" smtClean="0"/>
              <a:pPr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EFA9-3F6E-421A-B022-4F9CA22A811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342049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F8D7-0F82-4ADD-ABB2-6752EBD1EBC6}" type="datetimeFigureOut">
              <a:rPr lang="tr-TR" smtClean="0"/>
              <a:pPr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EFA9-3F6E-421A-B022-4F9CA22A811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974976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F8D7-0F82-4ADD-ABB2-6752EBD1EBC6}" type="datetimeFigureOut">
              <a:rPr lang="tr-TR" smtClean="0"/>
              <a:pPr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EFA9-3F6E-421A-B022-4F9CA22A811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925729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F8D7-0F82-4ADD-ABB2-6752EBD1EBC6}" type="datetimeFigureOut">
              <a:rPr lang="tr-TR" smtClean="0"/>
              <a:pPr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EFA9-3F6E-421A-B022-4F9CA22A811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88899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F8D7-0F82-4ADD-ABB2-6752EBD1EBC6}" type="datetimeFigureOut">
              <a:rPr lang="tr-TR" smtClean="0"/>
              <a:pPr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EFA9-3F6E-421A-B022-4F9CA22A811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85877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F8D7-0F82-4ADD-ABB2-6752EBD1EBC6}" type="datetimeFigureOut">
              <a:rPr lang="tr-TR" smtClean="0"/>
              <a:pPr/>
              <a:t>30.03.2018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EFA9-3F6E-421A-B022-4F9CA22A811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99177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F8D7-0F82-4ADD-ABB2-6752EBD1EBC6}" type="datetimeFigureOut">
              <a:rPr lang="tr-TR" smtClean="0"/>
              <a:pPr/>
              <a:t>30.03.2018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EFA9-3F6E-421A-B022-4F9CA22A811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66964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F8D7-0F82-4ADD-ABB2-6752EBD1EBC6}" type="datetimeFigureOut">
              <a:rPr lang="tr-TR" smtClean="0"/>
              <a:pPr/>
              <a:t>30.03.2018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EFA9-3F6E-421A-B022-4F9CA22A811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984575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F8D7-0F82-4ADD-ABB2-6752EBD1EBC6}" type="datetimeFigureOut">
              <a:rPr lang="tr-TR" smtClean="0"/>
              <a:pPr/>
              <a:t>30.03.2018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EFA9-3F6E-421A-B022-4F9CA22A811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098961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F8D7-0F82-4ADD-ABB2-6752EBD1EBC6}" type="datetimeFigureOut">
              <a:rPr lang="tr-TR" smtClean="0"/>
              <a:pPr/>
              <a:t>30.03.2018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EFA9-3F6E-421A-B022-4F9CA22A811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37859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F8D7-0F82-4ADD-ABB2-6752EBD1EBC6}" type="datetimeFigureOut">
              <a:rPr lang="tr-TR" smtClean="0"/>
              <a:pPr/>
              <a:t>30.03.2018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8EFA9-3F6E-421A-B022-4F9CA22A811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64487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1000">
              <a:srgbClr val="DDEBCF">
                <a:alpha val="86000"/>
              </a:srgb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7F8D7-0F82-4ADD-ABB2-6752EBD1EBC6}" type="datetimeFigureOut">
              <a:rPr lang="tr-TR" smtClean="0"/>
              <a:pPr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8EFA9-3F6E-421A-B022-4F9CA22A811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380924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85531" y="172278"/>
            <a:ext cx="1173915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i="0" u="none" strike="noStrike" baseline="0" dirty="0" err="1" smtClean="0"/>
              <a:t>Chemical</a:t>
            </a:r>
            <a:r>
              <a:rPr lang="tr-TR" sz="2400" b="1" i="0" u="none" strike="noStrike" baseline="0" dirty="0" smtClean="0"/>
              <a:t> </a:t>
            </a:r>
            <a:r>
              <a:rPr lang="tr-TR" sz="2400" b="1" i="0" u="none" strike="noStrike" baseline="0" dirty="0" err="1" smtClean="0"/>
              <a:t>Equilibrium</a:t>
            </a:r>
            <a:endParaRPr lang="tr-TR" sz="2400" b="1" i="0" u="none" strike="noStrike" baseline="0" dirty="0" smtClean="0"/>
          </a:p>
          <a:p>
            <a:endParaRPr lang="tr-TR" sz="2400" b="1" dirty="0" smtClean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400" b="0" i="0" u="none" strike="noStrike" baseline="0" dirty="0" smtClean="0">
                <a:solidFill>
                  <a:srgbClr val="000000"/>
                </a:solidFill>
              </a:rPr>
              <a:t>For a chemical reaction occurring in a closed system, species that have some</a:t>
            </a:r>
            <a:r>
              <a:rPr lang="tr-TR" sz="2400" b="0" i="0" u="none" strike="noStrike" dirty="0" smtClean="0">
                <a:solidFill>
                  <a:srgbClr val="000000"/>
                </a:solidFill>
              </a:rPr>
              <a:t> </a:t>
            </a:r>
            <a:r>
              <a:rPr lang="en-US" sz="2400" b="0" i="0" u="none" strike="noStrike" baseline="0" dirty="0" smtClean="0">
                <a:solidFill>
                  <a:srgbClr val="000000"/>
                </a:solidFill>
              </a:rPr>
              <a:t>initial chemical identity (“reactants”) change to some different chemical identity</a:t>
            </a:r>
            <a:r>
              <a:rPr lang="tr-TR" sz="2400" b="0" i="0" u="none" strike="noStrike" dirty="0" smtClean="0">
                <a:solidFill>
                  <a:srgbClr val="000000"/>
                </a:solidFill>
              </a:rPr>
              <a:t> </a:t>
            </a:r>
            <a:r>
              <a:rPr lang="en-US" sz="2400" b="0" i="0" u="none" strike="noStrike" baseline="0" dirty="0" smtClean="0">
                <a:solidFill>
                  <a:srgbClr val="000000"/>
                </a:solidFill>
              </a:rPr>
              <a:t>(“products”). </a:t>
            </a:r>
            <a:r>
              <a:rPr lang="tr-TR" sz="2400" b="0" i="0" u="none" strike="noStrike" baseline="0" dirty="0" smtClean="0">
                <a:solidFill>
                  <a:srgbClr val="000000"/>
                </a:solidFill>
              </a:rPr>
              <a:t>T</a:t>
            </a:r>
            <a:r>
              <a:rPr lang="en-US" sz="2400" b="0" i="0" u="none" strike="noStrike" baseline="0" dirty="0" smtClean="0">
                <a:solidFill>
                  <a:srgbClr val="000000"/>
                </a:solidFill>
              </a:rPr>
              <a:t>he Gibbs</a:t>
            </a:r>
            <a:r>
              <a:rPr lang="tr-TR" sz="2400" b="0" i="0" u="none" strike="noStrike" dirty="0" smtClean="0">
                <a:solidFill>
                  <a:srgbClr val="000000"/>
                </a:solidFill>
              </a:rPr>
              <a:t> </a:t>
            </a:r>
            <a:r>
              <a:rPr lang="en-US" sz="2400" b="0" i="0" u="none" strike="noStrike" baseline="0" dirty="0" smtClean="0">
                <a:solidFill>
                  <a:srgbClr val="000000"/>
                </a:solidFill>
              </a:rPr>
              <a:t>free energy is dependent on the amount of any substance, and defined the</a:t>
            </a:r>
            <a:r>
              <a:rPr lang="tr-TR" sz="2400" b="0" i="0" u="none" strike="noStrike" dirty="0" smtClean="0">
                <a:solidFill>
                  <a:srgbClr val="000000"/>
                </a:solidFill>
              </a:rPr>
              <a:t> </a:t>
            </a:r>
            <a:r>
              <a:rPr lang="en-US" sz="2400" b="0" i="0" u="none" strike="noStrike" baseline="0" dirty="0" smtClean="0">
                <a:solidFill>
                  <a:srgbClr val="000000"/>
                </a:solidFill>
              </a:rPr>
              <a:t>chemical potential as the change in the Gibbs free energy with respect to</a:t>
            </a:r>
            <a:r>
              <a:rPr lang="tr-TR" sz="2400" b="0" i="0" u="none" strike="noStrike" dirty="0" smtClean="0">
                <a:solidFill>
                  <a:srgbClr val="000000"/>
                </a:solidFill>
              </a:rPr>
              <a:t> </a:t>
            </a:r>
            <a:r>
              <a:rPr lang="tr-TR" sz="2400" b="0" i="0" u="none" strike="noStrike" baseline="0" dirty="0" err="1" smtClean="0">
                <a:solidFill>
                  <a:srgbClr val="000000"/>
                </a:solidFill>
              </a:rPr>
              <a:t>amount</a:t>
            </a:r>
            <a:r>
              <a:rPr lang="tr-TR" sz="2400" b="0" i="0" u="none" strike="noStrike" baseline="0" dirty="0" smtClean="0">
                <a:solidFill>
                  <a:srgbClr val="000000"/>
                </a:solidFill>
              </a:rPr>
              <a:t>:</a:t>
            </a:r>
            <a:endParaRPr lang="tr-TR" sz="24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0" y="3127514"/>
            <a:ext cx="4161183" cy="1493758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4359966" y="3450552"/>
            <a:ext cx="75139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0" i="0" u="none" strike="noStrike" baseline="0" dirty="0" smtClean="0"/>
              <a:t>Since </a:t>
            </a:r>
            <a:r>
              <a:rPr lang="en-US" sz="2400" b="0" i="1" u="none" strike="noStrike" baseline="0" dirty="0" smtClean="0"/>
              <a:t>G </a:t>
            </a:r>
            <a:r>
              <a:rPr lang="en-US" sz="2400" b="0" i="0" u="none" strike="noStrike" baseline="0" dirty="0" smtClean="0"/>
              <a:t>varies with each </a:t>
            </a:r>
            <a:r>
              <a:rPr lang="en-US" sz="2400" b="0" i="1" u="none" strike="noStrike" baseline="0" dirty="0" err="1" smtClean="0"/>
              <a:t>ni</a:t>
            </a:r>
            <a:r>
              <a:rPr lang="en-US" sz="2400" b="0" i="0" u="none" strike="noStrike" baseline="0" dirty="0" smtClean="0"/>
              <a:t>, it should be no surprise that during the course of</a:t>
            </a:r>
            <a:r>
              <a:rPr lang="tr-TR" sz="2400" b="0" i="0" u="none" strike="noStrike" dirty="0" smtClean="0"/>
              <a:t> </a:t>
            </a:r>
            <a:r>
              <a:rPr lang="en-US" sz="2400" b="0" i="0" u="none" strike="noStrike" baseline="0" dirty="0" smtClean="0"/>
              <a:t>a chemical process, </a:t>
            </a:r>
            <a:endParaRPr lang="tr-TR" sz="2400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981739" y="5181600"/>
            <a:ext cx="8905461" cy="1285460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48698" y="5067671"/>
            <a:ext cx="2454127" cy="125516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30313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58522" y="357809"/>
            <a:ext cx="2270353" cy="69265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59245" y="1280699"/>
            <a:ext cx="9791700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ikdörtgen 4"/>
          <p:cNvSpPr/>
          <p:nvPr/>
        </p:nvSpPr>
        <p:spPr>
          <a:xfrm>
            <a:off x="299679" y="2908108"/>
            <a:ext cx="67349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0" i="0" u="none" strike="noStrike" baseline="0" dirty="0" smtClean="0"/>
              <a:t>At constant temperature and pressure, this becomes</a:t>
            </a:r>
            <a:endParaRPr lang="tr-TR" sz="2400" dirty="0"/>
          </a:p>
        </p:txBody>
      </p:sp>
      <p:pic>
        <p:nvPicPr>
          <p:cNvPr id="10" name="Resim 3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79213" y="3644348"/>
            <a:ext cx="3529584" cy="914400"/>
          </a:xfrm>
          <a:prstGeom prst="rect">
            <a:avLst/>
          </a:prstGeom>
        </p:spPr>
      </p:pic>
      <p:sp>
        <p:nvSpPr>
          <p:cNvPr id="11" name="Dikdörtgen 5"/>
          <p:cNvSpPr/>
          <p:nvPr/>
        </p:nvSpPr>
        <p:spPr>
          <a:xfrm>
            <a:off x="326182" y="4800897"/>
            <a:ext cx="44282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0" i="0" u="none" strike="noStrike" baseline="0" dirty="0" smtClean="0"/>
              <a:t>Substituting for </a:t>
            </a:r>
            <a:r>
              <a:rPr lang="en-US" sz="2400" b="0" i="1" u="none" strike="noStrike" baseline="0" dirty="0" err="1" smtClean="0"/>
              <a:t>dni</a:t>
            </a:r>
            <a:r>
              <a:rPr lang="en-US" sz="2400" b="0" i="1" u="none" strike="noStrike" baseline="0" dirty="0" smtClean="0"/>
              <a:t> </a:t>
            </a:r>
            <a:r>
              <a:rPr lang="tr-TR" sz="2400" b="0" i="1" u="none" strike="noStrike" baseline="0" dirty="0" smtClean="0"/>
              <a:t>, </a:t>
            </a:r>
            <a:r>
              <a:rPr lang="en-US" sz="2400" b="0" i="0" u="none" strike="noStrike" baseline="0" dirty="0" smtClean="0"/>
              <a:t>this becomes</a:t>
            </a:r>
            <a:endParaRPr lang="tr-TR" sz="2400" dirty="0"/>
          </a:p>
        </p:txBody>
      </p:sp>
      <p:pic>
        <p:nvPicPr>
          <p:cNvPr id="12" name="Resim 6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79213" y="5498227"/>
            <a:ext cx="4267212" cy="1061599"/>
          </a:xfrm>
          <a:prstGeom prst="rect">
            <a:avLst/>
          </a:prstGeom>
        </p:spPr>
      </p:pic>
      <p:pic>
        <p:nvPicPr>
          <p:cNvPr id="13" name="Resim 8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219944" y="3582446"/>
            <a:ext cx="3081522" cy="112207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96213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9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65960" y="278296"/>
            <a:ext cx="11241961" cy="1683026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0" y="2517912"/>
            <a:ext cx="8692730" cy="1219199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  <a:lum contrast="40000"/>
          </a:blip>
          <a:stretch>
            <a:fillRect/>
          </a:stretch>
        </p:blipFill>
        <p:spPr>
          <a:xfrm>
            <a:off x="190930" y="3824478"/>
            <a:ext cx="4964166" cy="2807601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5406887" y="3749866"/>
            <a:ext cx="6467061" cy="2251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0" i="0" u="none" strike="noStrike" baseline="0" dirty="0" smtClean="0"/>
              <a:t>Over the course of the reaction</a:t>
            </a:r>
            <a:r>
              <a:rPr lang="tr-TR" sz="2400" b="0" i="0" u="none" strike="noStrike" dirty="0" smtClean="0"/>
              <a:t> </a:t>
            </a:r>
            <a:r>
              <a:rPr lang="en-US" sz="2400" b="0" i="0" u="none" strike="noStrike" baseline="0" dirty="0" smtClean="0"/>
              <a:t>(labeled “extent of reaction” on the </a:t>
            </a:r>
            <a:r>
              <a:rPr lang="en-US" sz="2400" b="0" i="1" u="none" strike="noStrike" baseline="0" dirty="0" smtClean="0"/>
              <a:t>x</a:t>
            </a:r>
            <a:r>
              <a:rPr lang="en-US" sz="2400" b="0" i="0" u="none" strike="noStrike" baseline="0" dirty="0" smtClean="0"/>
              <a:t>-axis), the</a:t>
            </a:r>
            <a:r>
              <a:rPr lang="tr-TR" sz="2400" b="0" i="0" u="none" strike="noStrike" dirty="0" smtClean="0"/>
              <a:t> </a:t>
            </a:r>
            <a:r>
              <a:rPr lang="en-US" sz="2400" b="0" i="0" u="none" strike="noStrike" baseline="0" dirty="0" smtClean="0"/>
              <a:t>overall Gibbs free energy comes to a minimum. At</a:t>
            </a:r>
            <a:r>
              <a:rPr lang="tr-TR" sz="2400" b="0" i="0" u="none" strike="noStrike" dirty="0" smtClean="0"/>
              <a:t> </a:t>
            </a:r>
            <a:r>
              <a:rPr lang="en-US" sz="2400" b="0" i="0" u="none" strike="noStrike" baseline="0" dirty="0" smtClean="0"/>
              <a:t>this point, the reaction is at chemical equilibrium</a:t>
            </a:r>
            <a:endParaRPr lang="tr-TR" sz="2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79953" y="2041042"/>
            <a:ext cx="61722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786187" y="1470163"/>
            <a:ext cx="52292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052614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218849" y="272817"/>
            <a:ext cx="55803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0" i="0" u="none" strike="noStrike" baseline="0" dirty="0" smtClean="0">
                <a:latin typeface="Minion-Regular"/>
              </a:rPr>
              <a:t>Consider a general gas-phase reaction:</a:t>
            </a:r>
            <a:endParaRPr lang="tr-TR" sz="24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424070" y="685839"/>
            <a:ext cx="2451652" cy="64837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82478" y="2093843"/>
            <a:ext cx="3611848" cy="785998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229469" y="1404283"/>
            <a:ext cx="49963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0" i="0" u="none" strike="noStrike" baseline="0" dirty="0" smtClean="0"/>
              <a:t>For this process, </a:t>
            </a:r>
            <a:r>
              <a:rPr lang="tr-TR" sz="2400" dirty="0" smtClean="0"/>
              <a:t>it</a:t>
            </a:r>
            <a:r>
              <a:rPr lang="en-US" sz="2400" b="0" i="0" u="none" strike="noStrike" baseline="0" dirty="0" smtClean="0"/>
              <a:t> would be written as</a:t>
            </a:r>
            <a:endParaRPr lang="tr-TR" sz="2400" dirty="0"/>
          </a:p>
        </p:txBody>
      </p:sp>
      <p:sp>
        <p:nvSpPr>
          <p:cNvPr id="10" name="Dikdörtgen 9"/>
          <p:cNvSpPr/>
          <p:nvPr/>
        </p:nvSpPr>
        <p:spPr>
          <a:xfrm>
            <a:off x="225666" y="2953518"/>
            <a:ext cx="11476004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0" i="0" u="none" strike="noStrike" baseline="0" dirty="0" smtClean="0"/>
              <a:t>where </a:t>
            </a:r>
            <a:r>
              <a:rPr lang="en-US" sz="2400" b="0" i="1" u="none" strike="noStrike" baseline="0" dirty="0" smtClean="0"/>
              <a:t>a </a:t>
            </a:r>
            <a:r>
              <a:rPr lang="en-US" sz="2400" b="0" i="0" u="none" strike="noStrike" baseline="0" dirty="0" smtClean="0"/>
              <a:t>and </a:t>
            </a:r>
            <a:r>
              <a:rPr lang="en-US" sz="2400" b="0" i="1" u="none" strike="noStrike" baseline="0" dirty="0" smtClean="0"/>
              <a:t>b </a:t>
            </a:r>
            <a:r>
              <a:rPr lang="en-US" sz="2400" b="0" i="0" u="none" strike="noStrike" baseline="0" dirty="0" smtClean="0"/>
              <a:t>are the coefficients of the balanced chemical reaction. The</a:t>
            </a:r>
            <a:r>
              <a:rPr lang="tr-TR" sz="2400" b="0" i="0" u="none" strike="noStrike" dirty="0" smtClean="0"/>
              <a:t> </a:t>
            </a:r>
            <a:r>
              <a:rPr lang="en-US" sz="2400" b="0" i="0" u="none" strike="noStrike" baseline="0" dirty="0" smtClean="0"/>
              <a:t>chemical potentials can be written in terms of the standard chemical potential</a:t>
            </a:r>
            <a:r>
              <a:rPr lang="tr-TR" sz="2400" b="0" i="0" u="none" strike="noStrike" dirty="0" smtClean="0"/>
              <a:t>       </a:t>
            </a:r>
            <a:r>
              <a:rPr lang="tr-TR" sz="2400" b="0" i="0" u="none" strike="noStrike" baseline="0" dirty="0" smtClean="0"/>
              <a:t>.</a:t>
            </a:r>
            <a:r>
              <a:rPr lang="tr-TR" sz="2400" b="0" i="0" u="none" strike="noStrike" dirty="0" smtClean="0"/>
              <a:t> </a:t>
            </a:r>
            <a:endParaRPr lang="tr-TR" sz="2400" dirty="0"/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922896" y="3631096"/>
            <a:ext cx="541866" cy="424069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76461" y="4333460"/>
            <a:ext cx="8057885" cy="1168836"/>
          </a:xfrm>
          <a:prstGeom prst="rect">
            <a:avLst/>
          </a:prstGeom>
        </p:spPr>
      </p:pic>
      <p:sp>
        <p:nvSpPr>
          <p:cNvPr id="13" name="Dikdörtgen 3"/>
          <p:cNvSpPr/>
          <p:nvPr/>
        </p:nvSpPr>
        <p:spPr>
          <a:xfrm>
            <a:off x="359702" y="5829047"/>
            <a:ext cx="113817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0" i="0" u="none" strike="noStrike" baseline="0" dirty="0" smtClean="0"/>
              <a:t>We can rearrange this expression algebraically</a:t>
            </a:r>
            <a:r>
              <a:rPr lang="tr-TR" sz="2400" b="0" i="0" u="none" strike="noStrike" baseline="0" dirty="0" smtClean="0"/>
              <a:t>….</a:t>
            </a:r>
            <a:endParaRPr lang="en-US" sz="2400" b="0" i="0" u="none" strike="noStrike" baseline="0" dirty="0" smtClean="0"/>
          </a:p>
        </p:txBody>
      </p:sp>
    </p:spTree>
    <p:extLst>
      <p:ext uri="{BB962C8B-B14F-4D97-AF65-F5344CB8AC3E}">
        <p14:creationId xmlns="" xmlns:p14="http://schemas.microsoft.com/office/powerpoint/2010/main" val="789830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174172" y="132520"/>
            <a:ext cx="7766764" cy="1263931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174172" y="1630018"/>
            <a:ext cx="8612959" cy="1208568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08622" y="3021496"/>
            <a:ext cx="9509017" cy="1679695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00628" y="4996069"/>
            <a:ext cx="9981901" cy="163664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75328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55436" y="983709"/>
            <a:ext cx="8729538" cy="1693229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63144" y="2539725"/>
            <a:ext cx="8721829" cy="1647962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395123" y="5906305"/>
            <a:ext cx="3866261" cy="951695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60513" y="53008"/>
            <a:ext cx="4881223" cy="790126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96517" y="4293290"/>
            <a:ext cx="9982200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388384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182124" y="1868647"/>
            <a:ext cx="115562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0" i="0" u="none" strike="noStrike" baseline="0" dirty="0" smtClean="0"/>
              <a:t>Equilibrium constants can be used to determine extents of reactions</a:t>
            </a:r>
            <a:r>
              <a:rPr lang="tr-TR" dirty="0" smtClean="0">
                <a:latin typeface="Minion-Regular"/>
              </a:rPr>
              <a:t>.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168874" y="2675597"/>
            <a:ext cx="44298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i="0" u="none" strike="noStrike" baseline="0" dirty="0" err="1" smtClean="0"/>
              <a:t>Changes</a:t>
            </a:r>
            <a:r>
              <a:rPr lang="tr-TR" sz="2400" b="1" i="0" u="none" strike="noStrike" baseline="0" dirty="0" smtClean="0"/>
              <a:t> in </a:t>
            </a:r>
            <a:r>
              <a:rPr lang="tr-TR" sz="2400" b="1" i="0" u="none" strike="noStrike" baseline="0" dirty="0" err="1" smtClean="0"/>
              <a:t>Equilibrium</a:t>
            </a:r>
            <a:r>
              <a:rPr lang="tr-TR" sz="2400" b="1" i="0" u="none" strike="noStrike" baseline="0" dirty="0" smtClean="0"/>
              <a:t> </a:t>
            </a:r>
            <a:r>
              <a:rPr lang="tr-TR" sz="2400" b="1" i="0" u="none" strike="noStrike" baseline="0" dirty="0" err="1" smtClean="0"/>
              <a:t>Constants</a:t>
            </a:r>
            <a:endParaRPr lang="tr-TR" sz="2400" dirty="0"/>
          </a:p>
        </p:txBody>
      </p:sp>
      <p:sp>
        <p:nvSpPr>
          <p:cNvPr id="7" name="Dikdörtgen 6"/>
          <p:cNvSpPr/>
          <p:nvPr/>
        </p:nvSpPr>
        <p:spPr>
          <a:xfrm>
            <a:off x="168871" y="3310110"/>
            <a:ext cx="1173044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smtClean="0"/>
              <a:t>T</a:t>
            </a:r>
            <a:r>
              <a:rPr lang="en-US" sz="2400" dirty="0" smtClean="0"/>
              <a:t>h</a:t>
            </a:r>
            <a:r>
              <a:rPr lang="en-US" sz="2400" b="0" i="0" u="none" strike="noStrike" baseline="0" dirty="0" smtClean="0"/>
              <a:t>e numerical values of equilibrium constants can vary</a:t>
            </a:r>
            <a:r>
              <a:rPr lang="tr-TR" sz="2400" b="0" i="0" u="none" strike="noStrike" dirty="0" smtClean="0"/>
              <a:t> </a:t>
            </a:r>
            <a:r>
              <a:rPr lang="en-US" sz="2400" b="0" i="0" u="none" strike="noStrike" baseline="0" dirty="0" smtClean="0"/>
              <a:t>depending on conditions, usually with varying temperatures. The effects of</a:t>
            </a:r>
            <a:r>
              <a:rPr lang="tr-TR" sz="2400" b="0" i="0" u="none" strike="noStrike" dirty="0" smtClean="0"/>
              <a:t> </a:t>
            </a:r>
            <a:r>
              <a:rPr lang="en-US" sz="2400" b="0" i="0" u="none" strike="noStrike" baseline="0" dirty="0" smtClean="0"/>
              <a:t>temperature on equilibria are easy to model. </a:t>
            </a:r>
            <a:endParaRPr lang="tr-TR" sz="2400" dirty="0"/>
          </a:p>
        </p:txBody>
      </p:sp>
      <p:sp>
        <p:nvSpPr>
          <p:cNvPr id="8" name="Dikdörtgen 7"/>
          <p:cNvSpPr/>
          <p:nvPr/>
        </p:nvSpPr>
        <p:spPr>
          <a:xfrm>
            <a:off x="198783" y="70278"/>
            <a:ext cx="1170166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0" i="0" u="none" strike="noStrike" baseline="0" dirty="0" smtClean="0"/>
              <a:t>Since </a:t>
            </a:r>
            <a:r>
              <a:rPr lang="en-US" sz="2400" b="0" i="1" u="none" strike="noStrike" baseline="0" dirty="0" smtClean="0"/>
              <a:t>K </a:t>
            </a:r>
            <a:r>
              <a:rPr lang="en-US" sz="2400" b="0" i="0" u="none" strike="noStrike" baseline="0" dirty="0" smtClean="0"/>
              <a:t>is defined in terms of pressures of products and reactants at equilibrium,</a:t>
            </a:r>
            <a:r>
              <a:rPr lang="tr-TR" sz="2400" b="0" i="0" u="none" strike="noStrike" dirty="0" smtClean="0"/>
              <a:t> </a:t>
            </a:r>
            <a:r>
              <a:rPr lang="en-US" sz="2400" b="0" i="0" u="none" strike="noStrike" baseline="0" dirty="0" smtClean="0"/>
              <a:t>the standard Gibbs free energy of a reaction gives us an idea of what the</a:t>
            </a:r>
            <a:r>
              <a:rPr lang="tr-TR" sz="2400" b="0" i="0" u="none" strike="noStrike" dirty="0" smtClean="0"/>
              <a:t> </a:t>
            </a:r>
            <a:r>
              <a:rPr lang="en-US" sz="2400" b="0" i="0" u="none" strike="noStrike" baseline="0" dirty="0" smtClean="0"/>
              <a:t>relative amounts of products and reactions will be when the reaction reaches</a:t>
            </a:r>
            <a:r>
              <a:rPr lang="tr-TR" sz="2400" b="0" i="0" u="none" strike="noStrike" dirty="0" smtClean="0"/>
              <a:t> </a:t>
            </a:r>
            <a:r>
              <a:rPr lang="en-US" sz="2400" b="0" i="0" u="none" strike="noStrike" baseline="0" dirty="0" smtClean="0"/>
              <a:t>chemical equilibrium. </a:t>
            </a:r>
            <a:endParaRPr lang="tr-TR" sz="2400" dirty="0"/>
          </a:p>
        </p:txBody>
      </p:sp>
      <p:pic>
        <p:nvPicPr>
          <p:cNvPr id="9" name="Resim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14905" y="4220849"/>
            <a:ext cx="3123425" cy="1041142"/>
          </a:xfrm>
          <a:prstGeom prst="rect">
            <a:avLst/>
          </a:prstGeom>
        </p:spPr>
      </p:pic>
      <p:sp>
        <p:nvSpPr>
          <p:cNvPr id="10" name="Dikdörtgen 4"/>
          <p:cNvSpPr/>
          <p:nvPr/>
        </p:nvSpPr>
        <p:spPr>
          <a:xfrm>
            <a:off x="318053" y="5600737"/>
            <a:ext cx="11608904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0" i="0" u="none" strike="noStrike" baseline="0" dirty="0" smtClean="0"/>
              <a:t>When applied to a chemical reaction under conditions of standard pressure, it</a:t>
            </a:r>
          </a:p>
          <a:p>
            <a:pPr algn="just">
              <a:lnSpc>
                <a:spcPct val="150000"/>
              </a:lnSpc>
            </a:pPr>
            <a:r>
              <a:rPr lang="en-US" sz="2400" b="0" i="0" u="none" strike="noStrike" baseline="0" dirty="0" smtClean="0"/>
              <a:t>can be rewritten it as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957410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32520" y="198783"/>
            <a:ext cx="4094922" cy="1050772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10912" y="1308215"/>
            <a:ext cx="9019837" cy="1555144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145772" y="2952364"/>
            <a:ext cx="9970182" cy="1659392"/>
          </a:xfrm>
          <a:prstGeom prst="rect">
            <a:avLst/>
          </a:prstGeom>
        </p:spPr>
      </p:pic>
      <p:sp>
        <p:nvSpPr>
          <p:cNvPr id="9" name="Dikdörtgen 8"/>
          <p:cNvSpPr/>
          <p:nvPr/>
        </p:nvSpPr>
        <p:spPr>
          <a:xfrm>
            <a:off x="61643" y="4546742"/>
            <a:ext cx="1213035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0" i="1" u="none" strike="noStrike" baseline="0" dirty="0" smtClean="0"/>
              <a:t>K </a:t>
            </a:r>
            <a:r>
              <a:rPr lang="en-US" sz="2400" b="0" i="0" u="none" strike="noStrike" baseline="0" dirty="0" smtClean="0"/>
              <a:t>depends on the sign of the enthalpy</a:t>
            </a:r>
            <a:r>
              <a:rPr lang="tr-TR" sz="2400" b="0" i="0" u="none" strike="noStrike" dirty="0" smtClean="0"/>
              <a:t> </a:t>
            </a:r>
            <a:r>
              <a:rPr lang="en-US" sz="2400" b="0" i="0" u="none" strike="noStrike" baseline="0" dirty="0" smtClean="0"/>
              <a:t>of reaction. If </a:t>
            </a:r>
            <a:r>
              <a:rPr lang="en-US" sz="2400" b="0" i="0" u="none" strike="noStrike" baseline="0" dirty="0" err="1" smtClean="0"/>
              <a:t>rxn</a:t>
            </a:r>
            <a:r>
              <a:rPr lang="en-US" sz="2400" b="0" i="1" u="none" strike="noStrike" baseline="0" dirty="0" err="1" smtClean="0"/>
              <a:t>H</a:t>
            </a:r>
            <a:r>
              <a:rPr lang="en-US" sz="2400" b="0" i="1" u="none" strike="noStrike" baseline="0" dirty="0" smtClean="0"/>
              <a:t> </a:t>
            </a:r>
            <a:r>
              <a:rPr lang="en-US" sz="2400" b="0" i="0" u="none" strike="noStrike" baseline="0" dirty="0" smtClean="0"/>
              <a:t>is positive, then </a:t>
            </a:r>
            <a:r>
              <a:rPr lang="en-US" sz="2400" b="0" i="1" u="none" strike="noStrike" baseline="0" dirty="0" smtClean="0"/>
              <a:t>K </a:t>
            </a:r>
            <a:r>
              <a:rPr lang="en-US" sz="2400" b="0" i="0" u="none" strike="noStrike" baseline="0" dirty="0" smtClean="0"/>
              <a:t>increases with increasing </a:t>
            </a:r>
            <a:r>
              <a:rPr lang="en-US" sz="2400" b="0" i="1" u="none" strike="noStrike" baseline="0" dirty="0" smtClean="0"/>
              <a:t>T </a:t>
            </a:r>
            <a:r>
              <a:rPr lang="en-US" sz="2400" b="0" i="0" u="none" strike="noStrike" baseline="0" dirty="0" smtClean="0"/>
              <a:t>and</a:t>
            </a:r>
            <a:r>
              <a:rPr lang="tr-TR" sz="2400" b="0" i="0" u="none" strike="noStrike" dirty="0" smtClean="0"/>
              <a:t> </a:t>
            </a:r>
            <a:r>
              <a:rPr lang="en-US" sz="2400" b="0" i="0" u="none" strike="noStrike" baseline="0" dirty="0" smtClean="0"/>
              <a:t>decreases with decreasing </a:t>
            </a:r>
            <a:r>
              <a:rPr lang="en-US" sz="2400" b="0" i="1" u="none" strike="noStrike" baseline="0" dirty="0" smtClean="0"/>
              <a:t>T</a:t>
            </a:r>
            <a:r>
              <a:rPr lang="en-US" sz="2400" b="0" i="0" u="none" strike="noStrike" baseline="0" dirty="0" smtClean="0"/>
              <a:t>. Endothermic reactions therefore shift towards</a:t>
            </a:r>
            <a:r>
              <a:rPr lang="tr-TR" sz="2400" b="0" i="0" u="none" strike="noStrike" dirty="0" smtClean="0"/>
              <a:t> </a:t>
            </a:r>
            <a:r>
              <a:rPr lang="en-US" sz="2400" b="0" i="0" u="none" strike="noStrike" baseline="0" dirty="0" smtClean="0"/>
              <a:t>products with increasing temperatures. If </a:t>
            </a:r>
            <a:r>
              <a:rPr lang="en-US" sz="2400" b="0" i="0" u="none" strike="noStrike" baseline="0" dirty="0" err="1" smtClean="0"/>
              <a:t>rxn</a:t>
            </a:r>
            <a:r>
              <a:rPr lang="en-US" sz="2400" b="0" i="1" u="none" strike="noStrike" baseline="0" dirty="0" err="1" smtClean="0"/>
              <a:t>H</a:t>
            </a:r>
            <a:r>
              <a:rPr lang="en-US" sz="2400" b="0" i="1" u="none" strike="noStrike" baseline="0" dirty="0" smtClean="0"/>
              <a:t> </a:t>
            </a:r>
            <a:r>
              <a:rPr lang="en-US" sz="2400" b="0" i="0" u="none" strike="noStrike" baseline="0" dirty="0" smtClean="0"/>
              <a:t>is negative, increasing temperatures</a:t>
            </a:r>
            <a:r>
              <a:rPr lang="tr-TR" sz="2400" b="0" i="0" u="none" strike="noStrike" dirty="0" smtClean="0"/>
              <a:t> </a:t>
            </a:r>
            <a:r>
              <a:rPr lang="en-US" sz="2400" b="0" i="0" u="none" strike="noStrike" baseline="0" dirty="0" smtClean="0"/>
              <a:t>decrease the value of </a:t>
            </a:r>
            <a:r>
              <a:rPr lang="en-US" sz="2400" b="0" i="1" u="none" strike="noStrike" baseline="0" dirty="0" smtClean="0"/>
              <a:t>K</a:t>
            </a:r>
            <a:r>
              <a:rPr lang="en-US" sz="2400" b="0" i="0" u="none" strike="noStrike" baseline="0" dirty="0" smtClean="0"/>
              <a:t>, and vice versa. Both qualitative</a:t>
            </a:r>
            <a:r>
              <a:rPr lang="tr-TR" sz="2400" b="0" i="0" u="none" strike="noStrike" dirty="0" smtClean="0"/>
              <a:t> </a:t>
            </a:r>
            <a:r>
              <a:rPr lang="en-US" sz="2400" b="0" i="0" u="none" strike="noStrike" baseline="0" dirty="0" smtClean="0"/>
              <a:t>trends are consistent with </a:t>
            </a:r>
            <a:r>
              <a:rPr lang="en-US" sz="2400" b="0" i="1" u="none" strike="noStrike" baseline="0" dirty="0" smtClean="0"/>
              <a:t>Le </a:t>
            </a:r>
            <a:r>
              <a:rPr lang="en-US" sz="2400" b="0" i="1" u="none" strike="noStrike" baseline="0" dirty="0" err="1" smtClean="0"/>
              <a:t>Chatelier’s</a:t>
            </a:r>
            <a:r>
              <a:rPr lang="en-US" sz="2400" b="0" i="1" u="none" strike="noStrike" baseline="0" dirty="0" smtClean="0"/>
              <a:t> principle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588337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53213" y="207090"/>
            <a:ext cx="3021449" cy="1012111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4625" y="2866636"/>
            <a:ext cx="3483462" cy="2235450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3975653" y="2981884"/>
            <a:ext cx="7858537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0" i="0" u="none" strike="noStrike" baseline="0" dirty="0" smtClean="0"/>
              <a:t>A more predictive form of the </a:t>
            </a:r>
            <a:r>
              <a:rPr lang="en-US" sz="2400" b="0" i="0" u="none" strike="noStrike" baseline="0" dirty="0" err="1" smtClean="0"/>
              <a:t>van’t</a:t>
            </a:r>
            <a:r>
              <a:rPr lang="en-US" sz="2400" b="0" i="0" u="none" strike="noStrike" baseline="0" dirty="0" smtClean="0"/>
              <a:t> Hoff equation can be found by moving</a:t>
            </a:r>
            <a:r>
              <a:rPr lang="tr-TR" sz="2400" b="0" i="0" u="none" strike="noStrike" dirty="0" smtClean="0"/>
              <a:t> </a:t>
            </a:r>
            <a:r>
              <a:rPr lang="en-US" sz="2400" b="0" i="0" u="none" strike="noStrike" baseline="0" dirty="0" smtClean="0"/>
              <a:t>the temperature variables</a:t>
            </a:r>
            <a:endParaRPr lang="tr-TR" sz="2400" dirty="0"/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3912573" y="4396205"/>
            <a:ext cx="8000226" cy="679375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39017" y="5393635"/>
            <a:ext cx="4321895" cy="1142215"/>
          </a:xfrm>
          <a:prstGeom prst="rect">
            <a:avLst/>
          </a:prstGeom>
        </p:spPr>
      </p:pic>
      <p:sp>
        <p:nvSpPr>
          <p:cNvPr id="11" name="Dikdörtgen 10"/>
          <p:cNvSpPr/>
          <p:nvPr/>
        </p:nvSpPr>
        <p:spPr>
          <a:xfrm>
            <a:off x="4664765" y="5160932"/>
            <a:ext cx="723568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0" i="0" u="none" strike="noStrike" baseline="0" dirty="0" smtClean="0"/>
              <a:t>Using this expression, we can estimate the values of equilibrium constants at</a:t>
            </a:r>
            <a:r>
              <a:rPr lang="tr-TR" sz="2400" b="0" i="0" u="none" strike="noStrike" dirty="0" smtClean="0"/>
              <a:t> </a:t>
            </a:r>
            <a:r>
              <a:rPr lang="en-US" sz="2400" b="0" i="0" u="none" strike="noStrike" baseline="0" dirty="0" smtClean="0"/>
              <a:t>different temperatures, knowing the standard enthalpy change. </a:t>
            </a:r>
            <a:endParaRPr lang="tr-TR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166655" y="1325217"/>
            <a:ext cx="11210472" cy="136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443251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395</Words>
  <Application>Microsoft Office PowerPoint</Application>
  <PresentationFormat>Özel</PresentationFormat>
  <Paragraphs>20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kimya_sahin</dc:creator>
  <cp:lastModifiedBy>acer</cp:lastModifiedBy>
  <cp:revision>15</cp:revision>
  <dcterms:created xsi:type="dcterms:W3CDTF">2018-03-30T08:55:47Z</dcterms:created>
  <dcterms:modified xsi:type="dcterms:W3CDTF">2018-03-30T20:49:29Z</dcterms:modified>
</cp:coreProperties>
</file>