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81" r:id="rId5"/>
    <p:sldId id="321" r:id="rId6"/>
    <p:sldId id="326" r:id="rId7"/>
    <p:sldId id="349" r:id="rId8"/>
    <p:sldId id="336" r:id="rId9"/>
    <p:sldId id="440" r:id="rId10"/>
    <p:sldId id="360" r:id="rId11"/>
    <p:sldId id="361" r:id="rId12"/>
    <p:sldId id="327" r:id="rId13"/>
    <p:sldId id="35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10" id="{C3E3B23A-6227-4D03-AFB4-E4381D420C1F}">
          <p14:sldIdLst>
            <p14:sldId id="281"/>
            <p14:sldId id="321"/>
            <p14:sldId id="326"/>
            <p14:sldId id="349"/>
            <p14:sldId id="336"/>
            <p14:sldId id="440"/>
            <p14:sldId id="360"/>
            <p14:sldId id="361"/>
            <p14:sldId id="327"/>
            <p14:sldId id="350"/>
          </p14:sldIdLst>
        </p14:section>
        <p14:section name="Varsayılan Bölüm" id="{A131D5B3-C47B-4209-8B26-A554F0B1CC26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862298-C16F-4AE2-B6C8-0D9A25467A4A}" v="1" dt="2020-05-27T14:36:42.5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F99270-D15C-428D-8549-607D2F0907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Medeni hukuk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F85A618-A1CC-496A-A6C8-3C538276A8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</p:spTree>
    <p:extLst>
      <p:ext uri="{BB962C8B-B14F-4D97-AF65-F5344CB8AC3E}">
        <p14:creationId xmlns:p14="http://schemas.microsoft.com/office/powerpoint/2010/main" val="2320697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BAC97B-02E0-42AC-B1F5-80CB80D71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KİŞİLERDE EHLİYET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3544F9-7227-4D23-BB30-2F11AB8BB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740" y="2015732"/>
            <a:ext cx="11452193" cy="40377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FİİL EHLİYETİ</a:t>
            </a:r>
          </a:p>
          <a:p>
            <a:r>
              <a:rPr lang="tr-TR" dirty="0"/>
              <a:t>Fiil ehliyeti, kişinin kendi fiilleriyle lehine haklar ve aleyhine borçlar yaratabilme gücüdür.</a:t>
            </a:r>
          </a:p>
          <a:p>
            <a:r>
              <a:rPr lang="tr-TR" dirty="0"/>
              <a:t>Fiil ehliyeti, kişiliğin zorunlu bir unsuru değildir. Kişiliğin kazanılması, fiil ehliyetinin de kazanılması sonucunu doğurmaz. Bunun için bazı ek şartlar aranır: ayırt etme gücü, erginlik, kısıtlı olmamak</a:t>
            </a:r>
          </a:p>
          <a:p>
            <a:pPr marL="0" indent="0">
              <a:buNone/>
            </a:pPr>
            <a:r>
              <a:rPr lang="tr-TR" u="sng" dirty="0"/>
              <a:t>Hukuki işlem ehliyeti: </a:t>
            </a:r>
            <a:r>
              <a:rPr lang="tr-TR" dirty="0"/>
              <a:t>Fiil ehliyetine sahip olan kişiler, hukuki işlemlerini bizzat yapabilirler.</a:t>
            </a:r>
          </a:p>
          <a:p>
            <a:pPr marL="0" indent="0">
              <a:buNone/>
            </a:pPr>
            <a:r>
              <a:rPr lang="tr-TR" dirty="0"/>
              <a:t>Tasarruf ehliyeti; hukuki işlem ehliyetinin bir görünümüdür ve tasarruf işlemleri yapabilme gücünü ifade eder.</a:t>
            </a:r>
          </a:p>
          <a:p>
            <a:pPr marL="0" indent="0">
              <a:buNone/>
            </a:pPr>
            <a:r>
              <a:rPr lang="tr-TR" dirty="0"/>
              <a:t>Tasarruf yetkisi ise, bir hakkı doğrudan doğruya etkileyebilme gücüdür.</a:t>
            </a:r>
          </a:p>
          <a:p>
            <a:pPr marL="0" indent="0">
              <a:buNone/>
            </a:pPr>
            <a:r>
              <a:rPr lang="tr-TR" u="sng" dirty="0"/>
              <a:t>Hukuka aykırı fiillerden sorumlu olma ehliyeti: </a:t>
            </a:r>
            <a:r>
              <a:rPr lang="tr-TR" dirty="0"/>
              <a:t>Sözleşmenin ihlali veya haksız fiil şeklinde ortaya çıkabilir.</a:t>
            </a:r>
          </a:p>
          <a:p>
            <a:pPr marL="0" indent="0">
              <a:buNone/>
            </a:pPr>
            <a:r>
              <a:rPr lang="tr-TR" u="sng" dirty="0"/>
              <a:t>Dava ehliyeti: </a:t>
            </a:r>
            <a:r>
              <a:rPr lang="tr-TR" dirty="0"/>
              <a:t>Kişinin, bir davada davacı veya davalı taraf olarak usul işlemlerini bizzat yapabilmesidir.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4603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9598B5-DAD8-4228-A653-D14298A93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Kişiler hukuku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6BBDC3-1A2C-4754-BD1C-C41D28317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373" y="2015732"/>
            <a:ext cx="11363417" cy="4118738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Kişiler hukukunun tanımı: Kişiliğin kazanılması, kapsamı, korunması ve kaybını düzenleyen kurallardan oluşur.</a:t>
            </a:r>
          </a:p>
          <a:p>
            <a:r>
              <a:rPr lang="tr-TR" dirty="0"/>
              <a:t>Kişiler hukukunun konusu: Kişilerin kişilik alanına giren ilişkileri ya da kişi olmanın doğurduğu bazı sorunları düzenler.</a:t>
            </a:r>
          </a:p>
          <a:p>
            <a:r>
              <a:rPr lang="tr-TR" dirty="0"/>
              <a:t>Kişiler hukukunun kapsamı: Gerçek kişiler ve tüzel kişiler olmak üzere iki kısımdan oluşur.</a:t>
            </a:r>
          </a:p>
          <a:p>
            <a:r>
              <a:rPr lang="tr-TR" dirty="0"/>
              <a:t>Kişiler hukukuna hakim olan ilkeler: </a:t>
            </a:r>
          </a:p>
          <a:p>
            <a:pPr lvl="1"/>
            <a:r>
              <a:rPr lang="tr-TR" dirty="0"/>
              <a:t>Eşitlik ilkesi</a:t>
            </a:r>
          </a:p>
          <a:p>
            <a:pPr lvl="1"/>
            <a:r>
              <a:rPr lang="tr-TR" dirty="0"/>
              <a:t>Hürriyet ilkesi</a:t>
            </a:r>
          </a:p>
          <a:p>
            <a:pPr lvl="1"/>
            <a:r>
              <a:rPr lang="tr-TR" dirty="0"/>
              <a:t>Kişiliğe saygı ve kişiliğin korunması ilkesi</a:t>
            </a:r>
          </a:p>
          <a:p>
            <a:r>
              <a:rPr lang="tr-TR" dirty="0"/>
              <a:t>Kişiler hukukunun yürürlük kaynakları: 4721 sayılı TMK, Nüfus Hizmetleri Kanunu, Soyadı Kanunu, Organ ve Doku Alınması, Saklanması ve Nakli Hakkında Kanun, Dernekler Kanunu, Vakıflar Kanunu…</a:t>
            </a:r>
          </a:p>
        </p:txBody>
      </p:sp>
    </p:spTree>
    <p:extLst>
      <p:ext uri="{BB962C8B-B14F-4D97-AF65-F5344CB8AC3E}">
        <p14:creationId xmlns:p14="http://schemas.microsoft.com/office/powerpoint/2010/main" val="1750868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7E5B62-13D4-450F-86D7-9944006C7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kişilerde kişiliğin kazanılması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24BD58-FE2F-4422-BF68-4CCDCF4F1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293" y="2015732"/>
            <a:ext cx="11070455" cy="4037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KİŞİLİĞİN KAZANILMASI İÇİN GEREKLİ ŞARTLAR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Sağ olarak doğmak: Çocuğun ana bedeninden yaşayarak ayrılmış ve ayrıldıktan sonra da bir süre yaşamış olması gerekir.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Tam olarak doğmak: Çocuğun ana bedeninden tümüyle ayrılmış olması gerekir.</a:t>
            </a:r>
          </a:p>
          <a:p>
            <a:pPr marL="0" indent="0">
              <a:buNone/>
            </a:pPr>
            <a:r>
              <a:rPr lang="tr-TR" dirty="0"/>
              <a:t>Kişiliğin kazanılması için sağ ve tam doğumdan başka şart aranmaz.</a:t>
            </a:r>
          </a:p>
          <a:p>
            <a:pPr marL="0" indent="0">
              <a:buNone/>
            </a:pPr>
            <a:r>
              <a:rPr lang="tr-TR" dirty="0"/>
              <a:t>Çocuğun yaşama yeteneğine sahip olması gerekmez, insan yapı ve görünümünde olması gerekmez.</a:t>
            </a:r>
          </a:p>
          <a:p>
            <a:pPr marL="0" indent="0">
              <a:buNone/>
            </a:pPr>
            <a:r>
              <a:rPr lang="tr-TR" dirty="0"/>
              <a:t>Bir olayda çocuğun sağ veya ölü olarak doğduğunu iddia eden kişinin bunu ispatlaması gerekir.</a:t>
            </a:r>
          </a:p>
        </p:txBody>
      </p:sp>
    </p:spTree>
    <p:extLst>
      <p:ext uri="{BB962C8B-B14F-4D97-AF65-F5344CB8AC3E}">
        <p14:creationId xmlns:p14="http://schemas.microsoft.com/office/powerpoint/2010/main" val="1204734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BEBD80-6510-4A9A-9254-223BBFB86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kişilerde kişiliğin kazanılması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1BFF16-253C-48B8-982A-5FB6905C3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783" y="2015732"/>
            <a:ext cx="10531071" cy="4127616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CENİNİN HUKUKİ DURUMU</a:t>
            </a:r>
          </a:p>
          <a:p>
            <a:r>
              <a:rPr lang="tr-TR" dirty="0"/>
              <a:t>«Çocuk hak ehliyetini, sağ doğmak koşuluyla, ana rahmine düştüğü andan başlayarak elde eder.»</a:t>
            </a:r>
          </a:p>
          <a:p>
            <a:r>
              <a:rPr lang="tr-TR" dirty="0"/>
              <a:t>Cenin, çocuğun doğmadan önceki ana rahmindeki durumudur.</a:t>
            </a:r>
          </a:p>
          <a:p>
            <a:r>
              <a:rPr lang="tr-TR" dirty="0"/>
              <a:t>Cenin, bu haliyle kişi sayılmaz.</a:t>
            </a:r>
          </a:p>
          <a:p>
            <a:r>
              <a:rPr lang="tr-TR" dirty="0"/>
              <a:t>Ancak kanun koyucu, belirli şartlar altında ceninin çıkarlarını korumuştur.</a:t>
            </a:r>
          </a:p>
          <a:p>
            <a:r>
              <a:rPr lang="tr-TR" dirty="0"/>
              <a:t>Bu özel düzenlemenin önemi, mirasçılık sıfatının kazanılmasında ortaya çıkar.</a:t>
            </a:r>
          </a:p>
          <a:p>
            <a:r>
              <a:rPr lang="tr-TR" dirty="0"/>
              <a:t>Cenin, bu düzenlemeyle, haksız fiillere karşı da korunabilir. Sağ ve tam doğum gerçekleştikten sonra TBK m. 54’ e göre cenin adına tazminat talep edilebilir.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1319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B0430F-E64F-4E5A-846B-C8E0EC51A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KİŞİLERDE KİŞİLİĞİN SONA ERMESİ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20991D-8E03-4F05-9616-B8629A3CB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293" y="2015732"/>
            <a:ext cx="10495561" cy="426078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/>
              <a:t>ÖLÜM</a:t>
            </a:r>
          </a:p>
          <a:p>
            <a:r>
              <a:rPr lang="tr-TR" dirty="0"/>
              <a:t>Ölüm, kişinin tüm beden fonksiyonlarının tamamen ve kesin olarak son bulmasını ifade eder.</a:t>
            </a:r>
          </a:p>
          <a:p>
            <a:r>
              <a:rPr lang="tr-TR" dirty="0"/>
              <a:t>Ölen kişi, haklara ve borçlara ehil bir varlık olma özelliğini yitirir.</a:t>
            </a:r>
          </a:p>
          <a:p>
            <a:r>
              <a:rPr lang="tr-TR" dirty="0"/>
              <a:t>Ölüm anının tespiti, kişiliğin sona ermesi ile birlikte, hem organ aktarma yüzünden vericinin ölümüne yol açılmaması hem de organ aktarmanın başarısını olumsuz yönde etkilememesi açısından önem taşır.</a:t>
            </a:r>
          </a:p>
          <a:p>
            <a:r>
              <a:rPr lang="tr-TR" dirty="0"/>
              <a:t>Ölüm anı, organ aktarma müdahalesinden tamamen bağımsız hekimler tarafından tespit edilmelidir.</a:t>
            </a:r>
          </a:p>
          <a:p>
            <a:r>
              <a:rPr lang="tr-TR" dirty="0"/>
              <a:t>Ölüm konusunda ispat yükü iddiada bulunana aittir. Kişinin hayatta veya ölü olduğunu iddia eden bunu ispatlamalıdır. </a:t>
            </a:r>
          </a:p>
          <a:p>
            <a:r>
              <a:rPr lang="tr-TR" dirty="0"/>
              <a:t>Birlikte ölüm karinesi: Birden fazla kişiden hangisinin önce öldüğünün tespiti mümkün değilse, bunların hepsi aynı anda ölmüş sayılır. </a:t>
            </a:r>
          </a:p>
          <a:p>
            <a:r>
              <a:rPr lang="tr-TR" dirty="0"/>
              <a:t>Birlikte ölüm karinesinin uygulanabilmesi için kişilerin aynı olayda aynı yerde ölmüş olmaları gerekmez.</a:t>
            </a:r>
          </a:p>
          <a:p>
            <a:r>
              <a:rPr lang="tr-TR" dirty="0"/>
              <a:t>Birlikte ölüm karinesi, birbirine mirasçı olabilecek kişiler için ve eşler arasındaki mal rejiminin tasfiyesi için önem taşır. </a:t>
            </a:r>
          </a:p>
          <a:p>
            <a:r>
              <a:rPr lang="tr-TR" dirty="0"/>
              <a:t>Birlikte ölüm karinesi adi bir karinedir. Aksi her türlü delille kanıtlanabilir. </a:t>
            </a:r>
          </a:p>
        </p:txBody>
      </p:sp>
    </p:spTree>
    <p:extLst>
      <p:ext uri="{BB962C8B-B14F-4D97-AF65-F5344CB8AC3E}">
        <p14:creationId xmlns:p14="http://schemas.microsoft.com/office/powerpoint/2010/main" val="4150142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E13827-041F-49E6-9560-94A52F05E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KİŞİLERDE KİŞİLİĞİN SONA ERMESİ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54545C-80C7-442F-BF20-8FA512563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905" y="2015732"/>
            <a:ext cx="11203619" cy="4037749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ÖLÜM KARİNESİ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Kişi, ölümüne kesin gözle bakılabilecek bir olay içinde kaybolmuş olmalıdır.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Cesedi bulunamamış olmalıdır.</a:t>
            </a:r>
          </a:p>
          <a:p>
            <a:r>
              <a:rPr lang="tr-TR" dirty="0"/>
              <a:t>Bu iki şartın gerçekleşmesi halinde ilgililer, tespit davası ile nüfus kaydını düzelttirebilirler veya o yerin en büyük mülki amirine başvurarak nüfus kütüğüne ölüm kaydını işletebilirler.</a:t>
            </a:r>
          </a:p>
          <a:p>
            <a:r>
              <a:rPr lang="tr-TR" dirty="0"/>
              <a:t>Ölüm karinesi, ölümden farklı olarak, kişinin ölmüş sayılması konusunda bir adi karine meydana getirmektedir.</a:t>
            </a:r>
          </a:p>
          <a:p>
            <a:r>
              <a:rPr lang="tr-TR" dirty="0"/>
              <a:t>Kişinin yaşadığının kanıtlanması halinde ölüm kaydı mahkeme tarafından iptal edilir.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9320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53CAAE-9DD3-46E8-AF87-D250BA959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KİŞİLERDE KİŞİLİĞİN SONA ERMESİ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D1AE26-C6CB-4618-B207-AFD04D67B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559" y="2015732"/>
            <a:ext cx="10442295" cy="403774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GAİPLİK</a:t>
            </a:r>
          </a:p>
          <a:p>
            <a:pPr marL="0" indent="0">
              <a:buNone/>
            </a:pPr>
            <a:r>
              <a:rPr lang="tr-TR" dirty="0"/>
              <a:t>Hakimin, belirli şartlar altında, kendisinden uzun zamandır haber alınamayan bir kişinin ölmüş olabileceği yönünde karar vermesidir.</a:t>
            </a:r>
          </a:p>
          <a:p>
            <a:pPr marL="0" indent="0">
              <a:buNone/>
            </a:pPr>
            <a:r>
              <a:rPr lang="tr-TR" u="sng" dirty="0"/>
              <a:t>Şartları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Kanunun aradığı olaylardan birinin mevcut olması</a:t>
            </a:r>
          </a:p>
          <a:p>
            <a:pPr lvl="1"/>
            <a:r>
              <a:rPr lang="tr-TR" dirty="0"/>
              <a:t>Ölüm tehlikesi içinde kaybolmak</a:t>
            </a:r>
          </a:p>
          <a:p>
            <a:pPr lvl="1"/>
            <a:r>
              <a:rPr lang="tr-TR" dirty="0"/>
              <a:t>Uzun zamandan beri haber alınamaması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Belirli bir sürenin geçmiş olması</a:t>
            </a:r>
          </a:p>
          <a:p>
            <a:pPr lvl="1"/>
            <a:r>
              <a:rPr lang="tr-TR" dirty="0"/>
              <a:t>1 yıl: ölüm tehlikesi içinde kaybolma</a:t>
            </a:r>
          </a:p>
          <a:p>
            <a:pPr lvl="1"/>
            <a:r>
              <a:rPr lang="tr-TR" dirty="0"/>
              <a:t>5 yıl: uzun zamandan beri haber alınamama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Ölümün kuvvetle muhtemel görünmesi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İlgililerin talepte bulunması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Mahkemenin gaipliğe karar vermesi</a:t>
            </a:r>
          </a:p>
          <a:p>
            <a:pPr marL="457200" indent="-45720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1325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6EAD84-7A72-49B4-81BA-928551B93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KİŞİLERDE KİŞİLİĞİN SONA ERMESİ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3C8E82-3F77-43AA-8D64-6276602D9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559" y="2015732"/>
            <a:ext cx="10442295" cy="41187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/>
              <a:t>Gaiplik kararının sonuçları</a:t>
            </a:r>
          </a:p>
          <a:p>
            <a:r>
              <a:rPr lang="tr-TR" dirty="0"/>
              <a:t>Ölüm gibi kişiliği sona erdirir.</a:t>
            </a:r>
          </a:p>
          <a:p>
            <a:r>
              <a:rPr lang="tr-TR" dirty="0"/>
              <a:t>Eş, gaiplik kararı ile birlikte evliliğin feshini de istemişse ve hakim de feshe karar vermişse, evlilik ilişkisi ortadan kalkar.</a:t>
            </a:r>
          </a:p>
          <a:p>
            <a:r>
              <a:rPr lang="tr-TR" dirty="0"/>
              <a:t>Eş, evliliğin feshini istememişse, hakimin re’sen feshe karar vermesi mümkün değildir.</a:t>
            </a:r>
          </a:p>
          <a:p>
            <a:r>
              <a:rPr lang="tr-TR" dirty="0"/>
              <a:t>Gaiplik kararı, ölüm gibi mirasın açılmasına yol açar.</a:t>
            </a:r>
          </a:p>
          <a:p>
            <a:r>
              <a:rPr lang="tr-TR" dirty="0"/>
              <a:t>Gaibin çıkıp gelme veya üstün hak sahibi başka birinin ortaya çıkması ihtimaline karşı, kanun koyucu, gaibe mirasçı olacak kişilerin teminat göstermelerini şart koşmuştur.</a:t>
            </a:r>
          </a:p>
        </p:txBody>
      </p:sp>
    </p:spTree>
    <p:extLst>
      <p:ext uri="{BB962C8B-B14F-4D97-AF65-F5344CB8AC3E}">
        <p14:creationId xmlns:p14="http://schemas.microsoft.com/office/powerpoint/2010/main" val="1517981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2B6DA2-D020-4945-810A-8008C8846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KİŞİLERDE EHLİYET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15456F-59D4-4A09-84C5-F9964C477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39" y="2015732"/>
            <a:ext cx="11150352" cy="4127616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HAK EHLİYETİ </a:t>
            </a:r>
          </a:p>
          <a:p>
            <a:r>
              <a:rPr lang="tr-TR" dirty="0"/>
              <a:t>Hak ehliyeti, hukuken haklara ve borçlara sahip olabilme ehliyetidir.</a:t>
            </a:r>
          </a:p>
          <a:p>
            <a:r>
              <a:rPr lang="tr-TR" dirty="0"/>
              <a:t>Sağ ve tam olarak doğmuş olan herkes hak ehliyetine sahiptir.</a:t>
            </a:r>
          </a:p>
          <a:p>
            <a:r>
              <a:rPr lang="tr-TR" dirty="0"/>
              <a:t>Olumlu yönü: haklara sahip olabilme</a:t>
            </a:r>
          </a:p>
          <a:p>
            <a:r>
              <a:rPr lang="tr-TR" dirty="0"/>
              <a:t>Olumsuz yönü: borçlara sahip olabilme</a:t>
            </a:r>
          </a:p>
          <a:p>
            <a:r>
              <a:rPr lang="tr-TR" dirty="0"/>
              <a:t>Hak ehliyetinin usul hukukundaki görünümü: taraf ehliyeti</a:t>
            </a:r>
          </a:p>
          <a:p>
            <a:pPr marL="0" indent="0">
              <a:buNone/>
            </a:pPr>
            <a:r>
              <a:rPr lang="tr-TR" dirty="0"/>
              <a:t>Hak ehliyetine hakim olan esaslar: genellik ve eşitlik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212783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F56F1A-2517-4E55-961A-87CA7CBB642D}">
  <ds:schemaRefs>
    <ds:schemaRef ds:uri="http://purl.org/dc/dcmitype/"/>
    <ds:schemaRef ds:uri="http://www.w3.org/XML/1998/namespace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BE2BF3FB-6B68-438E-B17B-730F276816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B92B10-D402-41AF-A55C-9940C0E924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2</TotalTime>
  <Words>859</Words>
  <Application>Microsoft Office PowerPoint</Application>
  <PresentationFormat>Geniş ekran</PresentationFormat>
  <Paragraphs>81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Galeri</vt:lpstr>
      <vt:lpstr>Medeni hukuk</vt:lpstr>
      <vt:lpstr>Kişiler hukuku</vt:lpstr>
      <vt:lpstr>Gerçek kişilerde kişiliğin kazanılması</vt:lpstr>
      <vt:lpstr>Gerçek kişilerde kişiliğin kazanılması</vt:lpstr>
      <vt:lpstr>GERÇEK KİŞİLERDE KİŞİLİĞİN SONA ERMESİ</vt:lpstr>
      <vt:lpstr>GERÇEK KİŞİLERDE KİŞİLİĞİN SONA ERMESİ</vt:lpstr>
      <vt:lpstr>GERÇEK KİŞİLERDE KİŞİLİĞİN SONA ERMESİ</vt:lpstr>
      <vt:lpstr>GERÇEK KİŞİLERDE KİŞİLİĞİN SONA ERMESİ</vt:lpstr>
      <vt:lpstr>GERÇEK KİŞİLERDE EHLİYET</vt:lpstr>
      <vt:lpstr>GERÇEK KİŞİLERDE EHLİYET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Kişiler hukuku</dc:title>
  <dc:creator>Hilal Nur Gözüküçük</dc:creator>
  <cp:lastModifiedBy>Hilal Nur Gözüküçük</cp:lastModifiedBy>
  <cp:revision>1</cp:revision>
  <dcterms:created xsi:type="dcterms:W3CDTF">2020-05-04T20:43:43Z</dcterms:created>
  <dcterms:modified xsi:type="dcterms:W3CDTF">2020-05-27T14:36:43Z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0x010100C6906DB4C1052743ACE33D6CA7F73AEA</vt:lpwstr>
  </property>
</Properties>
</file>