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II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Grup Müdahalesi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altLang="tr-TR" sz="2800" b="1" u="sng" dirty="0"/>
              <a:t>Temel Bilgiler ve </a:t>
            </a:r>
            <a:r>
              <a:rPr lang="tr-TR" altLang="tr-TR" sz="2800" b="1" u="sng" dirty="0" smtClean="0"/>
              <a:t>Değerler</a:t>
            </a:r>
          </a:p>
          <a:p>
            <a:endParaRPr lang="tr-TR" altLang="tr-TR" sz="2800" b="1" u="sng" dirty="0" smtClean="0"/>
          </a:p>
          <a:p>
            <a:pPr marL="0" indent="0">
              <a:buNone/>
            </a:pPr>
            <a:r>
              <a:rPr lang="tr-TR" altLang="tr-TR" sz="2400" b="1" dirty="0" err="1" smtClean="0"/>
              <a:t>A.Üyenin</a:t>
            </a:r>
            <a:r>
              <a:rPr lang="tr-TR" altLang="tr-TR" sz="2400" b="1" dirty="0" smtClean="0"/>
              <a:t> </a:t>
            </a:r>
            <a:r>
              <a:rPr lang="tr-TR" altLang="tr-TR" sz="2400" b="1" dirty="0"/>
              <a:t>ailesel, sosyal, siyasal ve kültürel özellikleri, </a:t>
            </a:r>
          </a:p>
          <a:p>
            <a:pPr marL="0" indent="0">
              <a:buNone/>
            </a:pPr>
            <a:r>
              <a:rPr lang="tr-TR" altLang="tr-TR" sz="2400" b="1" dirty="0"/>
              <a:t>kimliği, etkileşim tarzı ve ilgileri</a:t>
            </a:r>
          </a:p>
          <a:p>
            <a:pPr marL="0" indent="0">
              <a:buNone/>
            </a:pPr>
            <a:r>
              <a:rPr lang="tr-TR" altLang="tr-TR" sz="2400" b="1" dirty="0"/>
              <a:t>üyelerin bir vatandaş olarak görülmesi,</a:t>
            </a:r>
          </a:p>
          <a:p>
            <a:pPr marL="0" indent="0">
              <a:buNone/>
            </a:pPr>
            <a:r>
              <a:rPr lang="tr-TR" altLang="tr-TR" sz="2400" b="1" dirty="0"/>
              <a:t>üyelerin değişebilir ve başkalarına yardım edebilir olduğuna inanılması</a:t>
            </a:r>
          </a:p>
          <a:p>
            <a:pPr marL="0" indent="0">
              <a:buNone/>
            </a:pPr>
            <a:endParaRPr lang="tr-TR" altLang="tr-TR" sz="2400" b="1" dirty="0"/>
          </a:p>
          <a:p>
            <a:pPr marL="0" indent="0">
              <a:buNone/>
            </a:pPr>
            <a:r>
              <a:rPr lang="tr-TR" altLang="tr-TR" sz="2400" b="1" dirty="0"/>
              <a:t>B. Bir bütün olarak birey üzerinde </a:t>
            </a:r>
            <a:r>
              <a:rPr lang="tr-TR" altLang="tr-TR" sz="2400" b="1" dirty="0" err="1"/>
              <a:t>odaklaşılması</a:t>
            </a:r>
            <a:endParaRPr lang="tr-TR" altLang="tr-TR" sz="2400" b="1" dirty="0"/>
          </a:p>
          <a:p>
            <a:pPr marL="0" indent="0">
              <a:buNone/>
            </a:pPr>
            <a:r>
              <a:rPr lang="tr-TR" altLang="tr-TR" sz="2400" b="1" dirty="0"/>
              <a:t>değerlendirme ve müdahalede sistem yaklaşımının kullanılması</a:t>
            </a:r>
          </a:p>
          <a:p>
            <a:pPr marL="0" indent="0">
              <a:buNone/>
            </a:pPr>
            <a:r>
              <a:rPr lang="tr-TR" altLang="tr-TR" sz="2400" b="1" dirty="0"/>
              <a:t>kişi ve çevre</a:t>
            </a:r>
          </a:p>
          <a:p>
            <a:pPr marL="0" indent="0">
              <a:buNone/>
            </a:pPr>
            <a:r>
              <a:rPr lang="tr-TR" altLang="tr-TR" sz="2400" b="1" dirty="0" err="1"/>
              <a:t>biyopsikososyal</a:t>
            </a:r>
            <a:r>
              <a:rPr lang="tr-TR" altLang="tr-TR" sz="2400" b="1" dirty="0"/>
              <a:t> bakış açısı</a:t>
            </a:r>
          </a:p>
          <a:p>
            <a:pPr marL="0" indent="0">
              <a:buNone/>
            </a:pPr>
            <a:r>
              <a:rPr lang="tr-TR" altLang="tr-TR" sz="2400" b="1" dirty="0"/>
              <a:t>grupta birey</a:t>
            </a:r>
          </a:p>
          <a:p>
            <a:pPr marL="0" indent="0">
              <a:buNone/>
            </a:pPr>
            <a:r>
              <a:rPr lang="tr-TR" altLang="tr-TR" sz="2400" b="1" dirty="0"/>
              <a:t>toplumda grup</a:t>
            </a:r>
            <a:endParaRPr lang="en-AU" altLang="tr-TR" sz="2400" b="1" dirty="0"/>
          </a:p>
          <a:p>
            <a:endParaRPr lang="tr-TR" altLang="tr-TR" sz="2400" u="sng" dirty="0"/>
          </a:p>
        </p:txBody>
      </p:sp>
    </p:spTree>
    <p:extLst>
      <p:ext uri="{BB962C8B-B14F-4D97-AF65-F5344CB8AC3E}">
        <p14:creationId xmlns:p14="http://schemas.microsoft.com/office/powerpoint/2010/main" val="320298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4384144"/>
          </a:xfrm>
        </p:spPr>
        <p:txBody>
          <a:bodyPr>
            <a:normAutofit fontScale="70000" lnSpcReduction="20000"/>
          </a:bodyPr>
          <a:lstStyle/>
          <a:p>
            <a:r>
              <a:rPr lang="tr-TR" altLang="tr-TR" sz="2800" b="1" dirty="0" smtClean="0"/>
              <a:t>C. Yetkin </a:t>
            </a:r>
            <a:r>
              <a:rPr lang="tr-TR" altLang="tr-TR" sz="2800" b="1" dirty="0"/>
              <a:t>bir şekilde yapılmış değerlendirme</a:t>
            </a:r>
          </a:p>
          <a:p>
            <a:r>
              <a:rPr lang="tr-TR" altLang="tr-TR" sz="2800" b="1" dirty="0"/>
              <a:t>Üyelerin güçlükleri kadar güçlü yönleri üzerine vurgu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D. Karşılıklı yardım işlevi</a:t>
            </a:r>
          </a:p>
          <a:p>
            <a:r>
              <a:rPr lang="tr-TR" altLang="tr-TR" sz="2800" b="1" dirty="0"/>
              <a:t>grup çoklu yardım etkileşimini içerir</a:t>
            </a:r>
          </a:p>
          <a:p>
            <a:r>
              <a:rPr lang="tr-TR" altLang="tr-TR" sz="2800" b="1" dirty="0"/>
              <a:t>uzmanın temel rolü üyelerin birbirlerine yardım etmesine yardım etmektir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E. Gruplar demokratik bir sürece sahiptir</a:t>
            </a:r>
          </a:p>
          <a:p>
            <a:r>
              <a:rPr lang="tr-TR" altLang="tr-TR" sz="2800" b="1" dirty="0"/>
              <a:t>üyelere grupta yardım edilir</a:t>
            </a:r>
          </a:p>
          <a:p>
            <a:r>
              <a:rPr lang="tr-TR" altLang="tr-TR" sz="2800" b="1" dirty="0"/>
              <a:t>üye ve uzman eşit değerdedir</a:t>
            </a:r>
          </a:p>
          <a:p>
            <a:r>
              <a:rPr lang="tr-TR" altLang="tr-TR" sz="2800" b="1" dirty="0"/>
              <a:t>uzman güçlü “uzman” değildir</a:t>
            </a:r>
          </a:p>
          <a:p>
            <a:r>
              <a:rPr lang="tr-TR" altLang="tr-TR" sz="2800" b="1" dirty="0"/>
              <a:t>uzmanın grupla ve uzmanın üyelerle etkileşimi eşitlikçi ve karşılıklıdır</a:t>
            </a:r>
            <a:endParaRPr lang="en-AU" altLang="tr-TR" sz="2800" b="1" dirty="0"/>
          </a:p>
          <a:p>
            <a:pPr marL="0" indent="0" algn="ctr">
              <a:buNone/>
              <a:defRPr/>
            </a:pP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2332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161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altLang="tr-TR" sz="2800" b="1" dirty="0"/>
              <a:t>F. Güçlendirmeye vurgu</a:t>
            </a:r>
          </a:p>
          <a:p>
            <a:pPr marL="0" indent="0">
              <a:buNone/>
            </a:pPr>
            <a:r>
              <a:rPr lang="tr-TR" altLang="tr-TR" sz="2800" b="1" dirty="0"/>
              <a:t>grubun amaçları üyenin gelişimi ve sosyal değişimini vurgular; grup çalışmacısı bireysel ve grupsal özerkliği destekler</a:t>
            </a:r>
          </a:p>
          <a:p>
            <a:pPr marL="0" indent="0">
              <a:buNone/>
            </a:pPr>
            <a:endParaRPr lang="tr-TR" altLang="tr-TR" sz="2800" b="1" dirty="0"/>
          </a:p>
          <a:p>
            <a:pPr marL="0" indent="0">
              <a:buNone/>
            </a:pPr>
            <a:r>
              <a:rPr lang="tr-TR" altLang="tr-TR" sz="2800" b="1" dirty="0"/>
              <a:t>G. Uzman esnek ve </a:t>
            </a:r>
            <a:r>
              <a:rPr lang="tr-TR" altLang="tr-TR" sz="2800" b="1" dirty="0" err="1"/>
              <a:t>ekleklik</a:t>
            </a:r>
            <a:r>
              <a:rPr lang="tr-TR" altLang="tr-TR" sz="2800" b="1" dirty="0"/>
              <a:t> bir tarzda değerlendirme ve müdahale yapar</a:t>
            </a:r>
          </a:p>
          <a:p>
            <a:pPr marL="0" indent="0">
              <a:buNone/>
            </a:pPr>
            <a:endParaRPr lang="tr-TR" altLang="tr-TR" sz="2800" b="1" dirty="0"/>
          </a:p>
          <a:p>
            <a:pPr marL="0" indent="0">
              <a:buNone/>
            </a:pPr>
            <a:r>
              <a:rPr lang="tr-TR" altLang="tr-TR" sz="2800" b="1" dirty="0" err="1"/>
              <a:t>H.Küçük</a:t>
            </a:r>
            <a:r>
              <a:rPr lang="tr-TR" altLang="tr-TR" sz="2800" b="1" dirty="0"/>
              <a:t> grup davranışı</a:t>
            </a:r>
          </a:p>
          <a:p>
            <a:pPr marL="0" indent="0">
              <a:buNone/>
            </a:pPr>
            <a:r>
              <a:rPr lang="tr-TR" altLang="tr-TR" sz="2800" b="1" dirty="0"/>
              <a:t>grup her bir üyeden ayrı ve farklı bir kimliğe sahiptir</a:t>
            </a:r>
          </a:p>
          <a:p>
            <a:pPr marL="0" indent="0">
              <a:buNone/>
            </a:pPr>
            <a:r>
              <a:rPr lang="tr-TR" altLang="tr-TR" sz="2800" b="1" dirty="0"/>
              <a:t>grubun yaşamı boyunca grubun gelişiminin aşamaları değişimi beraberinde getirir</a:t>
            </a:r>
          </a:p>
          <a:p>
            <a:pPr marL="0" indent="0">
              <a:buNone/>
            </a:pPr>
            <a:r>
              <a:rPr lang="tr-TR" altLang="tr-TR" sz="2800" b="1" dirty="0"/>
              <a:t>grup sürecinin bireyin davranışını nasıl şekillendirdiği ve etkilediğinin farkına varılması</a:t>
            </a:r>
            <a:endParaRPr lang="en-AU" altLang="tr-TR" sz="2800" b="1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57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altLang="tr-TR" sz="3200" b="1" dirty="0"/>
              <a:t>İ. Gruplar farklı nedenlerle ve amaçlarla kurulabilir</a:t>
            </a:r>
          </a:p>
          <a:p>
            <a:pPr marL="0" indent="0">
              <a:buNone/>
            </a:pPr>
            <a:r>
              <a:rPr lang="tr-TR" altLang="tr-TR" sz="3200" b="1" dirty="0"/>
              <a:t>grubun türü (eğitim, problem çözme, sosyal aksiyon </a:t>
            </a:r>
            <a:r>
              <a:rPr lang="tr-TR" altLang="tr-TR" sz="3200" b="1" dirty="0" err="1"/>
              <a:t>vb</a:t>
            </a:r>
            <a:r>
              <a:rPr lang="tr-TR" altLang="tr-TR" sz="3200" b="1" dirty="0"/>
              <a:t>) uzmanın ne yapacağını ve grubun amaçlarını yerine nasıl getireceğini etkiler</a:t>
            </a:r>
          </a:p>
          <a:p>
            <a:pPr marL="0" indent="0">
              <a:buNone/>
            </a:pPr>
            <a:endParaRPr lang="tr-TR" altLang="tr-TR" sz="3200" b="1" dirty="0"/>
          </a:p>
          <a:p>
            <a:pPr marL="0" indent="0">
              <a:buNone/>
            </a:pPr>
            <a:r>
              <a:rPr lang="tr-TR" altLang="tr-TR" sz="3200" b="1" dirty="0"/>
              <a:t>J. Grubun hedeflerini yerine getirme konusundaki başarısının izlenmesi ve değerlendirilmesi çıktıların ve/veya sürecin gözlenmesi ve ölçülmesiyle gerçekleştirilir</a:t>
            </a:r>
          </a:p>
          <a:p>
            <a:pPr algn="just">
              <a:defRPr/>
            </a:pP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6842054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36</TotalTime>
  <Words>258</Words>
  <Application>Microsoft Office PowerPoint</Application>
  <PresentationFormat>Ekran Gösterisi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Ezgi Arslan</cp:lastModifiedBy>
  <cp:revision>10</cp:revision>
  <dcterms:created xsi:type="dcterms:W3CDTF">2017-04-26T08:36:58Z</dcterms:created>
  <dcterms:modified xsi:type="dcterms:W3CDTF">2017-12-11T07:36:07Z</dcterms:modified>
</cp:coreProperties>
</file>