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F606FE44-0BB7-425D-9D95-902B069B0465}"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7981CFCF-FFE6-4950-AB83-EA3167D85176}"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B27A21B6-C731-4E54-A5C6-9684D9B5CBB9}"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651C50E6-8982-4ABA-9D6E-94E2DFA58C90}"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dirty="0">
                <a:solidFill>
                  <a:srgbClr val="000000"/>
                </a:solidFill>
                <a:latin typeface="Times New Roman"/>
              </a:rPr>
              <a:t>Şu da bir gerçektir ki Macaristan tarih boyunca sürekli olarak bir savaş meydanı olmuş ve bu da Avrupa'nın diğer büyük milletlerinin tersine Macaristan'da köklü edebiyat geleneklerinin oluşmasına engel olmuştur. </a:t>
            </a:r>
            <a:r>
              <a:rPr lang="tr-TR" sz="2800" b="0" strike="noStrike" spc="-1" dirty="0" err="1">
                <a:solidFill>
                  <a:srgbClr val="000000"/>
                </a:solidFill>
                <a:latin typeface="Times New Roman"/>
              </a:rPr>
              <a:t>Antal</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Szerb</a:t>
            </a:r>
            <a:r>
              <a:rPr lang="tr-TR" sz="2800" b="0" strike="noStrike" spc="-1" dirty="0">
                <a:solidFill>
                  <a:srgbClr val="000000"/>
                </a:solidFill>
                <a:latin typeface="Times New Roman"/>
              </a:rPr>
              <a:t> Macar Hümanizminin en büyük temsilcisi olan ve eserlerini Latince kaleme alan </a:t>
            </a:r>
            <a:r>
              <a:rPr lang="tr-TR" sz="2800" b="0" strike="noStrike" spc="-1" dirty="0" err="1">
                <a:solidFill>
                  <a:srgbClr val="000000"/>
                </a:solidFill>
                <a:latin typeface="Times New Roman"/>
              </a:rPr>
              <a:t>Janus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Pannonius'un</a:t>
            </a:r>
            <a:r>
              <a:rPr lang="tr-TR" sz="2800" b="0" strike="noStrike" spc="-1" dirty="0">
                <a:solidFill>
                  <a:srgbClr val="000000"/>
                </a:solidFill>
                <a:latin typeface="Times New Roman"/>
              </a:rPr>
              <a:t> (1434-1472) epik şiire olan ilgisi hakkında şu bilgileri veriyor: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Latince Edebiyat</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a:t>
            </a:r>
            <a:r>
              <a:rPr lang="tr-TR" sz="2800" b="0" strike="noStrike" spc="-1" dirty="0" err="1">
                <a:solidFill>
                  <a:srgbClr val="000000"/>
                </a:solidFill>
                <a:latin typeface="Times New Roman"/>
              </a:rPr>
              <a:t>Janus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Pannonius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Jânos</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Hunyadi</a:t>
            </a:r>
            <a:r>
              <a:rPr lang="tr-TR" sz="2800" b="0" strike="noStrike" spc="-1" dirty="0">
                <a:solidFill>
                  <a:srgbClr val="000000"/>
                </a:solidFill>
                <a:latin typeface="Times New Roman"/>
              </a:rPr>
              <a:t> hakkında bir </a:t>
            </a:r>
            <a:r>
              <a:rPr lang="tr-TR" sz="2800" b="0" strike="noStrike" spc="-1" dirty="0" err="1">
                <a:solidFill>
                  <a:srgbClr val="000000"/>
                </a:solidFill>
                <a:latin typeface="Times New Roman"/>
              </a:rPr>
              <a:t>epos</a:t>
            </a:r>
            <a:r>
              <a:rPr lang="tr-TR" sz="2800" b="0" strike="noStrike" spc="-1" dirty="0">
                <a:solidFill>
                  <a:srgbClr val="000000"/>
                </a:solidFill>
                <a:latin typeface="Times New Roman"/>
              </a:rPr>
              <a:t> yazmayı planlamıştı, fakat gerçek şu ki kendisini Macar toprağında yabancı hissediyordu. İtalya'dan yurda döndüğünde o canlı ortamdan kopmuş oldu ve ondan sonra daha az </a:t>
            </a:r>
            <a:r>
              <a:rPr lang="tr-TR" sz="2800" b="0" strike="noStrike" spc="-1" dirty="0" err="1">
                <a:solidFill>
                  <a:srgbClr val="000000"/>
                </a:solidFill>
                <a:latin typeface="Times New Roman"/>
              </a:rPr>
              <a:t>yazdı.Kendisi</a:t>
            </a:r>
            <a:r>
              <a:rPr lang="tr-TR" sz="2800" b="0" strike="noStrike" spc="-1" dirty="0">
                <a:solidFill>
                  <a:srgbClr val="000000"/>
                </a:solidFill>
                <a:latin typeface="Times New Roman"/>
              </a:rPr>
              <a:t> şöyle söylüyor: ‘Bu barbar topraklarında dudaktaki söz bile barbardır,/Bu topraklara isterse </a:t>
            </a:r>
            <a:r>
              <a:rPr lang="tr-TR" sz="2800" b="0" strike="noStrike" spc="-1" dirty="0" err="1">
                <a:solidFill>
                  <a:srgbClr val="000000"/>
                </a:solidFill>
                <a:latin typeface="Times New Roman"/>
              </a:rPr>
              <a:t>Maro</a:t>
            </a:r>
            <a:r>
              <a:rPr lang="tr-TR" sz="2800" b="0" strike="noStrike" spc="-1" dirty="0">
                <a:solidFill>
                  <a:srgbClr val="000000"/>
                </a:solidFill>
                <a:latin typeface="Times New Roman"/>
              </a:rPr>
              <a:t> gelsin, lavtası ancak zevksiz sesler çıkarır,/İsterse </a:t>
            </a:r>
            <a:r>
              <a:rPr lang="tr-TR" sz="2800" b="0" strike="noStrike" spc="-1" dirty="0" err="1">
                <a:solidFill>
                  <a:srgbClr val="000000"/>
                </a:solidFill>
                <a:latin typeface="Times New Roman"/>
              </a:rPr>
              <a:t>Cicero</a:t>
            </a:r>
            <a:r>
              <a:rPr lang="tr-TR" sz="2800" b="0" strike="noStrike" spc="-1" dirty="0">
                <a:solidFill>
                  <a:srgbClr val="000000"/>
                </a:solidFill>
                <a:latin typeface="Times New Roman"/>
              </a:rPr>
              <a:t> gelsin, burada dilsiz olur çıkar'"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Epos</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Macarlar Fin-Ugor kökenli olmakla birlikte, çok erken bir tarihten itibaren çeşitli Türk kavimlerinin etkisi altında kalmıştır; bu etki acaba Macar epik şiiri üzerinde de izler bırakmış mıdır? Bu soruya verilecek cevap kanımızca evettir: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Türkçe alıntı kelimelerin bazıları ve </a:t>
            </a:r>
            <a:r>
              <a:rPr lang="tr-TR" sz="2800" b="0" strike="noStrike" spc="-1" dirty="0" err="1">
                <a:solidFill>
                  <a:srgbClr val="000000"/>
                </a:solidFill>
                <a:latin typeface="Times New Roman"/>
              </a:rPr>
              <a:t>Macarca'nın</a:t>
            </a:r>
            <a:r>
              <a:rPr lang="tr-TR" sz="2800" b="0" strike="noStrike" spc="-1" dirty="0">
                <a:solidFill>
                  <a:srgbClr val="000000"/>
                </a:solidFill>
                <a:latin typeface="Times New Roman"/>
              </a:rPr>
              <a:t> Fin-Ugor kökenli olduğu düşünülen kimi kelime ve kavramları kanımızca Macarlar arasında çok eski devirlerden beri köklü bir epik şiir geleneği olduğunun kanıtlarıdır; bunun yanında bu iddiamızı doğrulayan bazı veriler de </a:t>
            </a:r>
            <a:r>
              <a:rPr lang="tr-TR" sz="2800" b="0" strike="noStrike" spc="-1" dirty="0" err="1">
                <a:solidFill>
                  <a:srgbClr val="000000"/>
                </a:solidFill>
                <a:latin typeface="Times New Roman"/>
              </a:rPr>
              <a:t>şamanizm</a:t>
            </a:r>
            <a:r>
              <a:rPr lang="tr-TR" sz="2800" b="0" strike="noStrike" spc="-1" dirty="0">
                <a:solidFill>
                  <a:srgbClr val="000000"/>
                </a:solidFill>
                <a:latin typeface="Times New Roman"/>
              </a:rPr>
              <a:t> araştırmacıları ve </a:t>
            </a:r>
            <a:r>
              <a:rPr lang="tr-TR" sz="2800" b="0" strike="noStrike" spc="-1" dirty="0" err="1">
                <a:solidFill>
                  <a:srgbClr val="000000"/>
                </a:solidFill>
                <a:latin typeface="Times New Roman"/>
              </a:rPr>
              <a:t>etnomüzikologlar</a:t>
            </a:r>
            <a:r>
              <a:rPr lang="tr-TR" sz="2800" b="0" strike="noStrike" spc="-1" dirty="0">
                <a:solidFill>
                  <a:srgbClr val="000000"/>
                </a:solidFill>
                <a:latin typeface="Times New Roman"/>
              </a:rPr>
              <a:t> tarafından ortaya çıkarılmıştır.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Sözlü Edebiyat</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fontScale="92500" lnSpcReduction="10000"/>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 edebiyatı, neredeyse daha ilk ortaya çıkış anından itibaren Türk- Macar ortak geçmişinin etkilerini üzerinde </a:t>
            </a:r>
            <a:r>
              <a:rPr lang="tr-TR" sz="2800" b="0" strike="noStrike" spc="-1" dirty="0" err="1">
                <a:solidFill>
                  <a:srgbClr val="000000"/>
                </a:solidFill>
                <a:latin typeface="Times New Roman"/>
              </a:rPr>
              <a:t>taşıyagelmiştir</a:t>
            </a:r>
            <a:r>
              <a:rPr lang="tr-TR" sz="2800" b="0" strike="noStrike" spc="-1" dirty="0">
                <a:solidFill>
                  <a:srgbClr val="000000"/>
                </a:solidFill>
                <a:latin typeface="Times New Roman"/>
              </a:rPr>
              <a:t>. Macar edebiyat geleneğindeki bu Türk etkisi iki farklı yönde gerçekleşmiştir: bunlardan ilki, ortaya konan edebî ürünlerdeki dolaylı etkilerdir, yani konu ve kullanılan motiflerdeki etkilerdir ve en eski sözlü edebiyat ürünlerinden çok daha yeni edebî türlere, hikaye ve romana kadar geniş bir yelpaze içerisinde kendini göstermiştir; diğeriyse edebî türlerdeki dolaysız </a:t>
            </a:r>
            <a:r>
              <a:rPr lang="tr-TR" sz="2800" b="0" strike="noStrike" spc="-1" dirty="0" err="1">
                <a:solidFill>
                  <a:srgbClr val="000000"/>
                </a:solidFill>
                <a:latin typeface="Times New Roman"/>
              </a:rPr>
              <a:t>vehayut</a:t>
            </a:r>
            <a:r>
              <a:rPr lang="tr-TR" sz="2800" b="0" strike="noStrike" spc="-1" dirty="0">
                <a:solidFill>
                  <a:srgbClr val="000000"/>
                </a:solidFill>
                <a:latin typeface="Times New Roman"/>
              </a:rPr>
              <a:t> yapısal etkilerdir. Bu etkiler kendisini sözlü edebiyat geleneğinde daha bariz bir şekilde gösteriyor; zira sözlü edebiyat geleneği, hangi millete ait olursa olsun, tarihî zamanların izlerini diğer edebî türlerden, özellikle modern türlerden daha iyi yansıtır.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Türk Etkisi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 kültürü üzerindeki eski Türk etkisi kendisini kültürün her sahasında gösterir. Belirgin bazı etkiler dışında, örneğin </a:t>
            </a:r>
            <a:r>
              <a:rPr lang="tr-TR" sz="2800" b="0" strike="noStrike" spc="-1" dirty="0" err="1">
                <a:solidFill>
                  <a:srgbClr val="000000"/>
                </a:solidFill>
                <a:latin typeface="Times New Roman"/>
              </a:rPr>
              <a:t>Macarca'daki</a:t>
            </a:r>
            <a:r>
              <a:rPr lang="tr-TR" sz="2800" b="0" strike="noStrike" spc="-1" dirty="0">
                <a:solidFill>
                  <a:srgbClr val="000000"/>
                </a:solidFill>
                <a:latin typeface="Times New Roman"/>
              </a:rPr>
              <a:t> Türkçe alıntı kelimeler vs., bazı etkiler özellikle 19. yüzyılın sonlarında ve 20. yüzyılın ilk yarısında Macar araştırmacılar tarafından ortaya çıkarılmıştır. Tarih ve karşılaştırmalı dilbilim çalışmaları yanında, geçen yüzyılda büyük bir atılım gösteren Macar </a:t>
            </a:r>
            <a:r>
              <a:rPr lang="tr-TR" sz="2800" b="0" strike="noStrike" spc="-1" dirty="0" err="1">
                <a:solidFill>
                  <a:srgbClr val="000000"/>
                </a:solidFill>
                <a:latin typeface="Times New Roman"/>
              </a:rPr>
              <a:t>etnomüzikoloji</a:t>
            </a:r>
            <a:r>
              <a:rPr lang="tr-TR" sz="2800" b="0" strike="noStrike" spc="-1" dirty="0">
                <a:solidFill>
                  <a:srgbClr val="000000"/>
                </a:solidFill>
                <a:latin typeface="Times New Roman"/>
              </a:rPr>
              <a:t> çalışmaları Türk- Macar ortak geçmişinin bilinmeyen bazı yönlerini de gün ışığına çıkarmıştır.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405</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6</vt:i4>
      </vt:variant>
    </vt:vector>
  </HeadingPairs>
  <TitlesOfParts>
    <vt:vector size="15"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4</cp:revision>
  <dcterms:created xsi:type="dcterms:W3CDTF">2018-10-30T11:58:59Z</dcterms:created>
  <dcterms:modified xsi:type="dcterms:W3CDTF">2018-11-02T07:48:56Z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