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449" r:id="rId2"/>
    <p:sldId id="454" r:id="rId3"/>
    <p:sldId id="455" r:id="rId4"/>
    <p:sldId id="456" r:id="rId5"/>
    <p:sldId id="457" r:id="rId6"/>
    <p:sldId id="458" r:id="rId7"/>
    <p:sldId id="460" r:id="rId8"/>
    <p:sldId id="462" r:id="rId9"/>
    <p:sldId id="461" r:id="rId10"/>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29" autoAdjust="0"/>
    <p:restoredTop sz="94660"/>
  </p:normalViewPr>
  <p:slideViewPr>
    <p:cSldViewPr>
      <p:cViewPr varScale="1">
        <p:scale>
          <a:sx n="86" d="100"/>
          <a:sy n="86" d="100"/>
        </p:scale>
        <p:origin x="151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30.06.2020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30.06.2020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30.06.2020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30.06.2020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30.06.2020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30.06.2020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30.06.2020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30.06.2020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857210" y="2132856"/>
            <a:ext cx="5976664" cy="1477328"/>
          </a:xfrm>
          <a:prstGeom prst="rect">
            <a:avLst/>
          </a:prstGeom>
        </p:spPr>
        <p:txBody>
          <a:bodyPr wrap="square">
            <a:spAutoFit/>
          </a:bodyPr>
          <a:lstStyle/>
          <a:p>
            <a:r>
              <a:rPr lang="tr-TR" dirty="0" smtClean="0">
                <a:solidFill>
                  <a:schemeClr val="bg1"/>
                </a:solidFill>
              </a:rPr>
              <a:t>«Uygarlığın</a:t>
            </a:r>
            <a:r>
              <a:rPr lang="tr-TR" dirty="0">
                <a:solidFill>
                  <a:schemeClr val="bg1"/>
                </a:solidFill>
              </a:rPr>
              <a:t>, bilimin, sanatın ve insanlığın gelişiminde dünya tarihi için en önemli buluş yazıdır. İnsanlığın en büyük buluşu olan yazının bugünkü şeklini alması altı bin yıllık bir gelişmenin sonucudur. Yazının bulunuşu tarihçilere göre tarihin başlangıcı olarak kabul edilir</a:t>
            </a:r>
            <a:r>
              <a:rPr lang="tr-TR" dirty="0" smtClean="0">
                <a:solidFill>
                  <a:schemeClr val="bg1"/>
                </a:solidFill>
              </a:rPr>
              <a:t>.»</a:t>
            </a:r>
            <a:endParaRPr lang="tr-TR" dirty="0">
              <a:solidFill>
                <a:schemeClr val="bg1"/>
              </a:solidFill>
            </a:endParaRPr>
          </a:p>
        </p:txBody>
      </p:sp>
      <p:sp>
        <p:nvSpPr>
          <p:cNvPr id="6" name="Dikdörtgen 5"/>
          <p:cNvSpPr/>
          <p:nvPr/>
        </p:nvSpPr>
        <p:spPr>
          <a:xfrm>
            <a:off x="3131840" y="404664"/>
            <a:ext cx="4572000" cy="369332"/>
          </a:xfrm>
          <a:prstGeom prst="rect">
            <a:avLst/>
          </a:prstGeom>
        </p:spPr>
        <p:txBody>
          <a:bodyPr>
            <a:spAutoFit/>
          </a:bodyPr>
          <a:lstStyle/>
          <a:p>
            <a:r>
              <a:rPr lang="tr-TR" b="1" dirty="0" smtClean="0">
                <a:solidFill>
                  <a:schemeClr val="bg1"/>
                </a:solidFill>
              </a:rPr>
              <a:t>Yazının Tarihi:</a:t>
            </a:r>
            <a:endParaRPr lang="tr-TR" b="1" dirty="0">
              <a:solidFill>
                <a:schemeClr val="bg1"/>
              </a:solidFill>
            </a:endParaRPr>
          </a:p>
        </p:txBody>
      </p:sp>
      <p:sp>
        <p:nvSpPr>
          <p:cNvPr id="7" name="Dikdörtgen 6"/>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1207843"/>
      </p:ext>
    </p:extLst>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3059832" y="735769"/>
            <a:ext cx="1326004" cy="369332"/>
          </a:xfrm>
          <a:prstGeom prst="rect">
            <a:avLst/>
          </a:prstGeom>
        </p:spPr>
        <p:txBody>
          <a:bodyPr wrap="none">
            <a:spAutoFit/>
          </a:bodyPr>
          <a:lstStyle/>
          <a:p>
            <a:r>
              <a:rPr lang="tr-TR" dirty="0" smtClean="0">
                <a:solidFill>
                  <a:schemeClr val="bg1"/>
                </a:solidFill>
              </a:rPr>
              <a:t>Resimyazı:</a:t>
            </a:r>
            <a:endParaRPr lang="tr-TR" dirty="0">
              <a:solidFill>
                <a:schemeClr val="bg1"/>
              </a:solidFill>
            </a:endParaRPr>
          </a:p>
        </p:txBody>
      </p:sp>
      <p:sp>
        <p:nvSpPr>
          <p:cNvPr id="4" name="Dikdörtgen 3"/>
          <p:cNvSpPr/>
          <p:nvPr/>
        </p:nvSpPr>
        <p:spPr>
          <a:xfrm>
            <a:off x="2915816" y="1700808"/>
            <a:ext cx="5832648" cy="2862322"/>
          </a:xfrm>
          <a:prstGeom prst="rect">
            <a:avLst/>
          </a:prstGeom>
        </p:spPr>
        <p:txBody>
          <a:bodyPr wrap="square">
            <a:spAutoFit/>
          </a:bodyPr>
          <a:lstStyle/>
          <a:p>
            <a:r>
              <a:rPr lang="tr-TR" dirty="0" smtClean="0">
                <a:solidFill>
                  <a:schemeClr val="bg1"/>
                </a:solidFill>
              </a:rPr>
              <a:t>«İlk </a:t>
            </a:r>
            <a:r>
              <a:rPr lang="tr-TR" dirty="0">
                <a:solidFill>
                  <a:schemeClr val="bg1"/>
                </a:solidFill>
              </a:rPr>
              <a:t>insanlar </a:t>
            </a:r>
            <a:r>
              <a:rPr lang="tr-TR" dirty="0" smtClean="0">
                <a:solidFill>
                  <a:schemeClr val="bg1"/>
                </a:solidFill>
              </a:rPr>
              <a:t>yaşadıkları </a:t>
            </a:r>
            <a:r>
              <a:rPr lang="tr-TR" dirty="0">
                <a:solidFill>
                  <a:schemeClr val="bg1"/>
                </a:solidFill>
              </a:rPr>
              <a:t>mağaraların duvarlarına resim yapıyorlardı. Çizimler zamanla gelişerek sade ve en basit yazı biçimi olan resimyazı halini </a:t>
            </a:r>
            <a:r>
              <a:rPr lang="tr-TR" dirty="0" smtClean="0">
                <a:solidFill>
                  <a:schemeClr val="bg1"/>
                </a:solidFill>
              </a:rPr>
              <a:t>almıştır. </a:t>
            </a:r>
            <a:r>
              <a:rPr lang="tr-TR" dirty="0">
                <a:solidFill>
                  <a:schemeClr val="bg1"/>
                </a:solidFill>
              </a:rPr>
              <a:t>Doğrudan nesnenin resmi çizilerek, düşünceler resim ya da işaretlerle aktarılmıştır. İnsanlık topluluktan topluma doğru evirildikçe, gelişmiş, geliştikçe kullanılan işaretlerin sayısı çoğalmıştır. “Ayak” bir “ ayak” resmi ile “geyik” bir “geyik” resmi ile anlatılmıştır. M.Ö.3500 yıllarında Mezopotamya ve Mısır’da resimyazıların ilk örnekleri kullanılmıştır</a:t>
            </a:r>
            <a:r>
              <a:rPr lang="tr-TR" dirty="0" smtClean="0">
                <a:solidFill>
                  <a:schemeClr val="bg1"/>
                </a:solidFill>
              </a:rPr>
              <a:t>.»</a:t>
            </a:r>
            <a:endParaRPr lang="tr-TR" dirty="0">
              <a:solidFill>
                <a:schemeClr val="bg1"/>
              </a:solidFill>
            </a:endParaRPr>
          </a:p>
        </p:txBody>
      </p:sp>
      <p:sp>
        <p:nvSpPr>
          <p:cNvPr id="7" name="Dikdörtgen 6"/>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9716750"/>
      </p:ext>
    </p:extLst>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3246190" y="571500"/>
            <a:ext cx="5040560" cy="369332"/>
          </a:xfrm>
          <a:prstGeom prst="rect">
            <a:avLst/>
          </a:prstGeom>
        </p:spPr>
        <p:txBody>
          <a:bodyPr wrap="square">
            <a:spAutoFit/>
          </a:bodyPr>
          <a:lstStyle/>
          <a:p>
            <a:r>
              <a:rPr lang="tr-TR" dirty="0">
                <a:solidFill>
                  <a:schemeClr val="bg1"/>
                </a:solidFill>
              </a:rPr>
              <a:t>Hece Yazısı / Fonografi</a:t>
            </a:r>
            <a:r>
              <a:rPr lang="tr-TR" dirty="0" smtClean="0">
                <a:solidFill>
                  <a:schemeClr val="bg1"/>
                </a:solidFill>
              </a:rPr>
              <a:t>:</a:t>
            </a:r>
            <a:endParaRPr lang="tr-TR" dirty="0"/>
          </a:p>
        </p:txBody>
      </p:sp>
      <p:sp>
        <p:nvSpPr>
          <p:cNvPr id="4" name="Dikdörtgen 3"/>
          <p:cNvSpPr/>
          <p:nvPr/>
        </p:nvSpPr>
        <p:spPr>
          <a:xfrm>
            <a:off x="3130128" y="2076314"/>
            <a:ext cx="5598368" cy="2031325"/>
          </a:xfrm>
          <a:prstGeom prst="rect">
            <a:avLst/>
          </a:prstGeom>
        </p:spPr>
        <p:txBody>
          <a:bodyPr wrap="square">
            <a:spAutoFit/>
          </a:bodyPr>
          <a:lstStyle/>
          <a:p>
            <a:r>
              <a:rPr lang="tr-TR" dirty="0">
                <a:solidFill>
                  <a:schemeClr val="bg1"/>
                </a:solidFill>
              </a:rPr>
              <a:t>Doğadan alınmış şekiller yan yana somut bir kavramı anlatırken resimyazı yeterli oluyor, ancak soyut kavramlar için yetersiz kalıyordu. Bu nedenle anlatılmak istenen düşünce için daha önce bir nesne resmi yeterliyken, soyut ifadeleri birden fazla nesne resmini yan yana getirerek veya bir eylem durumunu çizmek suretiyle hece alfabesine geçiş yapılmıştır. </a:t>
            </a:r>
            <a:endParaRPr lang="tr-TR" dirty="0">
              <a:solidFill>
                <a:schemeClr val="bg1"/>
              </a:solidFill>
            </a:endParaRPr>
          </a:p>
        </p:txBody>
      </p:sp>
      <p:sp>
        <p:nvSpPr>
          <p:cNvPr id="7" name="Dikdörtgen 6"/>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905128"/>
      </p:ext>
    </p:extLst>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23232" y="1772816"/>
            <a:ext cx="6012160" cy="2031325"/>
          </a:xfrm>
          <a:prstGeom prst="rect">
            <a:avLst/>
          </a:prstGeom>
        </p:spPr>
        <p:txBody>
          <a:bodyPr wrap="square">
            <a:spAutoFit/>
          </a:bodyPr>
          <a:lstStyle/>
          <a:p>
            <a:r>
              <a:rPr lang="tr-TR" dirty="0">
                <a:solidFill>
                  <a:schemeClr val="bg1"/>
                </a:solidFill>
              </a:rPr>
              <a:t>Harf </a:t>
            </a:r>
            <a:r>
              <a:rPr lang="tr-TR" dirty="0" smtClean="0">
                <a:solidFill>
                  <a:schemeClr val="bg1"/>
                </a:solidFill>
              </a:rPr>
              <a:t>Yazısı:</a:t>
            </a:r>
          </a:p>
          <a:p>
            <a:endParaRPr lang="tr-TR" dirty="0">
              <a:solidFill>
                <a:schemeClr val="bg1"/>
              </a:solidFill>
            </a:endParaRPr>
          </a:p>
          <a:p>
            <a:r>
              <a:rPr lang="tr-TR" dirty="0" smtClean="0">
                <a:solidFill>
                  <a:schemeClr val="bg1"/>
                </a:solidFill>
              </a:rPr>
              <a:t>Hece </a:t>
            </a:r>
            <a:r>
              <a:rPr lang="tr-TR" dirty="0">
                <a:solidFill>
                  <a:schemeClr val="bg1"/>
                </a:solidFill>
              </a:rPr>
              <a:t>yazılarının sadeleştirilerek zamanla resmin, hecenin yerine baştaki sesin kullanılması ile harf oluşturulmuştur. Buna </a:t>
            </a:r>
            <a:r>
              <a:rPr lang="tr-TR" dirty="0" err="1">
                <a:solidFill>
                  <a:schemeClr val="bg1"/>
                </a:solidFill>
              </a:rPr>
              <a:t>akrofoni</a:t>
            </a:r>
            <a:r>
              <a:rPr lang="tr-TR" dirty="0">
                <a:solidFill>
                  <a:schemeClr val="bg1"/>
                </a:solidFill>
              </a:rPr>
              <a:t> denmektedir. Bu yöntem insanlığın alfabeye geçişinin ilk adımlarını meydana getirmiştir.</a:t>
            </a:r>
          </a:p>
        </p:txBody>
      </p:sp>
      <p:sp>
        <p:nvSpPr>
          <p:cNvPr id="6" name="Dikdörtgen 5"/>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6307151"/>
      </p:ext>
    </p:extLst>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891501" y="1095375"/>
            <a:ext cx="6075622" cy="3970318"/>
          </a:xfrm>
          <a:prstGeom prst="rect">
            <a:avLst/>
          </a:prstGeom>
        </p:spPr>
        <p:txBody>
          <a:bodyPr wrap="square">
            <a:spAutoFit/>
          </a:bodyPr>
          <a:lstStyle/>
          <a:p>
            <a:r>
              <a:rPr lang="tr-TR" dirty="0">
                <a:solidFill>
                  <a:schemeClr val="bg1"/>
                </a:solidFill>
              </a:rPr>
              <a:t>Çivi </a:t>
            </a:r>
            <a:r>
              <a:rPr lang="tr-TR" dirty="0" smtClean="0">
                <a:solidFill>
                  <a:schemeClr val="bg1"/>
                </a:solidFill>
              </a:rPr>
              <a:t>Yazısı</a:t>
            </a:r>
          </a:p>
          <a:p>
            <a:endParaRPr lang="tr-TR" dirty="0">
              <a:solidFill>
                <a:schemeClr val="bg1"/>
              </a:solidFill>
            </a:endParaRPr>
          </a:p>
          <a:p>
            <a:r>
              <a:rPr lang="tr-TR" dirty="0" smtClean="0">
                <a:solidFill>
                  <a:schemeClr val="bg1"/>
                </a:solidFill>
              </a:rPr>
              <a:t>Sümerlerin </a:t>
            </a:r>
            <a:r>
              <a:rPr lang="tr-TR" dirty="0">
                <a:solidFill>
                  <a:schemeClr val="bg1"/>
                </a:solidFill>
              </a:rPr>
              <a:t>uygarlığa en önemli katkıları çivi yazısı sistemini bulmaları olmuştur. Mezopotamya‘da başlangıçta tapınak yöneticileri tarafından hesap tutmak için hayvan başları, eşyanın şekilleri doğrudan hesap taşlarına, kil tabletlere çizilmişti. Zaman ilerledikçe de bu nesneleri karşılayan terimleri gösteren ideogramlar kullanılmaya </a:t>
            </a:r>
            <a:r>
              <a:rPr lang="tr-TR" dirty="0" smtClean="0">
                <a:solidFill>
                  <a:schemeClr val="bg1"/>
                </a:solidFill>
              </a:rPr>
              <a:t>başlanmıştır. </a:t>
            </a:r>
            <a:r>
              <a:rPr lang="tr-TR" dirty="0">
                <a:solidFill>
                  <a:schemeClr val="bg1"/>
                </a:solidFill>
              </a:rPr>
              <a:t>Önceleri dik duran resimyazı şekiller, yan ve ters sıralanmış, sadeleştirilerek ana hatlar kullanılmıştır. Kullanılan yazı kaleminin de ucu sivrilmiş, şekiller daha keskin ve net çıkmıştır. Bir hece yazısı olan Sümer çiviyazısı, her bir hece için belirli bir işaretin kullanılmasıyla meydana </a:t>
            </a:r>
            <a:r>
              <a:rPr lang="tr-TR" dirty="0" smtClean="0">
                <a:solidFill>
                  <a:schemeClr val="bg1"/>
                </a:solidFill>
              </a:rPr>
              <a:t>getirilmiştir.</a:t>
            </a:r>
            <a:endParaRPr lang="tr-TR" dirty="0">
              <a:solidFill>
                <a:schemeClr val="bg1"/>
              </a:solidFill>
            </a:endParaRPr>
          </a:p>
        </p:txBody>
      </p:sp>
      <p:sp>
        <p:nvSpPr>
          <p:cNvPr id="5" name="Dikdörtgen 4"/>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7803435"/>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491880" y="880738"/>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005001" y="1484784"/>
            <a:ext cx="5688632" cy="2862322"/>
          </a:xfrm>
          <a:prstGeom prst="rect">
            <a:avLst/>
          </a:prstGeom>
        </p:spPr>
        <p:txBody>
          <a:bodyPr wrap="square">
            <a:spAutoFit/>
          </a:bodyPr>
          <a:lstStyle/>
          <a:p>
            <a:r>
              <a:rPr lang="tr-TR" dirty="0">
                <a:solidFill>
                  <a:schemeClr val="bg1"/>
                </a:solidFill>
              </a:rPr>
              <a:t>Hiyeroglif: </a:t>
            </a:r>
            <a:endParaRPr lang="tr-TR" dirty="0" smtClean="0">
              <a:solidFill>
                <a:schemeClr val="bg1"/>
              </a:solidFill>
            </a:endParaRPr>
          </a:p>
          <a:p>
            <a:endParaRPr lang="tr-TR" dirty="0">
              <a:solidFill>
                <a:schemeClr val="bg1"/>
              </a:solidFill>
            </a:endParaRPr>
          </a:p>
          <a:p>
            <a:r>
              <a:rPr lang="tr-TR" dirty="0" smtClean="0">
                <a:solidFill>
                  <a:schemeClr val="bg1"/>
                </a:solidFill>
              </a:rPr>
              <a:t>Resim</a:t>
            </a:r>
            <a:r>
              <a:rPr lang="tr-TR" dirty="0">
                <a:solidFill>
                  <a:schemeClr val="bg1"/>
                </a:solidFill>
              </a:rPr>
              <a:t>, şekil dizisi görünüşünde olan hiyeroglif yazı kullanıldığı 3000 yıllık dönem boyunca çok az değişmiştir. Resimyazının en tipik örneği Mısır </a:t>
            </a:r>
            <a:r>
              <a:rPr lang="tr-TR" dirty="0" err="1">
                <a:solidFill>
                  <a:schemeClr val="bg1"/>
                </a:solidFill>
              </a:rPr>
              <a:t>Hiyeroglifi’dir</a:t>
            </a:r>
            <a:r>
              <a:rPr lang="tr-TR" dirty="0">
                <a:solidFill>
                  <a:schemeClr val="bg1"/>
                </a:solidFill>
              </a:rPr>
              <a:t>. Bir varlığı anlatırken önce resim çiziliyordu. Daha sonra hece yazma aşamasına geçilerek bazı hecelerdeki sesler ayrı ayrı yazıldı. Yaklaşık 700 farklı sembol bulunan hiyeroglif yazıda, harflere karşılık gelen simgeler </a:t>
            </a:r>
            <a:r>
              <a:rPr lang="tr-TR" dirty="0" smtClean="0">
                <a:solidFill>
                  <a:schemeClr val="bg1"/>
                </a:solidFill>
              </a:rPr>
              <a:t>24</a:t>
            </a:r>
            <a:endParaRPr lang="tr-TR" dirty="0">
              <a:solidFill>
                <a:schemeClr val="bg1"/>
              </a:solidFill>
            </a:endParaRPr>
          </a:p>
        </p:txBody>
      </p:sp>
      <p:sp>
        <p:nvSpPr>
          <p:cNvPr id="5" name="Dikdörtgen 4"/>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3261055"/>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76984" y="980728"/>
            <a:ext cx="5904656" cy="3416320"/>
          </a:xfrm>
          <a:prstGeom prst="rect">
            <a:avLst/>
          </a:prstGeom>
        </p:spPr>
        <p:txBody>
          <a:bodyPr wrap="square">
            <a:spAutoFit/>
          </a:bodyPr>
          <a:lstStyle/>
          <a:p>
            <a:r>
              <a:rPr lang="tr-TR" dirty="0" smtClean="0">
                <a:solidFill>
                  <a:schemeClr val="bg1"/>
                </a:solidFill>
              </a:rPr>
              <a:t>MATBAA:</a:t>
            </a:r>
          </a:p>
          <a:p>
            <a:endParaRPr lang="tr-TR" dirty="0">
              <a:solidFill>
                <a:schemeClr val="bg1"/>
              </a:solidFill>
            </a:endParaRPr>
          </a:p>
          <a:p>
            <a:r>
              <a:rPr lang="tr-TR" dirty="0" smtClean="0">
                <a:solidFill>
                  <a:schemeClr val="bg1"/>
                </a:solidFill>
              </a:rPr>
              <a:t>Çin’de</a:t>
            </a:r>
            <a:r>
              <a:rPr lang="tr-TR" dirty="0">
                <a:solidFill>
                  <a:schemeClr val="bg1"/>
                </a:solidFill>
              </a:rPr>
              <a:t>, MS. II. yüzyıldan başlayarak yazılacak metnin, düz bir taşa oyulmasıyla, birkaç levha elde ediliyor. Mürekkep sürülen bu levhalar yazı yüzeyine basılıyor. Bu teknik taş baskı/ litografi olarak bilinmektedir. İlerleyen zamanda harflerin ahşap/tahta yüzeylere kabartmalı oyulduğu bir baskı biçimine </a:t>
            </a:r>
            <a:r>
              <a:rPr lang="tr-TR" dirty="0" smtClean="0">
                <a:solidFill>
                  <a:schemeClr val="bg1"/>
                </a:solidFill>
              </a:rPr>
              <a:t>geçilmiştir</a:t>
            </a:r>
          </a:p>
          <a:p>
            <a:endParaRPr lang="tr-TR" dirty="0" smtClean="0">
              <a:solidFill>
                <a:schemeClr val="bg1"/>
              </a:solidFill>
            </a:endParaRPr>
          </a:p>
          <a:p>
            <a:r>
              <a:rPr lang="tr-TR" dirty="0" smtClean="0">
                <a:solidFill>
                  <a:schemeClr val="bg1"/>
                </a:solidFill>
              </a:rPr>
              <a:t>Çin’de</a:t>
            </a:r>
            <a:r>
              <a:rPr lang="tr-TR" dirty="0">
                <a:solidFill>
                  <a:schemeClr val="bg1"/>
                </a:solidFill>
              </a:rPr>
              <a:t>, XI. yüzyıldan itibaren önce pişmiş kil, daha sonra bakır ve kurşundan elde edilen </a:t>
            </a:r>
            <a:r>
              <a:rPr lang="tr-TR" dirty="0" err="1">
                <a:solidFill>
                  <a:schemeClr val="bg1"/>
                </a:solidFill>
              </a:rPr>
              <a:t>devirgen</a:t>
            </a:r>
            <a:r>
              <a:rPr lang="tr-TR" dirty="0">
                <a:solidFill>
                  <a:schemeClr val="bg1"/>
                </a:solidFill>
              </a:rPr>
              <a:t> harfler kullanılarak hareketli harflerle baskı tekniğine geçilmiştir</a:t>
            </a:r>
            <a:r>
              <a:rPr lang="tr-TR" dirty="0" smtClean="0">
                <a:solidFill>
                  <a:schemeClr val="bg1"/>
                </a:solidFill>
              </a:rPr>
              <a:t>.</a:t>
            </a:r>
            <a:endParaRPr lang="tr-TR" dirty="0">
              <a:solidFill>
                <a:schemeClr val="bg1"/>
              </a:solidFill>
            </a:endParaRPr>
          </a:p>
        </p:txBody>
      </p:sp>
      <p:sp>
        <p:nvSpPr>
          <p:cNvPr id="5" name="Dikdörtgen 4"/>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5964475"/>
      </p:ext>
    </p:extLst>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3028278" y="1628800"/>
            <a:ext cx="5688632" cy="2308324"/>
          </a:xfrm>
          <a:prstGeom prst="rect">
            <a:avLst/>
          </a:prstGeom>
        </p:spPr>
        <p:txBody>
          <a:bodyPr wrap="square">
            <a:spAutoFit/>
          </a:bodyPr>
          <a:lstStyle/>
          <a:p>
            <a:r>
              <a:rPr lang="tr-TR" dirty="0">
                <a:solidFill>
                  <a:schemeClr val="bg1"/>
                </a:solidFill>
              </a:rPr>
              <a:t>Matbaa: </a:t>
            </a:r>
            <a:endParaRPr lang="tr-TR" dirty="0" smtClean="0">
              <a:solidFill>
                <a:schemeClr val="bg1"/>
              </a:solidFill>
            </a:endParaRPr>
          </a:p>
          <a:p>
            <a:endParaRPr lang="tr-TR" dirty="0">
              <a:solidFill>
                <a:schemeClr val="bg1"/>
              </a:solidFill>
            </a:endParaRPr>
          </a:p>
          <a:p>
            <a:r>
              <a:rPr lang="tr-TR" dirty="0" smtClean="0">
                <a:solidFill>
                  <a:schemeClr val="bg1"/>
                </a:solidFill>
              </a:rPr>
              <a:t>Avrupa’da </a:t>
            </a:r>
            <a:r>
              <a:rPr lang="tr-TR" dirty="0">
                <a:solidFill>
                  <a:schemeClr val="bg1"/>
                </a:solidFill>
              </a:rPr>
              <a:t>Hareketli Harflerle Baskı-Johann Gutenberg Belki de yazıdan sonra insanlık tarihinin en büyük icadı matbaadır. </a:t>
            </a:r>
            <a:r>
              <a:rPr lang="tr-TR" dirty="0" smtClean="0">
                <a:solidFill>
                  <a:schemeClr val="bg1"/>
                </a:solidFill>
              </a:rPr>
              <a:t>. Matbaa ile </a:t>
            </a:r>
            <a:r>
              <a:rPr lang="tr-TR" dirty="0">
                <a:solidFill>
                  <a:schemeClr val="bg1"/>
                </a:solidFill>
              </a:rPr>
              <a:t>el ile uzun sürede yazılan kitap, baskı makinesiyle birkaç günde basılır hale </a:t>
            </a:r>
            <a:r>
              <a:rPr lang="tr-TR" dirty="0" smtClean="0">
                <a:solidFill>
                  <a:schemeClr val="bg1"/>
                </a:solidFill>
              </a:rPr>
              <a:t>gelmiştir</a:t>
            </a:r>
          </a:p>
          <a:p>
            <a:endParaRPr lang="tr-TR" dirty="0">
              <a:solidFill>
                <a:schemeClr val="bg1"/>
              </a:solidFill>
            </a:endParaRPr>
          </a:p>
        </p:txBody>
      </p:sp>
      <p:sp>
        <p:nvSpPr>
          <p:cNvPr id="5" name="Dikdörtgen 4"/>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89609532"/>
      </p:ext>
    </p:extLst>
  </p:cSld>
  <p:clrMapOvr>
    <a:masterClrMapping/>
  </p:clrMapOvr>
  <p:transition>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315" name="6 Resim" descr="Yazar_1239966438.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2071688"/>
            <a:ext cx="26431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ikdörtgen 1"/>
          <p:cNvSpPr/>
          <p:nvPr/>
        </p:nvSpPr>
        <p:spPr>
          <a:xfrm>
            <a:off x="2987824" y="1340768"/>
            <a:ext cx="5688632" cy="2585323"/>
          </a:xfrm>
          <a:prstGeom prst="rect">
            <a:avLst/>
          </a:prstGeom>
        </p:spPr>
        <p:txBody>
          <a:bodyPr wrap="square">
            <a:spAutoFit/>
          </a:bodyPr>
          <a:lstStyle/>
          <a:p>
            <a:r>
              <a:rPr lang="tr-TR" dirty="0">
                <a:solidFill>
                  <a:schemeClr val="bg1"/>
                </a:solidFill>
              </a:rPr>
              <a:t>Matbaa: </a:t>
            </a:r>
            <a:endParaRPr lang="tr-TR" dirty="0" smtClean="0">
              <a:solidFill>
                <a:schemeClr val="bg1"/>
              </a:solidFill>
            </a:endParaRPr>
          </a:p>
          <a:p>
            <a:endParaRPr lang="tr-TR" dirty="0">
              <a:solidFill>
                <a:schemeClr val="bg1"/>
              </a:solidFill>
            </a:endParaRPr>
          </a:p>
          <a:p>
            <a:endParaRPr lang="tr-TR" dirty="0">
              <a:solidFill>
                <a:schemeClr val="bg1"/>
              </a:solidFill>
            </a:endParaRPr>
          </a:p>
          <a:p>
            <a:r>
              <a:rPr lang="tr-TR" dirty="0" smtClean="0">
                <a:solidFill>
                  <a:schemeClr val="bg1"/>
                </a:solidFill>
              </a:rPr>
              <a:t>Günlük </a:t>
            </a:r>
            <a:r>
              <a:rPr lang="tr-TR" dirty="0">
                <a:solidFill>
                  <a:schemeClr val="bg1"/>
                </a:solidFill>
              </a:rPr>
              <a:t>gazeteler çıkmaya başlamış, kitap basımı çoğalmıştır. Matbaa ile artık yazı özgürleşmiş ve daha geniş kitlelere ulaşabilir hale gelmiştir. 19. yüzyılda kâğıt yapımında, basım makinelerinde ve dizgi makinelerinde baş döndürücü hızda yenilikler olmuştur. </a:t>
            </a:r>
          </a:p>
        </p:txBody>
      </p:sp>
      <p:sp>
        <p:nvSpPr>
          <p:cNvPr id="5" name="Dikdörtgen 4"/>
          <p:cNvSpPr/>
          <p:nvPr/>
        </p:nvSpPr>
        <p:spPr>
          <a:xfrm>
            <a:off x="2843808" y="5505451"/>
            <a:ext cx="5904656" cy="919419"/>
          </a:xfrm>
          <a:prstGeom prst="rect">
            <a:avLst/>
          </a:prstGeom>
        </p:spPr>
        <p:txBody>
          <a:bodyPr wrap="square">
            <a:spAutoFit/>
          </a:bodyPr>
          <a:lstStyle/>
          <a:p>
            <a:pPr>
              <a:lnSpc>
                <a:spcPct val="107000"/>
              </a:lnSpc>
              <a:spcAft>
                <a:spcPts val="800"/>
              </a:spcAft>
            </a:pPr>
            <a:r>
              <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Kaynak:</a:t>
            </a:r>
            <a:endParaRPr lang="tr-TR" sz="1600" b="1" u="sng"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tr-TR" sz="14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Gümüşhan, Hümeyra (2018), Yazının Tarihsel Gelişimi, 6. Uluslararası Matbaa Teknolojileri Sempozyumu.</a:t>
            </a:r>
            <a:endParaRPr lang="tr-TR" sz="1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5475138"/>
      </p:ext>
    </p:extLst>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2175</TotalTime>
  <Words>702</Words>
  <Application>Microsoft Office PowerPoint</Application>
  <PresentationFormat>Ekran Gösterisi (4:3)</PresentationFormat>
  <Paragraphs>53</Paragraphs>
  <Slides>9</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9</vt:i4>
      </vt:variant>
    </vt:vector>
  </HeadingPairs>
  <TitlesOfParts>
    <vt:vector size="18" baseType="lpstr">
      <vt:lpstr>Arial</vt:lpstr>
      <vt:lpstr>Baskerville Old Face</vt:lpstr>
      <vt:lpstr>Bookman Old Style</vt:lpstr>
      <vt:lpstr>Calibri</vt:lpstr>
      <vt:lpstr>Times New Roman</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BERIS ARTAN</cp:lastModifiedBy>
  <cp:revision>299</cp:revision>
  <dcterms:created xsi:type="dcterms:W3CDTF">2010-02-03T08:52:51Z</dcterms:created>
  <dcterms:modified xsi:type="dcterms:W3CDTF">2020-06-30T15:08:27Z</dcterms:modified>
</cp:coreProperties>
</file>