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1" r:id="rId4"/>
    <p:sldId id="279" r:id="rId5"/>
    <p:sldId id="263" r:id="rId6"/>
    <p:sldId id="264" r:id="rId7"/>
    <p:sldId id="265" r:id="rId8"/>
    <p:sldId id="280" r:id="rId9"/>
    <p:sldId id="267" r:id="rId10"/>
    <p:sldId id="281" r:id="rId11"/>
    <p:sldId id="282" r:id="rId12"/>
    <p:sldId id="283" r:id="rId13"/>
    <p:sldId id="271" r:id="rId14"/>
    <p:sldId id="284" r:id="rId15"/>
    <p:sldId id="285" r:id="rId16"/>
    <p:sldId id="286" r:id="rId17"/>
    <p:sldId id="275" r:id="rId18"/>
    <p:sldId id="276" r:id="rId19"/>
    <p:sldId id="277" r:id="rId20"/>
    <p:sldId id="278" r:id="rId21"/>
    <p:sldId id="28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4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1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5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3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0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5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3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0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31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1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29180-A79E-C048-965A-6D3C2BA998C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DC2E-B5A9-194B-A92C-4A029693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2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37386" y="1786260"/>
            <a:ext cx="6517482" cy="1717961"/>
          </a:xfrm>
        </p:spPr>
        <p:txBody>
          <a:bodyPr>
            <a:normAutofit/>
          </a:bodyPr>
          <a:lstStyle/>
          <a:p>
            <a:r>
              <a:rPr lang="tr-TR" sz="8800" cap="none" dirty="0" smtClean="0">
                <a:solidFill>
                  <a:srgbClr val="FF0000"/>
                </a:solidFill>
                <a:latin typeface="Cambria"/>
                <a:ea typeface="Batang" panose="02030600000101010101" pitchFamily="18" charset="-127"/>
                <a:cs typeface="Cambria"/>
              </a:rPr>
              <a:t>EVLİLİK</a:t>
            </a:r>
            <a:endParaRPr lang="tr-TR" sz="9600" cap="none" dirty="0">
              <a:solidFill>
                <a:srgbClr val="FF0000"/>
              </a:solidFill>
              <a:latin typeface="Cambria"/>
              <a:ea typeface="Batang" panose="02030600000101010101" pitchFamily="18" charset="-127"/>
              <a:cs typeface="Cambria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9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149" y="1428933"/>
            <a:ext cx="763800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FF0000"/>
                </a:solidFill>
                <a:latin typeface="Cambria"/>
                <a:cs typeface="Cambria"/>
              </a:rPr>
              <a:t>Sati</a:t>
            </a:r>
            <a:r>
              <a:rPr lang="tr-TR" sz="2400" b="1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sz="2400" b="1" dirty="0" smtClean="0">
                <a:latin typeface="Cambria"/>
                <a:cs typeface="Cambria"/>
              </a:rPr>
              <a:t>adı verilen uygulama ise dul kalan kadınların gönüllü ya da zorla kocalarının cenaze ateşlerinde yakılmasıdır. </a:t>
            </a:r>
          </a:p>
          <a:p>
            <a:r>
              <a:rPr lang="tr-TR" sz="2400" dirty="0" smtClean="0">
                <a:latin typeface="Cambria"/>
                <a:cs typeface="Cambria"/>
              </a:rPr>
              <a:t>Sati, çok duyulan bir uygulama olmasına rağmen sadece Hindistan’ın kuzeyindeki bir bölgede uygulanırdı. </a:t>
            </a:r>
            <a:r>
              <a:rPr lang="tr-TR" sz="2400" b="1" dirty="0" smtClean="0">
                <a:latin typeface="Cambria"/>
                <a:cs typeface="Cambria"/>
              </a:rPr>
              <a:t>1829’da yasaklanmıştır. </a:t>
            </a:r>
          </a:p>
          <a:p>
            <a:r>
              <a:rPr lang="tr-TR" sz="2400" b="1" dirty="0" smtClean="0">
                <a:latin typeface="Cambria"/>
                <a:cs typeface="Cambria"/>
              </a:rPr>
              <a:t>Sati ve çeyiz cinayetleri </a:t>
            </a:r>
            <a:r>
              <a:rPr lang="tr-TR" sz="2400" dirty="0" smtClean="0">
                <a:latin typeface="Cambria"/>
                <a:cs typeface="Cambria"/>
              </a:rPr>
              <a:t>erkeklerin baskın olduğu </a:t>
            </a:r>
            <a:r>
              <a:rPr lang="tr-TR" sz="2400" b="1" dirty="0" smtClean="0">
                <a:latin typeface="Cambria"/>
                <a:cs typeface="Cambria"/>
              </a:rPr>
              <a:t>ataerkil sistemlerde görülen uç örneklerdir.</a:t>
            </a:r>
            <a:endParaRPr lang="tr-TR" sz="2400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416265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2669" y="846775"/>
            <a:ext cx="753216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latin typeface="Cambria"/>
                <a:cs typeface="Cambria"/>
              </a:rPr>
              <a:t>Baldız Evliliği (</a:t>
            </a:r>
            <a:r>
              <a:rPr lang="tr-TR" sz="2400" b="1" dirty="0" err="1" smtClean="0">
                <a:solidFill>
                  <a:srgbClr val="FF0000"/>
                </a:solidFill>
                <a:latin typeface="Cambria"/>
                <a:cs typeface="Cambria"/>
              </a:rPr>
              <a:t>Sororate</a:t>
            </a:r>
            <a:r>
              <a:rPr lang="tr-TR" sz="2400" b="1" dirty="0" smtClean="0">
                <a:solidFill>
                  <a:srgbClr val="FF0000"/>
                </a:solidFill>
                <a:latin typeface="Cambria"/>
                <a:cs typeface="Cambria"/>
              </a:rPr>
              <a:t>)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dirty="0" smtClean="0">
                <a:latin typeface="Cambria"/>
                <a:cs typeface="Cambria"/>
              </a:rPr>
              <a:t>Bir </a:t>
            </a:r>
            <a:r>
              <a:rPr lang="tr-TR" sz="2400" b="1" dirty="0" smtClean="0">
                <a:latin typeface="Cambria"/>
                <a:cs typeface="Cambria"/>
              </a:rPr>
              <a:t>erkeğin karısı öldükten sonra, karısının kız kardeşlerinden biri ile evlenmesi</a:t>
            </a:r>
            <a:r>
              <a:rPr lang="tr-TR" sz="2400" dirty="0" smtClean="0">
                <a:latin typeface="Cambria"/>
                <a:cs typeface="Cambria"/>
              </a:rPr>
              <a:t>ne baldız evliliği (</a:t>
            </a:r>
            <a:r>
              <a:rPr lang="tr-TR" sz="2400" dirty="0" err="1" smtClean="0">
                <a:latin typeface="Cambria"/>
                <a:cs typeface="Cambria"/>
              </a:rPr>
              <a:t>sororate</a:t>
            </a:r>
            <a:r>
              <a:rPr lang="tr-TR" sz="2400" dirty="0" smtClean="0">
                <a:latin typeface="Cambria"/>
                <a:cs typeface="Cambria"/>
              </a:rPr>
              <a:t>) denir. 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dirty="0" smtClean="0">
                <a:latin typeface="Cambria"/>
                <a:cs typeface="Cambria"/>
              </a:rPr>
              <a:t>Bu durumda </a:t>
            </a:r>
            <a:r>
              <a:rPr lang="tr-TR" sz="2400" dirty="0" err="1" smtClean="0">
                <a:latin typeface="Cambria"/>
                <a:cs typeface="Cambria"/>
              </a:rPr>
              <a:t>lobolanın</a:t>
            </a:r>
            <a:r>
              <a:rPr lang="tr-TR" sz="2400" dirty="0" smtClean="0">
                <a:latin typeface="Cambria"/>
                <a:cs typeface="Cambria"/>
              </a:rPr>
              <a:t> iade edilmesi gerekmez ve ittifak devam eder. Bu uygulama hem ana soyunu hem de baba soyunu esas alan toplumlarda görülebilir.</a:t>
            </a:r>
            <a:endParaRPr lang="tr-TR" sz="24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08859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4223" y="1323088"/>
            <a:ext cx="710881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latin typeface="Cambria"/>
                <a:cs typeface="Cambria"/>
              </a:rPr>
              <a:t>Kayınbirader Evliliği (</a:t>
            </a:r>
            <a:r>
              <a:rPr lang="tr-TR" sz="2400" b="1" dirty="0" err="1" smtClean="0">
                <a:solidFill>
                  <a:srgbClr val="FF0000"/>
                </a:solidFill>
                <a:latin typeface="Cambria"/>
                <a:cs typeface="Cambria"/>
              </a:rPr>
              <a:t>Levirate</a:t>
            </a:r>
            <a:r>
              <a:rPr lang="tr-TR" sz="2400" b="1" dirty="0" smtClean="0">
                <a:solidFill>
                  <a:srgbClr val="FF0000"/>
                </a:solidFill>
                <a:latin typeface="Cambria"/>
                <a:cs typeface="Cambria"/>
              </a:rPr>
              <a:t>)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dirty="0" smtClean="0">
                <a:latin typeface="Cambria"/>
                <a:cs typeface="Cambria"/>
              </a:rPr>
              <a:t>Bir </a:t>
            </a:r>
            <a:r>
              <a:rPr lang="tr-TR" sz="2400" b="1" dirty="0" smtClean="0">
                <a:latin typeface="Cambria"/>
                <a:cs typeface="Cambria"/>
              </a:rPr>
              <a:t>kadının kocası öldükten sonra, kocasının erkek kardeşlerinden biri ile evlenmesi</a:t>
            </a:r>
            <a:r>
              <a:rPr lang="tr-TR" sz="2400" dirty="0" smtClean="0">
                <a:latin typeface="Cambria"/>
                <a:cs typeface="Cambria"/>
              </a:rPr>
              <a:t>ne kayınbirader evliliği(</a:t>
            </a:r>
            <a:r>
              <a:rPr lang="tr-TR" sz="2400" dirty="0" err="1" smtClean="0">
                <a:latin typeface="Cambria"/>
                <a:cs typeface="Cambria"/>
              </a:rPr>
              <a:t>levirate</a:t>
            </a:r>
            <a:r>
              <a:rPr lang="tr-TR" sz="2400" dirty="0" smtClean="0">
                <a:latin typeface="Cambria"/>
                <a:cs typeface="Cambria"/>
              </a:rPr>
              <a:t>) denir.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dirty="0" smtClean="0">
                <a:latin typeface="Cambria"/>
                <a:cs typeface="Cambria"/>
              </a:rPr>
              <a:t>Yine bu durumda da iki soy grubu arasındaki evlilik ittifakı sürdürülmüş olur.</a:t>
            </a:r>
            <a:endParaRPr lang="tr-TR" sz="24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8490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873151" y="64286"/>
            <a:ext cx="34096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Cambria"/>
                <a:cs typeface="Cambria"/>
              </a:rPr>
              <a:t>Boşanma</a:t>
            </a:r>
            <a:endParaRPr lang="tr-TR" sz="40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96842" y="863805"/>
            <a:ext cx="78593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>
                <a:latin typeface="Cambria"/>
                <a:cs typeface="Cambria"/>
              </a:rPr>
              <a:t>Boşanmak evliliğe son vermek ayrılmak anlamına gelir. </a:t>
            </a:r>
          </a:p>
          <a:p>
            <a:pPr algn="just"/>
            <a:r>
              <a:rPr lang="tr-TR" sz="2400" dirty="0" smtClean="0">
                <a:latin typeface="Cambria"/>
                <a:cs typeface="Cambria"/>
              </a:rPr>
              <a:t>Boşanmada kolaylıklar ve zorluklar kültürlere göre farklılık gösterir.</a:t>
            </a:r>
          </a:p>
          <a:p>
            <a:pPr algn="just"/>
            <a:endParaRPr lang="tr-TR" sz="2400" dirty="0">
              <a:latin typeface="Cambria"/>
              <a:cs typeface="Cambria"/>
            </a:endParaRPr>
          </a:p>
          <a:p>
            <a:pPr algn="just"/>
            <a:r>
              <a:rPr lang="tr-TR" sz="2400" b="1" dirty="0" smtClean="0">
                <a:latin typeface="Cambria"/>
                <a:cs typeface="Cambria"/>
              </a:rPr>
              <a:t>Gruplar arası ittifakla oluşan evliliklerde </a:t>
            </a:r>
          </a:p>
          <a:p>
            <a:pPr algn="just"/>
            <a:r>
              <a:rPr lang="tr-TR" sz="2400" b="1" dirty="0" smtClean="0">
                <a:latin typeface="Cambria"/>
                <a:cs typeface="Cambria"/>
              </a:rPr>
              <a:t>evliliği sonlandırma  daha zordur.</a:t>
            </a:r>
          </a:p>
          <a:p>
            <a:pPr algn="just"/>
            <a:endParaRPr lang="tr-TR" sz="2400" b="1" dirty="0" smtClean="0">
              <a:latin typeface="Cambria"/>
              <a:cs typeface="Cambria"/>
            </a:endParaRPr>
          </a:p>
          <a:p>
            <a:pPr algn="just"/>
            <a:r>
              <a:rPr lang="tr-TR" sz="2400" dirty="0" smtClean="0">
                <a:latin typeface="Cambria"/>
                <a:cs typeface="Cambria"/>
              </a:rPr>
              <a:t> </a:t>
            </a:r>
            <a:r>
              <a:rPr lang="tr-TR" sz="2400" dirty="0" err="1" smtClean="0">
                <a:latin typeface="Cambria"/>
                <a:cs typeface="Cambria"/>
              </a:rPr>
              <a:t>Lobola</a:t>
            </a:r>
            <a:r>
              <a:rPr lang="tr-TR" sz="2400" dirty="0" smtClean="0">
                <a:latin typeface="Cambria"/>
                <a:cs typeface="Cambria"/>
              </a:rPr>
              <a:t> hediyeleri (çeyiz) boşanma oranını azaltmaktadır. İttifakı güçlendirmek adına da </a:t>
            </a:r>
            <a:r>
              <a:rPr lang="tr-TR" sz="2400" dirty="0" err="1" smtClean="0">
                <a:latin typeface="Cambria"/>
                <a:cs typeface="Cambria"/>
              </a:rPr>
              <a:t>Levirat</a:t>
            </a:r>
            <a:r>
              <a:rPr lang="tr-TR" sz="2400" dirty="0" smtClean="0">
                <a:latin typeface="Cambria"/>
                <a:cs typeface="Cambria"/>
              </a:rPr>
              <a:t> ve </a:t>
            </a:r>
            <a:r>
              <a:rPr lang="tr-TR" sz="2400" dirty="0" err="1" smtClean="0">
                <a:latin typeface="Cambria"/>
                <a:cs typeface="Cambria"/>
              </a:rPr>
              <a:t>Sororata</a:t>
            </a:r>
            <a:r>
              <a:rPr lang="tr-TR" sz="2400" dirty="0" smtClean="0">
                <a:latin typeface="Cambria"/>
                <a:cs typeface="Cambria"/>
              </a:rPr>
              <a:t> sıkça başvurulur. 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323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6116" y="919509"/>
            <a:ext cx="768031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latin typeface="Cambria"/>
                <a:cs typeface="Cambria"/>
              </a:rPr>
              <a:t>Anasoyunu</a:t>
            </a:r>
            <a:r>
              <a:rPr lang="tr-TR" sz="2400" dirty="0" smtClean="0">
                <a:latin typeface="Cambria"/>
                <a:cs typeface="Cambria"/>
              </a:rPr>
              <a:t> esas alan topluluklarda boşanma kararları bireysel kararlardır. </a:t>
            </a:r>
          </a:p>
          <a:p>
            <a:r>
              <a:rPr lang="tr-TR" sz="2400" dirty="0" smtClean="0">
                <a:latin typeface="Cambria"/>
                <a:cs typeface="Cambria"/>
              </a:rPr>
              <a:t>Kadının ailesi ve eşi arasında anlaşmazlık olması bu sebepler arasındadır.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dirty="0" smtClean="0">
                <a:latin typeface="Cambria"/>
                <a:cs typeface="Cambria"/>
              </a:rPr>
              <a:t>Kadın; ev, arazi, çocuk konusunda güvenceye sahiptir ve boşanmanın önünde herhangi bir resmi engel yoktur. </a:t>
            </a:r>
          </a:p>
          <a:p>
            <a:endParaRPr lang="tr-TR" sz="2400" dirty="0">
              <a:latin typeface="Cambria"/>
              <a:cs typeface="Cambria"/>
            </a:endParaRPr>
          </a:p>
          <a:p>
            <a:r>
              <a:rPr lang="tr-TR" sz="2400" dirty="0" smtClean="0">
                <a:latin typeface="Cambria"/>
                <a:cs typeface="Cambria"/>
              </a:rPr>
              <a:t>Bu topluluklarda </a:t>
            </a:r>
            <a:r>
              <a:rPr lang="tr-TR" sz="2400" dirty="0" err="1" smtClean="0">
                <a:latin typeface="Cambria"/>
                <a:cs typeface="Cambria"/>
              </a:rPr>
              <a:t>babasoyunu</a:t>
            </a:r>
            <a:r>
              <a:rPr lang="tr-TR" sz="2400" dirty="0" smtClean="0">
                <a:latin typeface="Cambria"/>
                <a:cs typeface="Cambria"/>
              </a:rPr>
              <a:t> esas alan topluluklara göre </a:t>
            </a:r>
            <a:r>
              <a:rPr lang="tr-TR" sz="2400" b="1" dirty="0" smtClean="0">
                <a:latin typeface="Cambria"/>
                <a:cs typeface="Cambria"/>
              </a:rPr>
              <a:t>boşanma daha yaygındır.</a:t>
            </a:r>
          </a:p>
          <a:p>
            <a:r>
              <a:rPr lang="tr-TR" sz="2400" dirty="0" err="1" smtClean="0">
                <a:latin typeface="Cambria"/>
                <a:cs typeface="Cambria"/>
              </a:rPr>
              <a:t>Anayerliliğin</a:t>
            </a:r>
            <a:r>
              <a:rPr lang="tr-TR" sz="2400" dirty="0" smtClean="0">
                <a:latin typeface="Cambria"/>
                <a:cs typeface="Cambria"/>
              </a:rPr>
              <a:t> hakim olduğu topluluklarda </a:t>
            </a:r>
            <a:r>
              <a:rPr lang="tr-TR" sz="2400" b="1" dirty="0" smtClean="0">
                <a:latin typeface="Cambria"/>
                <a:cs typeface="Cambria"/>
              </a:rPr>
              <a:t>kadın geçinemediği erkeği evden kovabilir</a:t>
            </a:r>
            <a:endParaRPr lang="tr-TR" sz="24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47751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8234" y="1047012"/>
            <a:ext cx="7141623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Babasoyunu esas alan topluluklarda boşanma, özellikle de çeyizi geri ödeme söz konusu olduğunda daha zordur. Bu da kocasının yanına yerleşen kadını evliliği bitirme konusunda isteksiz yapar.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Hem </a:t>
            </a:r>
            <a:r>
              <a:rPr lang="tr-TR" sz="2400" dirty="0" err="1" smtClean="0">
                <a:latin typeface="Cambria"/>
                <a:cs typeface="Cambria"/>
              </a:rPr>
              <a:t>babasoyu</a:t>
            </a:r>
            <a:r>
              <a:rPr lang="tr-TR" sz="2400" dirty="0" smtClean="0">
                <a:latin typeface="Cambria"/>
                <a:cs typeface="Cambria"/>
              </a:rPr>
              <a:t> hem </a:t>
            </a:r>
            <a:r>
              <a:rPr lang="tr-TR" sz="2400" dirty="0" err="1" smtClean="0">
                <a:latin typeface="Cambria"/>
                <a:cs typeface="Cambria"/>
              </a:rPr>
              <a:t>atayerliliği</a:t>
            </a:r>
            <a:r>
              <a:rPr lang="tr-TR" sz="2400" dirty="0" smtClean="0">
                <a:latin typeface="Cambria"/>
                <a:cs typeface="Cambria"/>
              </a:rPr>
              <a:t> esas alan topluluklarda çocuğun velayeti de babaya kalmaktadır. (Çocuk babanın soy grubundan kabul edilir.) Kadınların boşanmak istememe nedenlerin başında bu da gelmektedir.</a:t>
            </a:r>
          </a:p>
        </p:txBody>
      </p:sp>
    </p:spTree>
    <p:extLst>
      <p:ext uri="{BB962C8B-B14F-4D97-AF65-F5344CB8AC3E}">
        <p14:creationId xmlns:p14="http://schemas.microsoft.com/office/powerpoint/2010/main" val="4089655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927" y="1066158"/>
            <a:ext cx="7911644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smtClean="0">
                <a:latin typeface="Cambria"/>
                <a:cs typeface="Cambria"/>
              </a:rPr>
              <a:t>Çağdaş batı toplumlarında ise duygusal bağ önemlidir.</a:t>
            </a:r>
          </a:p>
          <a:p>
            <a:endParaRPr lang="tr-TR" sz="2400" b="1" dirty="0" smtClean="0">
              <a:latin typeface="Cambria"/>
              <a:cs typeface="Cambr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smtClean="0">
                <a:latin typeface="Cambria"/>
                <a:cs typeface="Cambria"/>
              </a:rPr>
              <a:t>Evlilik hakları gözetilerek</a:t>
            </a:r>
            <a:r>
              <a:rPr lang="tr-TR" sz="2400" dirty="0" smtClean="0">
                <a:latin typeface="Cambria"/>
                <a:cs typeface="Cambria"/>
              </a:rPr>
              <a:t> boşanma gerçekleşir. 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Kimi zaman ise </a:t>
            </a:r>
            <a:r>
              <a:rPr lang="tr-TR" sz="2400" b="1" dirty="0" smtClean="0">
                <a:latin typeface="Cambria"/>
                <a:cs typeface="Cambria"/>
              </a:rPr>
              <a:t>ekonomik bağlar, çocuklara karşı sorumluluk, toplumun düşünceleri </a:t>
            </a:r>
            <a:r>
              <a:rPr lang="tr-TR" sz="2400" b="1" dirty="0" err="1" smtClean="0">
                <a:latin typeface="Cambria"/>
                <a:cs typeface="Cambria"/>
              </a:rPr>
              <a:t>vb</a:t>
            </a:r>
            <a:r>
              <a:rPr lang="tr-TR" sz="2400" b="1" dirty="0" smtClean="0">
                <a:latin typeface="Cambria"/>
                <a:cs typeface="Cambria"/>
              </a:rPr>
              <a:t> şeyler ileri sürülerek duygusal bağlar kopmuş olmasına rağmen evlilik devam ettirilebilir</a:t>
            </a:r>
            <a:r>
              <a:rPr lang="tr-TR" sz="2400" dirty="0" smtClean="0">
                <a:latin typeface="Cambria"/>
                <a:cs typeface="Cambria"/>
              </a:rPr>
              <a:t>. 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Anlaşmalı evlilikler de görülür.</a:t>
            </a:r>
          </a:p>
        </p:txBody>
      </p:sp>
    </p:spTree>
    <p:extLst>
      <p:ext uri="{BB962C8B-B14F-4D97-AF65-F5344CB8AC3E}">
        <p14:creationId xmlns:p14="http://schemas.microsoft.com/office/powerpoint/2010/main" val="1958658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038565" y="197539"/>
            <a:ext cx="5493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smtClean="0">
                <a:solidFill>
                  <a:srgbClr val="FF0000"/>
                </a:solidFill>
                <a:latin typeface="Cambria"/>
                <a:cs typeface="Cambria"/>
              </a:rPr>
              <a:t>Çoğul Evlilikler</a:t>
            </a:r>
            <a:endParaRPr lang="tr-TR" sz="48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540912" y="1136989"/>
            <a:ext cx="744988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Modern demokratik toplumlarda </a:t>
            </a:r>
            <a:r>
              <a:rPr lang="tr-TR" sz="2400" b="1" dirty="0" smtClean="0">
                <a:latin typeface="Cambria"/>
                <a:cs typeface="Cambria"/>
              </a:rPr>
              <a:t>çoğul evlilikler yasalara aykırıdır. </a:t>
            </a:r>
            <a:endParaRPr lang="tr-TR" sz="2400" b="1" dirty="0">
              <a:latin typeface="Cambria"/>
              <a:cs typeface="Cambr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Boşanmaların artmasıyla ABD de hayatlarının farklı dönemlerinde farklı kişiyle birlikte olarak tek eşlilik bu şekilde yürütülmüştür.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latin typeface="Cambria"/>
                <a:cs typeface="Cambria"/>
              </a:rPr>
              <a:t>Sanayi toplumlarında da evlilik bireyler arası ilişki olarak görülür ve gruplar arası ilişkilere göre daha kolay </a:t>
            </a:r>
            <a:r>
              <a:rPr lang="tr-TR" sz="2400" dirty="0" smtClean="0">
                <a:latin typeface="Cambria"/>
                <a:cs typeface="Cambria"/>
              </a:rPr>
              <a:t>yönetilebilmektedir.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libri" panose="020F0502020204030204" pitchFamily="34" charset="0"/>
              </a:rPr>
              <a:t>Çoğul evlilikler ise Poliandri (Çokkocalılık) ve Polijini (Çokkarılılık) olmak üzere iki çeşittir.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libri" panose="020F0502020204030204" pitchFamily="34" charset="0"/>
              </a:rPr>
              <a:t>Poliandri Tibet, Hindistan’daki az sayıda kültürde gözlenir. Polijini ise daha yaygındır.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08664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249865" y="292507"/>
            <a:ext cx="611424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Cambria"/>
                <a:cs typeface="Cambria"/>
              </a:rPr>
              <a:t>Poliandri</a:t>
            </a:r>
            <a:r>
              <a:rPr lang="tr-TR" sz="2800" b="1" dirty="0" smtClean="0">
                <a:solidFill>
                  <a:srgbClr val="FF0000"/>
                </a:solidFill>
                <a:latin typeface="Cambria"/>
                <a:cs typeface="Cambria"/>
              </a:rPr>
              <a:t> (Çok Kocalılık)</a:t>
            </a:r>
            <a:endParaRPr lang="tr-TR" sz="28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93319" y="1202287"/>
            <a:ext cx="777079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Nepal Hindistan, Tibet, Sri Lanka gibi güney Asya topluluklarında görülür.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smtClean="0">
                <a:latin typeface="Cambria"/>
                <a:cs typeface="Cambria"/>
              </a:rPr>
              <a:t>Cinsiyete dayalı iş bölümü olan topluluklarda poliandri ile evde birden fazla erkek bulunması sağlanmaktadır.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b="1" dirty="0" smtClean="0">
              <a:latin typeface="Cambria"/>
              <a:cs typeface="Cambr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smtClean="0">
                <a:latin typeface="Cambria"/>
                <a:cs typeface="Cambria"/>
              </a:rPr>
              <a:t>Kimi toplumlarda erkek kardeşlerle çoğul evlilik yapılarak kısıtlı kaynakları (arazi) geniş aileler(çok eşli) bünyesinde bir araya getirir.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latin typeface="Cambria"/>
              <a:cs typeface="Cambr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smtClean="0">
                <a:latin typeface="Cambria"/>
                <a:cs typeface="Cambria"/>
              </a:rPr>
              <a:t> Ayrıca eş ve çocuk sayısı da kısıtlanmakta ve az olan miras daha az sayıdaki mirasçılarla nesilden </a:t>
            </a:r>
            <a:r>
              <a:rPr lang="tr-TR" sz="2400" b="1" dirty="0" err="1" smtClean="0">
                <a:latin typeface="Cambria"/>
                <a:cs typeface="Cambria"/>
              </a:rPr>
              <a:t>nesile</a:t>
            </a:r>
            <a:r>
              <a:rPr lang="tr-TR" sz="2400" b="1" dirty="0" smtClean="0">
                <a:latin typeface="Cambria"/>
                <a:cs typeface="Cambria"/>
              </a:rPr>
              <a:t> aktarılır.</a:t>
            </a:r>
          </a:p>
        </p:txBody>
      </p:sp>
    </p:spTree>
    <p:extLst>
      <p:ext uri="{BB962C8B-B14F-4D97-AF65-F5344CB8AC3E}">
        <p14:creationId xmlns:p14="http://schemas.microsoft.com/office/powerpoint/2010/main" val="154663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463647" y="367927"/>
            <a:ext cx="631513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Cambria"/>
                <a:cs typeface="Cambria"/>
              </a:rPr>
              <a:t>      Polijini (Çok Karılılık)</a:t>
            </a:r>
            <a:endParaRPr lang="tr-TR" sz="32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38071" y="1146754"/>
            <a:ext cx="826823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b="1" dirty="0" smtClean="0">
                <a:latin typeface="Cambria"/>
                <a:cs typeface="Cambria"/>
              </a:rPr>
              <a:t>Çoğul evliliğin toplumsal kabul görmesi ile o toplumda</a:t>
            </a:r>
          </a:p>
          <a:p>
            <a:pPr algn="just"/>
            <a:r>
              <a:rPr lang="tr-TR" sz="2400" b="1" dirty="0" smtClean="0">
                <a:latin typeface="Cambria"/>
                <a:cs typeface="Cambria"/>
              </a:rPr>
              <a:t> uygulanma sıklığı arasında ayrım yapmak gerekir.</a:t>
            </a:r>
          </a:p>
          <a:p>
            <a:pPr algn="just"/>
            <a:endParaRPr lang="tr-TR" sz="2400" dirty="0" smtClean="0">
              <a:latin typeface="Cambria"/>
              <a:cs typeface="Cambria"/>
            </a:endParaRPr>
          </a:p>
          <a:p>
            <a:pPr algn="just"/>
            <a:r>
              <a:rPr lang="tr-TR" sz="2400" dirty="0" smtClean="0">
                <a:latin typeface="Cambria"/>
                <a:cs typeface="Cambria"/>
              </a:rPr>
              <a:t>Polijiniyi yaygınlaştıran sebepler;</a:t>
            </a:r>
          </a:p>
          <a:p>
            <a:pPr algn="just"/>
            <a:endParaRPr lang="tr-TR" sz="2400" dirty="0" smtClean="0">
              <a:latin typeface="Cambria"/>
              <a:cs typeface="Cambria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Birçok toplumda </a:t>
            </a:r>
            <a:r>
              <a:rPr lang="tr-TR" sz="2400" b="1" dirty="0" smtClean="0">
                <a:latin typeface="Cambria"/>
                <a:cs typeface="Cambria"/>
              </a:rPr>
              <a:t>erkeğin</a:t>
            </a:r>
            <a:r>
              <a:rPr lang="tr-TR" sz="2400" dirty="0" smtClean="0">
                <a:latin typeface="Cambria"/>
                <a:cs typeface="Cambria"/>
              </a:rPr>
              <a:t> çok sayıda eşinin olması, </a:t>
            </a:r>
            <a:r>
              <a:rPr lang="tr-TR" sz="2400" b="1" dirty="0" smtClean="0">
                <a:latin typeface="Cambria"/>
                <a:cs typeface="Cambria"/>
              </a:rPr>
              <a:t>evdeki </a:t>
            </a:r>
          </a:p>
          <a:p>
            <a:pPr algn="just"/>
            <a:r>
              <a:rPr lang="tr-TR" sz="2400" b="1" dirty="0" smtClean="0">
                <a:latin typeface="Cambria"/>
                <a:cs typeface="Cambria"/>
              </a:rPr>
              <a:t>üretkenliği, toplumsal konumu ve itibarı </a:t>
            </a:r>
            <a:r>
              <a:rPr lang="tr-TR" sz="2400" dirty="0" smtClean="0">
                <a:latin typeface="Cambria"/>
                <a:cs typeface="Cambria"/>
              </a:rPr>
              <a:t>ile bağıntılıdır.</a:t>
            </a:r>
          </a:p>
          <a:p>
            <a:pPr algn="just"/>
            <a:endParaRPr lang="tr-TR" sz="2400" dirty="0" smtClean="0">
              <a:latin typeface="Cambria"/>
              <a:cs typeface="Cambria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Varlığın artması daha fazla eşe ihtiyaç sağlar.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Mal varlığı eşler arasında paylaştırılır ve birçok iş bu sayede yürütülür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10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4294967295"/>
          </p:nvPr>
        </p:nvSpPr>
        <p:spPr>
          <a:xfrm>
            <a:off x="441102" y="995155"/>
            <a:ext cx="8702899" cy="513459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tr-TR" sz="2800" b="1" cap="none" dirty="0" smtClean="0">
                <a:solidFill>
                  <a:srgbClr val="FF0000"/>
                </a:solidFill>
                <a:latin typeface="Cambria"/>
                <a:cs typeface="Cambria"/>
              </a:rPr>
              <a:t>Evlilik</a:t>
            </a:r>
            <a:r>
              <a:rPr lang="tr-TR" sz="2800" cap="none" dirty="0" smtClean="0">
                <a:latin typeface="Cambria"/>
                <a:cs typeface="Cambria"/>
              </a:rPr>
              <a:t>, iki kişinin aile kurmak üzere kanunların uygun gördüğü şekilde, ruhen ve bedenen bir ömür boyu sürecek şekilde bir araya gelmesi.</a:t>
            </a:r>
          </a:p>
          <a:p>
            <a:pPr marL="0" indent="0">
              <a:buNone/>
            </a:pPr>
            <a:endParaRPr lang="tr-TR" sz="2800" cap="none" dirty="0" smtClean="0">
              <a:latin typeface="Cambria"/>
              <a:cs typeface="Cambria"/>
            </a:endParaRPr>
          </a:p>
          <a:p>
            <a:r>
              <a:rPr lang="tr-TR" sz="2800" dirty="0" smtClean="0">
                <a:latin typeface="Cambria"/>
                <a:cs typeface="Cambria"/>
              </a:rPr>
              <a:t>Evlilik, insan hayatındaki en önemli adımlardan birisidir. Evlilik, insan için mutluluğun ve mutsuzluğun temel kaynağıdır</a:t>
            </a:r>
            <a:endParaRPr lang="tr-TR" sz="2800" cap="none" dirty="0" smtClean="0">
              <a:latin typeface="Cambria"/>
              <a:cs typeface="Cambria"/>
            </a:endParaRP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98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11369" y="978795"/>
            <a:ext cx="780459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</a:rPr>
              <a:t>Çoğul evliliklerdeki gelenekler de ulus-devletlerin ve küreselleşmenin etkisiyle çağdaş dünya düzeni dahilinde değişime uğramaktadır.</a:t>
            </a:r>
          </a:p>
          <a:p>
            <a:endParaRPr lang="tr-TR" sz="28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</a:rPr>
              <a:t>Ülkemizde de geleneksel olarak polijini olağandışı karşılanmamaktaydı. </a:t>
            </a:r>
          </a:p>
          <a:p>
            <a:endParaRPr lang="tr-TR" sz="28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</a:rPr>
              <a:t>Günümüzde ise bu durum kanunen yasaklanmıştır.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</a:rPr>
              <a:t>Ancak yine de bazı kesimlerde uygulama devam etmektedir. </a:t>
            </a:r>
          </a:p>
        </p:txBody>
      </p:sp>
    </p:spTree>
    <p:extLst>
      <p:ext uri="{BB962C8B-B14F-4D97-AF65-F5344CB8AC3E}">
        <p14:creationId xmlns:p14="http://schemas.microsoft.com/office/powerpoint/2010/main" val="92592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Yararlanılan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 err="1">
                <a:solidFill>
                  <a:srgbClr val="3366FF"/>
                </a:solidFill>
              </a:rPr>
              <a:t>Kottak</a:t>
            </a:r>
            <a:r>
              <a:rPr lang="tr-TR" dirty="0">
                <a:solidFill>
                  <a:srgbClr val="3366FF"/>
                </a:solidFill>
              </a:rPr>
              <a:t>, C. P. (2014). Antropoloji: İnsan Çeşitliliğine Bir Bakış. İstanbul: Deki Yayınevi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0431" y="193184"/>
            <a:ext cx="7773338" cy="1352282"/>
          </a:xfrm>
        </p:spPr>
        <p:txBody>
          <a:bodyPr>
            <a:normAutofit/>
          </a:bodyPr>
          <a:lstStyle/>
          <a:p>
            <a:r>
              <a:rPr lang="tr-TR" sz="4000" b="1" cap="none" dirty="0" smtClean="0">
                <a:solidFill>
                  <a:srgbClr val="FF0000"/>
                </a:solidFill>
                <a:latin typeface="Cambria"/>
                <a:cs typeface="Cambria"/>
              </a:rPr>
              <a:t>Ensest ve Dışevlilik</a:t>
            </a:r>
            <a:endParaRPr lang="tr-TR" sz="4000" b="1" cap="none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4294967295"/>
          </p:nvPr>
        </p:nvSpPr>
        <p:spPr>
          <a:xfrm>
            <a:off x="530784" y="1648497"/>
            <a:ext cx="8220411" cy="43273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tr-TR" sz="2400" cap="none" dirty="0" smtClean="0">
                <a:solidFill>
                  <a:srgbClr val="FF0000"/>
                </a:solidFill>
                <a:latin typeface="Cambria"/>
                <a:cs typeface="Cambria"/>
              </a:rPr>
              <a:t>Dışevlilik</a:t>
            </a:r>
            <a:r>
              <a:rPr lang="tr-TR" sz="2400" cap="none" dirty="0" smtClean="0">
                <a:latin typeface="Cambria"/>
                <a:cs typeface="Cambria"/>
              </a:rPr>
              <a:t>, </a:t>
            </a:r>
            <a:r>
              <a:rPr lang="tr-TR" sz="2400" b="1" cap="none" dirty="0">
                <a:latin typeface="Cambria"/>
                <a:cs typeface="Cambria"/>
              </a:rPr>
              <a:t>kişinin kendi grubu dışından bir eş bulmasını öngören adettir</a:t>
            </a:r>
            <a:r>
              <a:rPr lang="tr-TR" sz="2400" cap="none" dirty="0">
                <a:latin typeface="Cambria"/>
                <a:cs typeface="Cambria"/>
              </a:rPr>
              <a:t>. Bu adet zor zamanlarda kendilerine yardım edecek daha geniş bir toplumsal ağ oluşturma sağladığı için bazı toplumlarda değeri olan bir adettir</a:t>
            </a:r>
            <a:r>
              <a:rPr lang="tr-TR" sz="2400" cap="none" dirty="0" smtClean="0">
                <a:latin typeface="Cambria"/>
                <a:cs typeface="Cambria"/>
              </a:rPr>
              <a:t>.</a:t>
            </a:r>
          </a:p>
          <a:p>
            <a:r>
              <a:rPr lang="tr-TR" sz="2400" cap="none" dirty="0" smtClean="0">
                <a:solidFill>
                  <a:srgbClr val="FF0000"/>
                </a:solidFill>
                <a:latin typeface="Cambria"/>
                <a:cs typeface="Cambria"/>
              </a:rPr>
              <a:t>Ensest </a:t>
            </a:r>
            <a:r>
              <a:rPr lang="tr-TR" sz="2400" cap="none" dirty="0" smtClean="0">
                <a:latin typeface="Cambria"/>
                <a:cs typeface="Cambria"/>
              </a:rPr>
              <a:t>terimi , </a:t>
            </a:r>
            <a:r>
              <a:rPr lang="tr-TR" sz="2400" b="1" cap="none" dirty="0" smtClean="0">
                <a:latin typeface="Cambria"/>
                <a:cs typeface="Cambria"/>
              </a:rPr>
              <a:t>birbirleri arasında kan bağı bulunan, çoğu kültürde yasal ya da yasal olmayan kurallarla cinsel birliktelikleri yasaklanmış olan kişilerin cinsel ilişkide olma durumu</a:t>
            </a:r>
            <a:r>
              <a:rPr lang="tr-TR" sz="2400" cap="none" dirty="0" smtClean="0">
                <a:latin typeface="Cambria"/>
                <a:cs typeface="Cambria"/>
              </a:rPr>
              <a:t>nu ifade eder.  </a:t>
            </a:r>
            <a:endParaRPr lang="tr-TR" sz="2400" cap="none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77557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cap="none" dirty="0" smtClean="0">
                <a:latin typeface="Cambria"/>
                <a:cs typeface="Cambria"/>
              </a:rPr>
              <a:t>Ensest yasağı evrenseldir</a:t>
            </a:r>
            <a:r>
              <a:rPr lang="tr-TR" cap="none" dirty="0" smtClean="0">
                <a:latin typeface="Cambria"/>
                <a:cs typeface="Cambria"/>
              </a:rPr>
              <a:t>, yani her kültürde ufak değişikliklerle karşımıza çıkar. Hemen her toplumda patolojik bir durumdur. </a:t>
            </a:r>
          </a:p>
          <a:p>
            <a:r>
              <a:rPr lang="tr-TR" cap="none" dirty="0" smtClean="0">
                <a:latin typeface="Cambria"/>
                <a:cs typeface="Cambria"/>
              </a:rPr>
              <a:t>Ensestin </a:t>
            </a:r>
            <a:r>
              <a:rPr lang="tr-TR" b="1" cap="none" dirty="0" smtClean="0">
                <a:latin typeface="Cambria"/>
                <a:cs typeface="Cambria"/>
              </a:rPr>
              <a:t>yaygınlığına ilişkin kesin rakamsal veriler yok denecek kadar azdır</a:t>
            </a:r>
            <a:r>
              <a:rPr lang="tr-TR" cap="none" dirty="0" smtClean="0">
                <a:latin typeface="Cambria"/>
                <a:cs typeface="Cambria"/>
              </a:rPr>
              <a:t>. Bunun temel sebebi </a:t>
            </a:r>
            <a:r>
              <a:rPr lang="tr-TR" cap="none" dirty="0" err="1" smtClean="0">
                <a:latin typeface="Cambria"/>
                <a:cs typeface="Cambria"/>
              </a:rPr>
              <a:t>ensestin</a:t>
            </a:r>
            <a:r>
              <a:rPr lang="tr-TR" cap="none" dirty="0" smtClean="0">
                <a:latin typeface="Cambria"/>
                <a:cs typeface="Cambria"/>
              </a:rPr>
              <a:t> toplumda utanç duyulan bir olgu olmasıdır, bu yüzden </a:t>
            </a:r>
            <a:r>
              <a:rPr lang="tr-TR" cap="none" dirty="0" err="1" smtClean="0">
                <a:latin typeface="Cambria"/>
                <a:cs typeface="Cambria"/>
              </a:rPr>
              <a:t>ensest</a:t>
            </a:r>
            <a:r>
              <a:rPr lang="tr-TR" cap="none" dirty="0" smtClean="0">
                <a:latin typeface="Cambria"/>
                <a:cs typeface="Cambria"/>
              </a:rPr>
              <a:t> ilişki içinde olan </a:t>
            </a:r>
            <a:r>
              <a:rPr lang="tr-TR" b="1" cap="none" dirty="0" smtClean="0">
                <a:latin typeface="Cambria"/>
                <a:cs typeface="Cambria"/>
              </a:rPr>
              <a:t>bireyler bunu her zaman gizleme eğilimindedir</a:t>
            </a:r>
            <a:r>
              <a:rPr lang="tr-TR" cap="none" dirty="0" smtClean="0">
                <a:latin typeface="Cambria"/>
                <a:cs typeface="Cambria"/>
              </a:rPr>
              <a:t>.</a:t>
            </a:r>
          </a:p>
          <a:p>
            <a:endParaRPr lang="tr-TR" cap="non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921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4294967295"/>
          </p:nvPr>
        </p:nvSpPr>
        <p:spPr>
          <a:xfrm>
            <a:off x="559068" y="1482047"/>
            <a:ext cx="8102044" cy="511291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tr-TR" sz="2400" b="1" cap="none" dirty="0" smtClean="0">
                <a:latin typeface="Cambria"/>
                <a:cs typeface="Cambria"/>
              </a:rPr>
              <a:t>Akrabalık tanımı her toplumda farklıdır ve bu yüzden </a:t>
            </a:r>
            <a:r>
              <a:rPr lang="tr-TR" sz="2400" b="1" cap="none" dirty="0" err="1" smtClean="0">
                <a:latin typeface="Cambria"/>
                <a:cs typeface="Cambria"/>
              </a:rPr>
              <a:t>ensestin</a:t>
            </a:r>
            <a:r>
              <a:rPr lang="tr-TR" sz="2400" b="1" cap="none" dirty="0" smtClean="0">
                <a:latin typeface="Cambria"/>
                <a:cs typeface="Cambria"/>
              </a:rPr>
              <a:t> tanımı da değişir</a:t>
            </a:r>
            <a:r>
              <a:rPr lang="tr-TR" sz="2400" cap="none" dirty="0" smtClean="0">
                <a:latin typeface="Cambria"/>
                <a:cs typeface="Cambria"/>
              </a:rPr>
              <a:t>. Örneğin birinci dereceden kuzenlerin akraba sayılıp sayılmaması durumu var. Bu durum da paralel ve çapraz kuzenler olarak bir ayrım söz konusudur. </a:t>
            </a:r>
          </a:p>
          <a:p>
            <a:pPr marL="0" indent="0">
              <a:buNone/>
            </a:pPr>
            <a:endParaRPr lang="tr-TR" sz="2400" cap="none" dirty="0" smtClean="0">
              <a:latin typeface="Cambria"/>
              <a:cs typeface="Cambria"/>
            </a:endParaRPr>
          </a:p>
          <a:p>
            <a:r>
              <a:rPr lang="tr-TR" sz="2400" b="1" cap="none" dirty="0" smtClean="0">
                <a:latin typeface="Cambria"/>
                <a:cs typeface="Cambria"/>
              </a:rPr>
              <a:t>Paralel kuzenler, iki erkek ya da kız kardeşin çocuklarını ifade eder. Çapraz kuzenler ise erkek ve kız kardeşlerin çocuklarıdır</a:t>
            </a:r>
            <a:r>
              <a:rPr lang="tr-TR" sz="2400" cap="none" dirty="0" smtClean="0">
                <a:latin typeface="Cambria"/>
                <a:cs typeface="Cambria"/>
              </a:rPr>
              <a:t>.</a:t>
            </a:r>
          </a:p>
          <a:p>
            <a:pPr marL="0" indent="0">
              <a:buNone/>
            </a:pPr>
            <a:endParaRPr lang="tr-TR" sz="2400" cap="none" dirty="0"/>
          </a:p>
        </p:txBody>
      </p:sp>
    </p:spTree>
    <p:extLst>
      <p:ext uri="{BB962C8B-B14F-4D97-AF65-F5344CB8AC3E}">
        <p14:creationId xmlns:p14="http://schemas.microsoft.com/office/powerpoint/2010/main" val="342497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39880" y="481712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  <a:latin typeface="Cambria"/>
                <a:cs typeface="Cambria"/>
              </a:rPr>
              <a:t>İçevlilik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217332" y="1702573"/>
            <a:ext cx="8761295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FF0000"/>
                </a:solidFill>
                <a:latin typeface="Cambria"/>
                <a:cs typeface="Cambria"/>
              </a:rPr>
              <a:t>İ</a:t>
            </a:r>
            <a:r>
              <a:rPr lang="tr-TR" sz="2400" dirty="0" smtClean="0">
                <a:solidFill>
                  <a:srgbClr val="FF0000"/>
                </a:solidFill>
                <a:latin typeface="Cambria"/>
                <a:cs typeface="Cambria"/>
              </a:rPr>
              <a:t>çevlilik</a:t>
            </a:r>
            <a:r>
              <a:rPr lang="tr-TR" sz="2400" dirty="0" smtClean="0">
                <a:latin typeface="Cambria"/>
                <a:cs typeface="Cambria"/>
              </a:rPr>
              <a:t> kişinin hali hazırda </a:t>
            </a:r>
            <a:r>
              <a:rPr lang="tr-TR" sz="2400" b="1" dirty="0" smtClean="0">
                <a:latin typeface="Cambria"/>
                <a:cs typeface="Cambria"/>
              </a:rPr>
              <a:t>mensubu olduğu topluluktan biriyle evlenme</a:t>
            </a:r>
            <a:r>
              <a:rPr lang="tr-TR" sz="2400" dirty="0" smtClean="0">
                <a:latin typeface="Cambria"/>
                <a:cs typeface="Cambria"/>
              </a:rPr>
              <a:t>sini gerektirir.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tr-TR" sz="2400" dirty="0" err="1" smtClean="0">
                <a:solidFill>
                  <a:srgbClr val="FF0000"/>
                </a:solidFill>
                <a:latin typeface="Cambria"/>
                <a:cs typeface="Cambria"/>
              </a:rPr>
              <a:t>Eşevlilik</a:t>
            </a:r>
            <a:r>
              <a:rPr lang="tr-TR" sz="2400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sz="2400" dirty="0" smtClean="0">
                <a:latin typeface="Cambria"/>
                <a:cs typeface="Cambria"/>
              </a:rPr>
              <a:t>kişinin kendisiyle </a:t>
            </a:r>
            <a:r>
              <a:rPr lang="tr-TR" sz="2400" b="1" dirty="0" smtClean="0">
                <a:latin typeface="Cambria"/>
                <a:cs typeface="Cambria"/>
              </a:rPr>
              <a:t>benzer niteliklere sahip, mesela aynı toplumsal sınıftan birisiyle evlenmesi </a:t>
            </a:r>
            <a:r>
              <a:rPr lang="tr-TR" sz="2400" dirty="0" smtClean="0">
                <a:latin typeface="Cambria"/>
                <a:cs typeface="Cambria"/>
              </a:rPr>
              <a:t>anlamına gelir.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Cambria"/>
                <a:cs typeface="Cambria"/>
              </a:rPr>
              <a:t>Eşevlilik</a:t>
            </a:r>
            <a:r>
              <a:rPr lang="tr-TR" sz="2400" dirty="0" smtClean="0">
                <a:latin typeface="Cambria"/>
                <a:cs typeface="Cambria"/>
              </a:rPr>
              <a:t>, zenginliklerin aynı toplumsal sınıf içerisinde kalmasını sağlayan ve toplumsal katmanlaşmayı pekiştiren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bir uygulamadır.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İçevlilik kuralının en uç örneklerinden biri kast sisteminde görülür.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/>
                <a:cs typeface="Cambria"/>
              </a:rPr>
              <a:t>Kast bireyin doğuştan mensubu olduğu ömrü boyunca değiştiremeyeceği toplumsal sınıftır. </a:t>
            </a:r>
          </a:p>
        </p:txBody>
      </p:sp>
    </p:spTree>
    <p:extLst>
      <p:ext uri="{BB962C8B-B14F-4D97-AF65-F5344CB8AC3E}">
        <p14:creationId xmlns:p14="http://schemas.microsoft.com/office/powerpoint/2010/main" val="346436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481713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4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Gruplar Arası İttifak Şekli Olarak </a:t>
            </a:r>
            <a:r>
              <a:rPr lang="tr-TR" sz="4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Evlilik</a:t>
            </a:r>
            <a:endParaRPr lang="tr-TR" sz="4400" b="1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2236" y="1447215"/>
            <a:ext cx="86611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2400" b="1" dirty="0" smtClean="0">
                <a:latin typeface="Cambria"/>
                <a:cs typeface="Cambria"/>
              </a:rPr>
              <a:t>Sanayileşmemiş </a:t>
            </a:r>
            <a:r>
              <a:rPr lang="tr-TR" sz="2400" b="1" dirty="0">
                <a:latin typeface="Cambria"/>
                <a:cs typeface="Cambria"/>
              </a:rPr>
              <a:t>toplumlarda evlilik iki bireyden çok iki grup arasında bir ilişki </a:t>
            </a:r>
            <a:r>
              <a:rPr lang="tr-TR" sz="2400" b="1" dirty="0" smtClean="0">
                <a:latin typeface="Cambria"/>
                <a:cs typeface="Cambria"/>
              </a:rPr>
              <a:t>oluşturur</a:t>
            </a:r>
            <a:r>
              <a:rPr lang="tr-TR" sz="2400" dirty="0" smtClean="0">
                <a:latin typeface="Cambria"/>
                <a:cs typeface="Cambria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tr-TR" sz="2400" dirty="0" smtClean="0">
                <a:latin typeface="Cambria"/>
                <a:cs typeface="Cambria"/>
              </a:rPr>
              <a:t>Çağdaş </a:t>
            </a:r>
            <a:r>
              <a:rPr lang="tr-TR" sz="2400" dirty="0">
                <a:latin typeface="Cambria"/>
                <a:cs typeface="Cambria"/>
              </a:rPr>
              <a:t>Batı toplumunda iyi bir evlilik için duygusal bir bağ gerekli görülür. Bu yaklaşım diğer kültürlerde de giderek yaygınlaşmaktadır. </a:t>
            </a:r>
          </a:p>
          <a:p>
            <a:pPr marL="457200" indent="-457200">
              <a:buFontTx/>
              <a:buChar char="-"/>
            </a:pPr>
            <a:r>
              <a:rPr lang="tr-TR" sz="2400" b="1" dirty="0" smtClean="0">
                <a:latin typeface="Cambria"/>
                <a:cs typeface="Cambria"/>
              </a:rPr>
              <a:t>Kitle </a:t>
            </a:r>
            <a:r>
              <a:rPr lang="tr-TR" sz="2400" b="1" dirty="0">
                <a:latin typeface="Cambria"/>
                <a:cs typeface="Cambria"/>
              </a:rPr>
              <a:t>iletişim araçları ve göç olgusu Batıya özgü bu görüşün yayılmasında etkili </a:t>
            </a:r>
            <a:r>
              <a:rPr lang="tr-TR" sz="2400" b="1" dirty="0" smtClean="0">
                <a:latin typeface="Cambria"/>
                <a:cs typeface="Cambria"/>
              </a:rPr>
              <a:t>olmuştur.</a:t>
            </a:r>
          </a:p>
          <a:p>
            <a:pPr marL="457200" indent="-457200">
              <a:buFontTx/>
              <a:buChar char="-"/>
            </a:pPr>
            <a:r>
              <a:rPr lang="tr-TR" sz="2400" dirty="0" smtClean="0">
                <a:latin typeface="Cambria"/>
                <a:cs typeface="Cambria"/>
              </a:rPr>
              <a:t>Temelinde </a:t>
            </a:r>
            <a:r>
              <a:rPr lang="tr-TR" sz="2400" dirty="0">
                <a:latin typeface="Cambria"/>
                <a:cs typeface="Cambria"/>
              </a:rPr>
              <a:t>aşk olsun ya da olmasın </a:t>
            </a:r>
            <a:r>
              <a:rPr lang="tr-TR" sz="2400" b="1" dirty="0">
                <a:latin typeface="Cambria"/>
                <a:cs typeface="Cambria"/>
              </a:rPr>
              <a:t>sanayileşmemiş toplumlarda evlilikler sadece bireyleri </a:t>
            </a:r>
            <a:r>
              <a:rPr lang="tr-TR" sz="2400" b="1" dirty="0" smtClean="0">
                <a:latin typeface="Cambria"/>
                <a:cs typeface="Cambria"/>
              </a:rPr>
              <a:t>ilgilendirmez</a:t>
            </a:r>
            <a:r>
              <a:rPr lang="tr-TR" sz="2400" dirty="0" smtClean="0">
                <a:latin typeface="Cambria"/>
                <a:cs typeface="Cambria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tr-TR" sz="2400" dirty="0" smtClean="0">
                <a:latin typeface="Cambria"/>
                <a:cs typeface="Cambria"/>
              </a:rPr>
              <a:t>Evliliğin </a:t>
            </a:r>
            <a:r>
              <a:rPr lang="tr-TR" sz="2400" dirty="0">
                <a:latin typeface="Cambria"/>
                <a:cs typeface="Cambria"/>
              </a:rPr>
              <a:t>kapsamı toplumsal alandan siyasi alana kadar genişleyebilir.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7801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9876" y="493953"/>
            <a:ext cx="8608192" cy="5632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latin typeface="Cambria"/>
                <a:cs typeface="Cambria"/>
              </a:rPr>
              <a:t>Evlilik Hediyeleri</a:t>
            </a:r>
          </a:p>
          <a:p>
            <a:endParaRPr lang="tr-TR" sz="2400" b="1" dirty="0" smtClean="0">
              <a:solidFill>
                <a:srgbClr val="FF0000"/>
              </a:solidFill>
              <a:latin typeface="Cambria"/>
              <a:cs typeface="Cambria"/>
            </a:endParaRPr>
          </a:p>
          <a:p>
            <a:r>
              <a:rPr lang="tr-TR" sz="2400" b="1" dirty="0" smtClean="0">
                <a:latin typeface="Cambria"/>
                <a:cs typeface="Cambria"/>
              </a:rPr>
              <a:t>Soy grubuna dayalı olarak yapılanmış toplumlarda bireyler kendi başlarına değil, soy gruplarından bireylerin yardımıyla evlenirler.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dirty="0" smtClean="0">
                <a:latin typeface="Cambria"/>
                <a:cs typeface="Cambria"/>
              </a:rPr>
              <a:t>Genellikle, </a:t>
            </a:r>
            <a:r>
              <a:rPr lang="tr-TR" sz="2400" b="1" dirty="0" smtClean="0">
                <a:latin typeface="Cambria"/>
                <a:cs typeface="Cambria"/>
              </a:rPr>
              <a:t>erkeğin kendisi ve akrabaları tarafından kadına ve akrabalarına hediye verilmesi </a:t>
            </a:r>
            <a:r>
              <a:rPr lang="tr-TR" sz="2400" dirty="0" smtClean="0">
                <a:latin typeface="Cambria"/>
                <a:cs typeface="Cambria"/>
              </a:rPr>
              <a:t>yönünde bir adet vardır. Mozambik’te yaşayan </a:t>
            </a:r>
            <a:r>
              <a:rPr lang="tr-TR" sz="2400" dirty="0" err="1" smtClean="0">
                <a:latin typeface="Cambria"/>
                <a:cs typeface="Cambria"/>
              </a:rPr>
              <a:t>BaThonga</a:t>
            </a:r>
            <a:r>
              <a:rPr lang="tr-TR" sz="2400" dirty="0" smtClean="0">
                <a:latin typeface="Cambria"/>
                <a:cs typeface="Cambria"/>
              </a:rPr>
              <a:t> halkı arasında bu hediyelere </a:t>
            </a:r>
            <a:r>
              <a:rPr lang="tr-TR" sz="2400" i="1" dirty="0" err="1" smtClean="0">
                <a:solidFill>
                  <a:srgbClr val="FF0000"/>
                </a:solidFill>
                <a:latin typeface="Cambria"/>
                <a:cs typeface="Cambria"/>
              </a:rPr>
              <a:t>lobola</a:t>
            </a:r>
            <a:r>
              <a:rPr lang="tr-TR" sz="2400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sz="2400" dirty="0" smtClean="0">
                <a:latin typeface="Cambria"/>
                <a:cs typeface="Cambria"/>
              </a:rPr>
              <a:t>denir.</a:t>
            </a:r>
          </a:p>
          <a:p>
            <a:r>
              <a:rPr lang="tr-TR" sz="2400" dirty="0" smtClean="0">
                <a:latin typeface="Cambria"/>
                <a:cs typeface="Cambria"/>
              </a:rPr>
              <a:t> </a:t>
            </a:r>
            <a:r>
              <a:rPr lang="tr-TR" sz="2400" dirty="0" err="1" smtClean="0">
                <a:latin typeface="Cambria"/>
                <a:cs typeface="Cambria"/>
              </a:rPr>
              <a:t>Lobola</a:t>
            </a:r>
            <a:r>
              <a:rPr lang="tr-TR" sz="2400" dirty="0" smtClean="0">
                <a:latin typeface="Cambria"/>
                <a:cs typeface="Cambria"/>
              </a:rPr>
              <a:t>, </a:t>
            </a:r>
            <a:r>
              <a:rPr lang="tr-TR" sz="2400" dirty="0" err="1" smtClean="0">
                <a:latin typeface="Cambria"/>
                <a:cs typeface="Cambria"/>
              </a:rPr>
              <a:t>babasoyunu</a:t>
            </a:r>
            <a:r>
              <a:rPr lang="tr-TR" sz="2400" dirty="0" smtClean="0">
                <a:latin typeface="Cambria"/>
                <a:cs typeface="Cambria"/>
              </a:rPr>
              <a:t> esas alan topluluklarda yaygın olan bir uygulamadır.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b="1" dirty="0" smtClean="0">
                <a:latin typeface="Cambria"/>
                <a:cs typeface="Cambria"/>
              </a:rPr>
              <a:t>Bu hediye gelinin ailesinin kaybettiği üye ve işgücünü telafi etmek için verilir.</a:t>
            </a:r>
            <a:endParaRPr lang="tr-TR" sz="24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54043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05590" y="758300"/>
            <a:ext cx="76012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latin typeface="Cambria"/>
                <a:cs typeface="Cambria"/>
              </a:rPr>
              <a:t>Diğer bir hediye uygulaması olan </a:t>
            </a:r>
            <a:r>
              <a:rPr lang="tr-TR" sz="2400" b="1" i="1" dirty="0">
                <a:solidFill>
                  <a:srgbClr val="FF0000"/>
                </a:solidFill>
                <a:latin typeface="Cambria"/>
                <a:cs typeface="Cambria"/>
              </a:rPr>
              <a:t>drahoma</a:t>
            </a:r>
            <a:r>
              <a:rPr lang="tr-TR" sz="2400" b="1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sz="2400" b="1" dirty="0">
                <a:latin typeface="Cambria"/>
                <a:cs typeface="Cambria"/>
              </a:rPr>
              <a:t>ise gelinin ailesi tarafından damadın ailesine verilen değerli hediyelerdir. </a:t>
            </a:r>
          </a:p>
          <a:p>
            <a:r>
              <a:rPr lang="tr-TR" sz="2400" dirty="0">
                <a:latin typeface="Cambria"/>
                <a:cs typeface="Cambria"/>
              </a:rPr>
              <a:t>En yaygın şekliyle Hindistan’da görülen bu çeyiz uygulaması </a:t>
            </a:r>
            <a:r>
              <a:rPr lang="tr-TR" sz="2400" b="1" dirty="0">
                <a:latin typeface="Cambria"/>
                <a:cs typeface="Cambria"/>
              </a:rPr>
              <a:t>kadınların yük olarak görüldüğü kültürlerde gözlemlenir</a:t>
            </a:r>
            <a:r>
              <a:rPr lang="tr-TR" sz="2400" dirty="0">
                <a:latin typeface="Cambria"/>
                <a:cs typeface="Cambria"/>
              </a:rPr>
              <a:t>. </a:t>
            </a:r>
          </a:p>
          <a:p>
            <a:r>
              <a:rPr lang="tr-TR" sz="2400" dirty="0">
                <a:latin typeface="Cambria"/>
                <a:cs typeface="Cambria"/>
              </a:rPr>
              <a:t>Çeyiz yetersiz bulunduğunda gelin, damat ve ailesi tarafından kötü muameleye maruz kalabilir. Hane içi şiddet gelinin, damadın ailesi tarafından öldürülmesine kadar gidebilir.</a:t>
            </a:r>
          </a:p>
          <a:p>
            <a:r>
              <a:rPr lang="tr-TR" sz="2400" dirty="0">
                <a:latin typeface="Cambria"/>
                <a:cs typeface="Cambria"/>
              </a:rPr>
              <a:t/>
            </a:r>
            <a:br>
              <a:rPr lang="tr-TR" sz="2400" dirty="0">
                <a:latin typeface="Cambria"/>
                <a:cs typeface="Cambria"/>
              </a:rPr>
            </a:br>
            <a:endParaRPr lang="tr-TR" sz="24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6061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1066</Words>
  <Application>Microsoft Macintosh PowerPoint</Application>
  <PresentationFormat>On-screen Show (4:3)</PresentationFormat>
  <Paragraphs>113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EVLİLİK</vt:lpstr>
      <vt:lpstr>PowerPoint Presentation</vt:lpstr>
      <vt:lpstr>Ensest ve Dışevlilik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ahmet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EVLİLİK</dc:title>
  <dc:creator>ahmet ahmet</dc:creator>
  <cp:lastModifiedBy>ahmet ahmet</cp:lastModifiedBy>
  <cp:revision>3</cp:revision>
  <dcterms:created xsi:type="dcterms:W3CDTF">2018-02-22T16:37:04Z</dcterms:created>
  <dcterms:modified xsi:type="dcterms:W3CDTF">2018-02-23T12:11:10Z</dcterms:modified>
</cp:coreProperties>
</file>