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21"/>
  </p:normalViewPr>
  <p:slideViewPr>
    <p:cSldViewPr snapToGrid="0" snapToObjects="1">
      <p:cViewPr varScale="1">
        <p:scale>
          <a:sx n="97" d="100"/>
          <a:sy n="97" d="100"/>
        </p:scale>
        <p:origin x="6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3E3E-20A2-5048-8662-5DFED24786D0}" type="datetimeFigureOut">
              <a:rPr lang="en-US" smtClean="0"/>
              <a:t>8/5/17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08E9-7706-0B40-B67F-661FD9CD6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1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3E3E-20A2-5048-8662-5DFED24786D0}" type="datetimeFigureOut">
              <a:rPr lang="en-US" smtClean="0"/>
              <a:t>8/5/17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08E9-7706-0B40-B67F-661FD9CD6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69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3E3E-20A2-5048-8662-5DFED24786D0}" type="datetimeFigureOut">
              <a:rPr lang="en-US" smtClean="0"/>
              <a:t>8/5/17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08E9-7706-0B40-B67F-661FD9CD6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53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3E3E-20A2-5048-8662-5DFED24786D0}" type="datetimeFigureOut">
              <a:rPr lang="en-US" smtClean="0"/>
              <a:t>8/5/17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08E9-7706-0B40-B67F-661FD9CD6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5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3E3E-20A2-5048-8662-5DFED24786D0}" type="datetimeFigureOut">
              <a:rPr lang="en-US" smtClean="0"/>
              <a:t>8/5/17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08E9-7706-0B40-B67F-661FD9CD6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0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3E3E-20A2-5048-8662-5DFED24786D0}" type="datetimeFigureOut">
              <a:rPr lang="en-US" smtClean="0"/>
              <a:t>8/5/17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08E9-7706-0B40-B67F-661FD9CD6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3E3E-20A2-5048-8662-5DFED24786D0}" type="datetimeFigureOut">
              <a:rPr lang="en-US" smtClean="0"/>
              <a:t>8/5/17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08E9-7706-0B40-B67F-661FD9CD6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6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3E3E-20A2-5048-8662-5DFED24786D0}" type="datetimeFigureOut">
              <a:rPr lang="en-US" smtClean="0"/>
              <a:t>8/5/17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08E9-7706-0B40-B67F-661FD9CD6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5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3E3E-20A2-5048-8662-5DFED24786D0}" type="datetimeFigureOut">
              <a:rPr lang="en-US" smtClean="0"/>
              <a:t>8/5/17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08E9-7706-0B40-B67F-661FD9CD6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29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3E3E-20A2-5048-8662-5DFED24786D0}" type="datetimeFigureOut">
              <a:rPr lang="en-US" smtClean="0"/>
              <a:t>8/5/17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08E9-7706-0B40-B67F-661FD9CD6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65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3E3E-20A2-5048-8662-5DFED24786D0}" type="datetimeFigureOut">
              <a:rPr lang="en-US" smtClean="0"/>
              <a:t>8/5/17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08E9-7706-0B40-B67F-661FD9CD6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4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63E3E-20A2-5048-8662-5DFED24786D0}" type="datetimeFigureOut">
              <a:rPr lang="en-US" smtClean="0"/>
              <a:t>8/5/17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D08E9-7706-0B40-B67F-661FD9CD6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1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Nekrozitan</a:t>
            </a:r>
            <a:r>
              <a:rPr lang="en-US" dirty="0" smtClean="0"/>
              <a:t> </a:t>
            </a:r>
            <a:r>
              <a:rPr lang="en-US" smtClean="0"/>
              <a:t>enterokolit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67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necpneumotoz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6" y="1196976"/>
            <a:ext cx="4608513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438400" y="512763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tr-TR" dirty="0" err="1" smtClean="0">
                <a:solidFill>
                  <a:schemeClr val="tx2">
                    <a:satMod val="200000"/>
                  </a:schemeClr>
                </a:solidFill>
              </a:rPr>
              <a:t>Pnömotozis</a:t>
            </a:r>
            <a:r>
              <a:rPr lang="tr-TR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satMod val="200000"/>
                  </a:schemeClr>
                </a:solidFill>
              </a:rPr>
              <a:t>intestinalis</a:t>
            </a:r>
            <a:endParaRPr lang="tr-TR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4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1889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tr-TR" dirty="0" err="1" smtClean="0">
                <a:solidFill>
                  <a:schemeClr val="tx2">
                    <a:satMod val="200000"/>
                  </a:schemeClr>
                </a:solidFill>
              </a:rPr>
              <a:t>Pneumoperitoneum</a:t>
            </a:r>
            <a:endParaRPr lang="tr-TR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x-none"/>
          </a:p>
        </p:txBody>
      </p:sp>
      <p:pic>
        <p:nvPicPr>
          <p:cNvPr id="93188" name="6 Resim" descr="peumoperione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484314"/>
            <a:ext cx="3713162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7 Resim" descr="pneumoperitoneum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981075"/>
            <a:ext cx="2879725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0" name="8 Resim" descr="pneumoperit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4116388"/>
            <a:ext cx="3889375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81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95600" y="2603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tr-TR" dirty="0" err="1" smtClean="0">
                <a:solidFill>
                  <a:schemeClr val="tx2">
                    <a:satMod val="200000"/>
                  </a:schemeClr>
                </a:solidFill>
              </a:rPr>
              <a:t>Portal</a:t>
            </a:r>
            <a:r>
              <a:rPr lang="tr-TR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satMod val="200000"/>
                  </a:schemeClr>
                </a:solidFill>
              </a:rPr>
              <a:t>vende</a:t>
            </a:r>
            <a:r>
              <a:rPr lang="tr-TR" dirty="0" smtClean="0">
                <a:solidFill>
                  <a:schemeClr val="tx2">
                    <a:satMod val="200000"/>
                  </a:schemeClr>
                </a:solidFill>
              </a:rPr>
              <a:t> hava</a:t>
            </a:r>
          </a:p>
        </p:txBody>
      </p:sp>
      <p:pic>
        <p:nvPicPr>
          <p:cNvPr id="94211" name="Picture 4" descr="portal hav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700213"/>
            <a:ext cx="4926013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5" descr="portal ha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1582738"/>
            <a:ext cx="4824412" cy="527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40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609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tr-TR" smtClean="0">
                <a:solidFill>
                  <a:schemeClr val="tx2">
                    <a:satMod val="200000"/>
                  </a:schemeClr>
                </a:solidFill>
              </a:rPr>
              <a:t>NEK-Tedavi</a:t>
            </a:r>
            <a:endParaRPr lang="en-US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628775"/>
            <a:ext cx="7772400" cy="4114800"/>
          </a:xfrm>
        </p:spPr>
        <p:txBody>
          <a:bodyPr>
            <a:normAutofit/>
          </a:bodyPr>
          <a:lstStyle/>
          <a:p>
            <a:pPr lvl="1" algn="just" eaLnBrk="1" hangingPunct="1">
              <a:buFontTx/>
              <a:buNone/>
            </a:pPr>
            <a:endParaRPr lang="en-US" altLang="x-none" sz="2200">
              <a:ea typeface="Times New Roman" charset="0"/>
              <a:cs typeface="Times New Roman" charset="0"/>
            </a:endParaRPr>
          </a:p>
          <a:p>
            <a:pPr lvl="1" algn="just" eaLnBrk="1" hangingPunct="1"/>
            <a:r>
              <a:rPr lang="tr-TR" altLang="x-none">
                <a:ea typeface="Times New Roman" charset="0"/>
                <a:cs typeface="Times New Roman" charset="0"/>
              </a:rPr>
              <a:t>*oral beslenmenin kesilmesi ve nazogastrik aspirasyon ile barsakların dinlenmeye bırakılması </a:t>
            </a:r>
            <a:endParaRPr lang="en-US" altLang="x-none">
              <a:ea typeface="Times New Roman" charset="0"/>
              <a:cs typeface="Times New Roman" charset="0"/>
            </a:endParaRPr>
          </a:p>
          <a:p>
            <a:pPr lvl="1" algn="just" eaLnBrk="1" hangingPunct="1"/>
            <a:r>
              <a:rPr lang="tr-TR" altLang="x-none">
                <a:ea typeface="Times New Roman" charset="0"/>
                <a:cs typeface="Times New Roman" charset="0"/>
              </a:rPr>
              <a:t>*paranteral sıvı ve elektrolitlerle ve  kan  verilerek destekleyici tedavi </a:t>
            </a:r>
            <a:endParaRPr lang="en-US" altLang="x-none">
              <a:ea typeface="Times New Roman" charset="0"/>
              <a:cs typeface="Times New Roman" charset="0"/>
            </a:endParaRPr>
          </a:p>
          <a:p>
            <a:pPr lvl="1" algn="just" eaLnBrk="1" hangingPunct="1"/>
            <a:r>
              <a:rPr lang="tr-TR" altLang="x-none">
                <a:ea typeface="Times New Roman" charset="0"/>
                <a:cs typeface="Times New Roman" charset="0"/>
              </a:rPr>
              <a:t>*özellikle gram negatif ve anaerobları kapsayan geniş spektrumlu antibiyotik tedavisi </a:t>
            </a:r>
            <a:endParaRPr lang="en-US" altLang="x-none">
              <a:ea typeface="Times New Roman" charset="0"/>
              <a:cs typeface="Times New Roman" charset="0"/>
            </a:endParaRPr>
          </a:p>
          <a:p>
            <a:pPr lvl="1" algn="just" eaLnBrk="1" hangingPunct="1"/>
            <a:r>
              <a:rPr lang="tr-TR" altLang="x-none">
                <a:ea typeface="Times New Roman" charset="0"/>
                <a:cs typeface="Times New Roman" charset="0"/>
              </a:rPr>
              <a:t>*gereğinde ventilasyon ve dolaşım desteği sağlanması</a:t>
            </a:r>
            <a:endParaRPr lang="en-US" altLang="x-none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98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8213" y="7651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tr-TR" dirty="0" smtClean="0">
                <a:solidFill>
                  <a:schemeClr val="tx2">
                    <a:satMod val="200000"/>
                  </a:schemeClr>
                </a:solidFill>
              </a:rPr>
              <a:t>NEK- Cerrahi tedavi</a:t>
            </a:r>
            <a:endParaRPr lang="en-US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63750" y="1989138"/>
            <a:ext cx="7772400" cy="4114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tr-TR" altLang="x-none">
                <a:ea typeface="Times New Roman" charset="0"/>
                <a:cs typeface="Times New Roman" charset="0"/>
              </a:rPr>
              <a:t>Cerrahi tedavi endikasyonları</a:t>
            </a:r>
            <a:endParaRPr lang="en-US" altLang="x-none">
              <a:ea typeface="Times New Roman" charset="0"/>
              <a:cs typeface="Times New Roman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tr-TR" altLang="x-none">
                <a:ea typeface="Times New Roman" charset="0"/>
                <a:cs typeface="Times New Roman" charset="0"/>
              </a:rPr>
              <a:t>	1.Peritonda serbest hava bulunması</a:t>
            </a:r>
            <a:endParaRPr lang="en-US" altLang="x-none">
              <a:ea typeface="Times New Roman" charset="0"/>
              <a:cs typeface="Times New Roman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tr-TR" altLang="x-none">
                <a:ea typeface="Times New Roman" charset="0"/>
                <a:cs typeface="Times New Roman" charset="0"/>
              </a:rPr>
              <a:t>	2. Genel ve yerel peritonit bulguları</a:t>
            </a:r>
            <a:endParaRPr lang="en-US" altLang="x-none">
              <a:ea typeface="Times New Roman" charset="0"/>
              <a:cs typeface="Times New Roman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tr-TR" altLang="x-none">
                <a:ea typeface="Times New Roman" charset="0"/>
                <a:cs typeface="Times New Roman" charset="0"/>
              </a:rPr>
              <a:t>	3. Karında apse olduğu düşünülen kitle saptanması</a:t>
            </a:r>
            <a:endParaRPr lang="en-US" altLang="x-none">
              <a:ea typeface="Times New Roman" charset="0"/>
              <a:cs typeface="Times New Roman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tr-TR" altLang="x-none">
                <a:ea typeface="Times New Roman" charset="0"/>
                <a:cs typeface="Times New Roman" charset="0"/>
              </a:rPr>
              <a:t>	4.Dizi radyogramlarda hep aynı yerde duran denişlemiş barsak segmentleri</a:t>
            </a:r>
            <a:endParaRPr lang="en-US" altLang="x-none">
              <a:ea typeface="Times New Roman" charset="0"/>
              <a:cs typeface="Times New Roman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tr-TR" altLang="x-none">
                <a:ea typeface="Times New Roman" charset="0"/>
                <a:cs typeface="Times New Roman" charset="0"/>
              </a:rPr>
              <a:t>	5.Karında  giderek artan duyarlılık</a:t>
            </a:r>
            <a:endParaRPr lang="en-US" altLang="x-none"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x-none">
                <a:ea typeface="Times New Roman" charset="0"/>
                <a:cs typeface="Times New Roman" charset="0"/>
              </a:rPr>
              <a:t>	6. Hastanın genel durumunun bozulması</a:t>
            </a:r>
            <a:r>
              <a:rPr lang="en-US" altLang="x-none">
                <a:ea typeface="Times New Roman" charset="0"/>
                <a:cs typeface="Times New Roman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822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609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tr-TR" smtClean="0">
                <a:solidFill>
                  <a:schemeClr val="tx2">
                    <a:satMod val="200000"/>
                  </a:schemeClr>
                </a:solidFill>
              </a:rPr>
              <a:t>NEK’de Cerrahi tedavi ilkeleri</a:t>
            </a:r>
            <a:endParaRPr lang="en-US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8213" y="1916113"/>
            <a:ext cx="7772400" cy="41148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tr-TR" altLang="x-none">
                <a:ea typeface="Times New Roman" charset="0"/>
                <a:cs typeface="Times New Roman" charset="0"/>
              </a:rPr>
              <a:t>Perforasyonlarda basit onarım veya küçük bir barsak segmenti çıkarılarak uç uça anastomoz yapılabilir. </a:t>
            </a:r>
            <a:endParaRPr lang="tr-TR" altLang="x-none"/>
          </a:p>
          <a:p>
            <a:pPr algn="just" eaLnBrk="1" hangingPunct="1">
              <a:lnSpc>
                <a:spcPct val="80000"/>
              </a:lnSpc>
            </a:pPr>
            <a:r>
              <a:rPr lang="tr-TR" altLang="x-none">
                <a:ea typeface="Times New Roman" charset="0"/>
                <a:cs typeface="Times New Roman" charset="0"/>
              </a:rPr>
              <a:t>Peritonit ağır ve yaygınsa enterostomi yapılması daha uygundur.</a:t>
            </a:r>
            <a:endParaRPr lang="tr-TR" altLang="x-none"/>
          </a:p>
          <a:p>
            <a:pPr algn="just" eaLnBrk="1" hangingPunct="1">
              <a:lnSpc>
                <a:spcPct val="80000"/>
              </a:lnSpc>
            </a:pPr>
            <a:r>
              <a:rPr lang="tr-TR" altLang="x-none">
                <a:ea typeface="Times New Roman" charset="0"/>
                <a:cs typeface="Times New Roman" charset="0"/>
              </a:rPr>
              <a:t> Gangren çok uzun bir barsak segmentinin çıkarılmasını gerektiriyorsa önce kesin sınırlara kadar olan bölüm çıkartılır. </a:t>
            </a:r>
            <a:endParaRPr lang="tr-TR" altLang="x-none"/>
          </a:p>
          <a:p>
            <a:pPr algn="just" eaLnBrk="1" hangingPunct="1">
              <a:lnSpc>
                <a:spcPct val="80000"/>
              </a:lnSpc>
            </a:pPr>
            <a:r>
              <a:rPr lang="tr-TR" altLang="x-none">
                <a:ea typeface="Times New Roman" charset="0"/>
                <a:cs typeface="Times New Roman" charset="0"/>
              </a:rPr>
              <a:t>Kuşkulu bölümlere 24 saat sonra yeniden bakılır.</a:t>
            </a:r>
            <a:endParaRPr lang="en-US" altLang="x-none">
              <a:ea typeface="Times New Roman" charset="0"/>
              <a:cs typeface="Times New Roman" charset="0"/>
            </a:endParaRPr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n-US" altLang="x-none"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x-none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2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79650" y="6921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tr-TR" dirty="0" smtClean="0">
                <a:solidFill>
                  <a:schemeClr val="tx2">
                    <a:satMod val="200000"/>
                  </a:schemeClr>
                </a:solidFill>
              </a:rPr>
              <a:t>NEK komplikasyonları</a:t>
            </a:r>
            <a:endParaRPr lang="en-US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35188" y="1844675"/>
            <a:ext cx="7772400" cy="4114800"/>
          </a:xfrm>
        </p:spPr>
        <p:txBody>
          <a:bodyPr/>
          <a:lstStyle/>
          <a:p>
            <a:pPr eaLnBrk="1" hangingPunct="1"/>
            <a:r>
              <a:rPr lang="tr-TR" altLang="x-none">
                <a:ea typeface="Times New Roman" charset="0"/>
                <a:cs typeface="Times New Roman" charset="0"/>
              </a:rPr>
              <a:t>Kısa barsak sendromu</a:t>
            </a:r>
          </a:p>
          <a:p>
            <a:pPr eaLnBrk="1" hangingPunct="1"/>
            <a:r>
              <a:rPr lang="tr-TR" altLang="x-none">
                <a:ea typeface="Times New Roman" charset="0"/>
                <a:cs typeface="Times New Roman" charset="0"/>
              </a:rPr>
              <a:t>Kolon darlıkları</a:t>
            </a:r>
            <a:endParaRPr lang="en-US" altLang="x-none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51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tr-TR" smtClean="0">
                <a:solidFill>
                  <a:schemeClr val="tx2">
                    <a:satMod val="200000"/>
                  </a:schemeClr>
                </a:solidFill>
                <a:cs typeface="Times New Roman" pitchFamily="18" charset="0"/>
              </a:rPr>
              <a:t>Nekrozitan enterokolit</a:t>
            </a:r>
            <a:endParaRPr lang="en-US" smtClean="0">
              <a:solidFill>
                <a:schemeClr val="tx2">
                  <a:satMod val="20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19288" y="981076"/>
            <a:ext cx="8748712" cy="587692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70000"/>
              </a:lnSpc>
            </a:pPr>
            <a:r>
              <a:rPr lang="tr-TR" altLang="x-none" sz="2200" b="1">
                <a:ea typeface="Times New Roman" charset="0"/>
                <a:cs typeface="Times New Roman" charset="0"/>
              </a:rPr>
              <a:t>Genellikle doğumu izleyen ilk hafta</a:t>
            </a:r>
            <a:endParaRPr lang="tr-TR" altLang="x-none" sz="2200" b="1"/>
          </a:p>
          <a:p>
            <a:pPr algn="just" eaLnBrk="1" hangingPunct="1">
              <a:lnSpc>
                <a:spcPct val="70000"/>
              </a:lnSpc>
            </a:pPr>
            <a:r>
              <a:rPr lang="tr-TR" altLang="x-none" sz="2200" b="1"/>
              <a:t>NEK’e predispozan faktörler</a:t>
            </a:r>
          </a:p>
          <a:p>
            <a:pPr lvl="1" algn="just" eaLnBrk="1" hangingPunct="1">
              <a:lnSpc>
                <a:spcPct val="70000"/>
              </a:lnSpc>
            </a:pPr>
            <a:r>
              <a:rPr lang="tr-TR" altLang="x-none" sz="2000" b="1">
                <a:ea typeface="Times New Roman" charset="0"/>
                <a:cs typeface="Times New Roman" charset="0"/>
              </a:rPr>
              <a:t>Prematürite</a:t>
            </a:r>
          </a:p>
          <a:p>
            <a:pPr lvl="1" algn="just" eaLnBrk="1" hangingPunct="1">
              <a:lnSpc>
                <a:spcPct val="70000"/>
              </a:lnSpc>
            </a:pPr>
            <a:r>
              <a:rPr lang="tr-TR" altLang="x-none" sz="2000" b="1">
                <a:ea typeface="Times New Roman" charset="0"/>
                <a:cs typeface="Times New Roman" charset="0"/>
              </a:rPr>
              <a:t>Prenatal</a:t>
            </a:r>
          </a:p>
          <a:p>
            <a:pPr lvl="2" algn="just" eaLnBrk="1" hangingPunct="1">
              <a:lnSpc>
                <a:spcPct val="70000"/>
              </a:lnSpc>
            </a:pPr>
            <a:r>
              <a:rPr lang="tr-TR" altLang="x-none" sz="1700" b="1">
                <a:ea typeface="Times New Roman" charset="0"/>
                <a:cs typeface="Times New Roman" charset="0"/>
              </a:rPr>
              <a:t>EMR</a:t>
            </a:r>
          </a:p>
          <a:p>
            <a:pPr lvl="2" algn="just" eaLnBrk="1" hangingPunct="1">
              <a:lnSpc>
                <a:spcPct val="70000"/>
              </a:lnSpc>
            </a:pPr>
            <a:r>
              <a:rPr lang="tr-TR" altLang="x-none" sz="1700" b="1">
                <a:ea typeface="Times New Roman" charset="0"/>
                <a:cs typeface="Times New Roman" charset="0"/>
              </a:rPr>
              <a:t>Fetal distress, deselerasyon, umblikal kan akımı azalması</a:t>
            </a:r>
          </a:p>
          <a:p>
            <a:pPr lvl="2" algn="just" eaLnBrk="1" hangingPunct="1">
              <a:lnSpc>
                <a:spcPct val="70000"/>
              </a:lnSpc>
            </a:pPr>
            <a:r>
              <a:rPr lang="tr-TR" altLang="x-none" sz="1700" b="1">
                <a:ea typeface="Times New Roman" charset="0"/>
                <a:cs typeface="Times New Roman" charset="0"/>
              </a:rPr>
              <a:t>Eklempsi, preeklemsi</a:t>
            </a:r>
          </a:p>
          <a:p>
            <a:pPr lvl="2" algn="just" eaLnBrk="1" hangingPunct="1">
              <a:lnSpc>
                <a:spcPct val="70000"/>
              </a:lnSpc>
            </a:pPr>
            <a:r>
              <a:rPr lang="tr-TR" altLang="x-none" sz="1700" b="1">
                <a:ea typeface="Times New Roman" charset="0"/>
                <a:cs typeface="Times New Roman" charset="0"/>
              </a:rPr>
              <a:t>Plesental sorunlar</a:t>
            </a:r>
          </a:p>
          <a:p>
            <a:pPr lvl="2" algn="just" eaLnBrk="1" hangingPunct="1">
              <a:lnSpc>
                <a:spcPct val="70000"/>
              </a:lnSpc>
            </a:pPr>
            <a:r>
              <a:rPr lang="tr-TR" altLang="x-none" sz="1700" b="1">
                <a:ea typeface="Times New Roman" charset="0"/>
                <a:cs typeface="Times New Roman" charset="0"/>
              </a:rPr>
              <a:t>Diabetik anne</a:t>
            </a:r>
            <a:endParaRPr lang="tr-TR" altLang="x-none" sz="1700" b="1"/>
          </a:p>
          <a:p>
            <a:pPr lvl="1" algn="just" eaLnBrk="1" hangingPunct="1">
              <a:lnSpc>
                <a:spcPct val="70000"/>
              </a:lnSpc>
            </a:pPr>
            <a:r>
              <a:rPr lang="tr-TR" altLang="x-none" sz="2000" b="1">
                <a:ea typeface="Times New Roman" charset="0"/>
                <a:cs typeface="Times New Roman" charset="0"/>
              </a:rPr>
              <a:t> Natal </a:t>
            </a:r>
          </a:p>
          <a:p>
            <a:pPr lvl="2" algn="just" eaLnBrk="1" hangingPunct="1">
              <a:lnSpc>
                <a:spcPct val="70000"/>
              </a:lnSpc>
            </a:pPr>
            <a:r>
              <a:rPr lang="tr-TR" altLang="x-none" sz="1700" b="1">
                <a:ea typeface="Times New Roman" charset="0"/>
                <a:cs typeface="Times New Roman" charset="0"/>
              </a:rPr>
              <a:t>Asfiksi</a:t>
            </a:r>
          </a:p>
          <a:p>
            <a:pPr lvl="2" algn="just" eaLnBrk="1" hangingPunct="1">
              <a:lnSpc>
                <a:spcPct val="70000"/>
              </a:lnSpc>
            </a:pPr>
            <a:r>
              <a:rPr lang="tr-TR" altLang="x-none" sz="1700" b="1">
                <a:ea typeface="Times New Roman" charset="0"/>
                <a:cs typeface="Times New Roman" charset="0"/>
              </a:rPr>
              <a:t>Fetal distres </a:t>
            </a:r>
          </a:p>
          <a:p>
            <a:pPr lvl="2" algn="just" eaLnBrk="1" hangingPunct="1">
              <a:lnSpc>
                <a:spcPct val="70000"/>
              </a:lnSpc>
            </a:pPr>
            <a:r>
              <a:rPr lang="tr-TR" altLang="x-none" sz="1700" b="1">
                <a:ea typeface="Times New Roman" charset="0"/>
                <a:cs typeface="Times New Roman" charset="0"/>
              </a:rPr>
              <a:t>Uzamış eylem</a:t>
            </a:r>
            <a:endParaRPr lang="tr-TR" altLang="x-none" sz="1700" b="1"/>
          </a:p>
          <a:p>
            <a:pPr lvl="1" algn="just" eaLnBrk="1" hangingPunct="1">
              <a:lnSpc>
                <a:spcPct val="70000"/>
              </a:lnSpc>
            </a:pPr>
            <a:r>
              <a:rPr lang="tr-TR" altLang="x-none" sz="2000" b="1">
                <a:ea typeface="Times New Roman" charset="0"/>
                <a:cs typeface="Times New Roman" charset="0"/>
              </a:rPr>
              <a:t>Postnatal</a:t>
            </a:r>
          </a:p>
          <a:p>
            <a:pPr lvl="2" algn="just" eaLnBrk="1" hangingPunct="1">
              <a:lnSpc>
                <a:spcPct val="70000"/>
              </a:lnSpc>
            </a:pPr>
            <a:r>
              <a:rPr lang="tr-TR" altLang="x-none" sz="1700" b="1">
                <a:ea typeface="Times New Roman" charset="0"/>
                <a:cs typeface="Times New Roman" charset="0"/>
              </a:rPr>
              <a:t>sepsis, </a:t>
            </a:r>
            <a:endParaRPr lang="tr-TR" altLang="x-none" sz="1700" b="1"/>
          </a:p>
          <a:p>
            <a:pPr lvl="2" algn="just" eaLnBrk="1" hangingPunct="1">
              <a:lnSpc>
                <a:spcPct val="70000"/>
              </a:lnSpc>
            </a:pPr>
            <a:r>
              <a:rPr lang="tr-TR" altLang="x-none" sz="1700" b="1">
                <a:ea typeface="Times New Roman" charset="0"/>
                <a:cs typeface="Times New Roman" charset="0"/>
              </a:rPr>
              <a:t>hipotermi, </a:t>
            </a:r>
            <a:endParaRPr lang="tr-TR" altLang="x-none" sz="1700" b="1"/>
          </a:p>
          <a:p>
            <a:pPr lvl="2" algn="just" eaLnBrk="1" hangingPunct="1">
              <a:lnSpc>
                <a:spcPct val="70000"/>
              </a:lnSpc>
            </a:pPr>
            <a:r>
              <a:rPr lang="tr-TR" altLang="x-none" sz="1700" b="1">
                <a:ea typeface="Times New Roman" charset="0"/>
                <a:cs typeface="Times New Roman" charset="0"/>
              </a:rPr>
              <a:t>mekonyum aspirasyonu, neonatal pneumoni, ıslak akciğer</a:t>
            </a:r>
          </a:p>
          <a:p>
            <a:pPr lvl="2" algn="just" eaLnBrk="1" hangingPunct="1">
              <a:lnSpc>
                <a:spcPct val="70000"/>
              </a:lnSpc>
            </a:pPr>
            <a:r>
              <a:rPr lang="tr-TR" altLang="x-none" b="1">
                <a:ea typeface="Times New Roman" charset="0"/>
                <a:cs typeface="Times New Roman" charset="0"/>
              </a:rPr>
              <a:t>umblikal ven ve arter kateterizasyonu öyküsü olan, </a:t>
            </a:r>
          </a:p>
          <a:p>
            <a:pPr lvl="2" algn="just" eaLnBrk="1" hangingPunct="1">
              <a:lnSpc>
                <a:spcPct val="70000"/>
              </a:lnSpc>
            </a:pPr>
            <a:r>
              <a:rPr lang="tr-TR" altLang="x-none" b="1">
                <a:ea typeface="Times New Roman" charset="0"/>
                <a:cs typeface="Times New Roman" charset="0"/>
              </a:rPr>
              <a:t>yüksek konsantrasyonlu mamalarla beslenen, </a:t>
            </a:r>
          </a:p>
          <a:p>
            <a:pPr lvl="2" algn="just" eaLnBrk="1" hangingPunct="1">
              <a:lnSpc>
                <a:spcPct val="70000"/>
              </a:lnSpc>
            </a:pPr>
            <a:r>
              <a:rPr lang="tr-TR" altLang="x-none" b="1">
                <a:ea typeface="Times New Roman" charset="0"/>
                <a:cs typeface="Times New Roman" charset="0"/>
              </a:rPr>
              <a:t>yenidoğan ünitesinde yatan ve  ventilasyon ve dolaşım desteği alan</a:t>
            </a:r>
          </a:p>
          <a:p>
            <a:pPr lvl="2" algn="just" eaLnBrk="1" hangingPunct="1">
              <a:lnSpc>
                <a:spcPct val="70000"/>
              </a:lnSpc>
            </a:pPr>
            <a:r>
              <a:rPr lang="tr-TR" altLang="x-none" b="1">
                <a:ea typeface="Times New Roman" charset="0"/>
                <a:cs typeface="Times New Roman" charset="0"/>
              </a:rPr>
              <a:t>Konjenital kalp hastalığı </a:t>
            </a:r>
            <a:r>
              <a:rPr lang="tr-TR" altLang="x-none" sz="1200" b="1">
                <a:ea typeface="Times New Roman" charset="0"/>
                <a:cs typeface="Times New Roman" charset="0"/>
              </a:rPr>
              <a:t>olanlarda</a:t>
            </a:r>
            <a:r>
              <a:rPr lang="tr-TR" altLang="x-none" sz="1400" b="1">
                <a:ea typeface="Times New Roman" charset="0"/>
                <a:cs typeface="Times New Roman" charset="0"/>
              </a:rPr>
              <a:t> </a:t>
            </a:r>
            <a:endParaRPr lang="en-US" altLang="x-none" sz="1400" b="1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39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92313" y="692150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dirty="0" err="1" smtClean="0">
                <a:solidFill>
                  <a:schemeClr val="tx2">
                    <a:satMod val="200000"/>
                  </a:schemeClr>
                </a:solidFill>
                <a:cs typeface="Times New Roman" pitchFamily="18" charset="0"/>
              </a:rPr>
              <a:t>Nekrozitan</a:t>
            </a:r>
            <a:r>
              <a:rPr lang="tr-TR" dirty="0" smtClean="0">
                <a:solidFill>
                  <a:schemeClr val="tx2">
                    <a:satMod val="200000"/>
                  </a:schemeClr>
                </a:solidFill>
                <a:cs typeface="Times New Roman" pitchFamily="18" charset="0"/>
              </a:rPr>
              <a:t> </a:t>
            </a:r>
            <a:r>
              <a:rPr lang="tr-TR" dirty="0" err="1" smtClean="0">
                <a:solidFill>
                  <a:schemeClr val="tx2">
                    <a:satMod val="200000"/>
                  </a:schemeClr>
                </a:solidFill>
                <a:cs typeface="Times New Roman" pitchFamily="18" charset="0"/>
              </a:rPr>
              <a:t>enterokolit</a:t>
            </a:r>
            <a:r>
              <a:rPr lang="tr-TR" dirty="0" smtClean="0">
                <a:solidFill>
                  <a:schemeClr val="tx2">
                    <a:satMod val="200000"/>
                  </a:schemeClr>
                </a:solidFill>
                <a:cs typeface="Times New Roman" pitchFamily="18" charset="0"/>
              </a:rPr>
              <a:t/>
            </a:r>
            <a:br>
              <a:rPr lang="tr-TR" dirty="0" smtClean="0">
                <a:solidFill>
                  <a:schemeClr val="tx2">
                    <a:satMod val="200000"/>
                  </a:schemeClr>
                </a:solidFill>
                <a:cs typeface="Times New Roman" pitchFamily="18" charset="0"/>
              </a:rPr>
            </a:br>
            <a:endParaRPr lang="en-US" dirty="0" smtClean="0">
              <a:solidFill>
                <a:schemeClr val="tx2">
                  <a:satMod val="20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63750" y="1628775"/>
            <a:ext cx="77724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x-none"/>
              <a:t>Hasta yenidoğan bebeklerin hastalığı </a:t>
            </a:r>
          </a:p>
          <a:p>
            <a:pPr eaLnBrk="1" hangingPunct="1">
              <a:lnSpc>
                <a:spcPct val="90000"/>
              </a:lnSpc>
            </a:pPr>
            <a:r>
              <a:rPr lang="tr-TR" altLang="x-none">
                <a:ea typeface="Times New Roman" charset="0"/>
                <a:cs typeface="Times New Roman" charset="0"/>
              </a:rPr>
              <a:t>Patojen bakterilerle kolonize olmuş GIS</a:t>
            </a:r>
          </a:p>
          <a:p>
            <a:pPr eaLnBrk="1" hangingPunct="1">
              <a:lnSpc>
                <a:spcPct val="90000"/>
              </a:lnSpc>
            </a:pPr>
            <a:r>
              <a:rPr lang="tr-TR" altLang="x-none">
                <a:ea typeface="Times New Roman" charset="0"/>
                <a:cs typeface="Times New Roman" charset="0"/>
              </a:rPr>
              <a:t>Beslenmiş bebek, bakteri çoğalması için uygun ortam</a:t>
            </a:r>
          </a:p>
          <a:p>
            <a:pPr eaLnBrk="1" hangingPunct="1">
              <a:lnSpc>
                <a:spcPct val="90000"/>
              </a:lnSpc>
            </a:pPr>
            <a:r>
              <a:rPr lang="tr-TR" altLang="x-none">
                <a:ea typeface="Times New Roman" charset="0"/>
                <a:cs typeface="Times New Roman" charset="0"/>
              </a:rPr>
              <a:t>İskemi ve hipoksiye bağlı </a:t>
            </a:r>
            <a:r>
              <a:rPr lang="tr-TR" altLang="x-none"/>
              <a:t>intestinal </a:t>
            </a:r>
            <a:r>
              <a:rPr lang="tr-TR" altLang="x-none">
                <a:ea typeface="Times New Roman" charset="0"/>
                <a:cs typeface="Times New Roman" charset="0"/>
              </a:rPr>
              <a:t>mukozal nekroz</a:t>
            </a:r>
            <a:endParaRPr lang="tr-TR" altLang="x-none"/>
          </a:p>
          <a:p>
            <a:pPr eaLnBrk="1" hangingPunct="1">
              <a:lnSpc>
                <a:spcPct val="90000"/>
              </a:lnSpc>
            </a:pPr>
            <a:r>
              <a:rPr lang="tr-TR" altLang="x-none">
                <a:ea typeface="Times New Roman" charset="0"/>
                <a:cs typeface="Times New Roman" charset="0"/>
              </a:rPr>
              <a:t>Bakterilerin bu nekroz alanından  </a:t>
            </a:r>
            <a:endParaRPr lang="tr-TR" altLang="x-none"/>
          </a:p>
          <a:p>
            <a:pPr eaLnBrk="1" hangingPunct="1">
              <a:lnSpc>
                <a:spcPct val="90000"/>
              </a:lnSpc>
            </a:pPr>
            <a:r>
              <a:rPr lang="tr-TR" altLang="x-none">
                <a:ea typeface="Times New Roman" charset="0"/>
                <a:cs typeface="Times New Roman" charset="0"/>
              </a:rPr>
              <a:t>barsak duvarına invazyonu</a:t>
            </a:r>
            <a:endParaRPr lang="tr-TR" altLang="x-none"/>
          </a:p>
          <a:p>
            <a:pPr eaLnBrk="1" hangingPunct="1">
              <a:lnSpc>
                <a:spcPct val="90000"/>
              </a:lnSpc>
            </a:pPr>
            <a:r>
              <a:rPr lang="tr-TR" altLang="x-none">
                <a:ea typeface="Times New Roman" charset="0"/>
                <a:cs typeface="Times New Roman" charset="0"/>
              </a:rPr>
              <a:t>.</a:t>
            </a:r>
            <a:endParaRPr lang="en-US" altLang="x-none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42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tr-TR" smtClean="0">
                <a:solidFill>
                  <a:schemeClr val="tx2">
                    <a:satMod val="200000"/>
                  </a:schemeClr>
                </a:solidFill>
                <a:cs typeface="Times New Roman" pitchFamily="18" charset="0"/>
              </a:rPr>
              <a:t>Nekrozitan enterokolit</a:t>
            </a:r>
            <a:endParaRPr lang="en-US" smtClean="0">
              <a:solidFill>
                <a:schemeClr val="tx2">
                  <a:satMod val="20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38400" y="1295400"/>
            <a:ext cx="82296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tr-TR" altLang="x-none">
                <a:ea typeface="Times New Roman" charset="0"/>
                <a:cs typeface="Times New Roman" charset="0"/>
              </a:rPr>
              <a:t>Klinik tablo </a:t>
            </a:r>
            <a:endParaRPr lang="tr-TR" altLang="x-none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tr-TR" altLang="x-none"/>
              <a:t>Evre I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x-none"/>
              <a:t>Beslenme intoleransı, kirli rezidüler, safralı kusma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x-none"/>
              <a:t>Hafif distansiyon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x-none"/>
              <a:t>ADBG de ödemli peristaltizmi bozulmuş barsaklar, gaz distansiyonu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tr-TR" altLang="x-none">
                <a:ea typeface="Times New Roman" charset="0"/>
                <a:cs typeface="Times New Roman" charset="0"/>
              </a:rPr>
              <a:t>Evre II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tr-TR" altLang="x-none">
                <a:ea typeface="Times New Roman" charset="0"/>
                <a:cs typeface="Times New Roman" charset="0"/>
              </a:rPr>
              <a:t>	Safralı NG drenajı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tr-TR" altLang="x-none">
                <a:ea typeface="Times New Roman" charset="0"/>
                <a:cs typeface="Times New Roman" charset="0"/>
              </a:rPr>
              <a:t>	rektal kanama ile </a:t>
            </a:r>
            <a:endParaRPr lang="tr-TR" altLang="x-none"/>
          </a:p>
          <a:p>
            <a:pPr lvl="1" eaLnBrk="1" hangingPunct="1">
              <a:lnSpc>
                <a:spcPct val="80000"/>
              </a:lnSpc>
            </a:pPr>
            <a:r>
              <a:rPr lang="tr-TR" altLang="x-none">
                <a:ea typeface="Times New Roman" charset="0"/>
                <a:cs typeface="Times New Roman" charset="0"/>
              </a:rPr>
              <a:t>abdominal distansiyon,hassasiyet 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x-none">
                <a:ea typeface="Times New Roman" charset="0"/>
                <a:cs typeface="Times New Roman" charset="0"/>
              </a:rPr>
              <a:t>ADBG de pneumotozis intestinalis</a:t>
            </a:r>
          </a:p>
          <a:p>
            <a:pPr lvl="1" eaLnBrk="1" hangingPunct="1">
              <a:lnSpc>
                <a:spcPct val="80000"/>
              </a:lnSpc>
            </a:pPr>
            <a:endParaRPr lang="tr-TR" altLang="x-none">
              <a:ea typeface="Times New Roman" charset="0"/>
              <a:cs typeface="Times New Roman" charset="0"/>
            </a:endParaRPr>
          </a:p>
          <a:p>
            <a:pPr lvl="1" eaLnBrk="1" hangingPunct="1">
              <a:lnSpc>
                <a:spcPct val="80000"/>
              </a:lnSpc>
            </a:pPr>
            <a:endParaRPr lang="tr-TR" altLang="x-none"/>
          </a:p>
        </p:txBody>
      </p:sp>
    </p:spTree>
    <p:extLst>
      <p:ext uri="{BB962C8B-B14F-4D97-AF65-F5344CB8AC3E}">
        <p14:creationId xmlns:p14="http://schemas.microsoft.com/office/powerpoint/2010/main" val="214547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609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tr-TR" dirty="0" err="1" smtClean="0">
                <a:solidFill>
                  <a:schemeClr val="tx2">
                    <a:satMod val="200000"/>
                  </a:schemeClr>
                </a:solidFill>
                <a:cs typeface="Times New Roman" pitchFamily="18" charset="0"/>
              </a:rPr>
              <a:t>Nekrozitan</a:t>
            </a:r>
            <a:r>
              <a:rPr lang="tr-TR" dirty="0" smtClean="0">
                <a:solidFill>
                  <a:schemeClr val="tx2">
                    <a:satMod val="200000"/>
                  </a:schemeClr>
                </a:solidFill>
                <a:cs typeface="Times New Roman" pitchFamily="18" charset="0"/>
              </a:rPr>
              <a:t> </a:t>
            </a:r>
            <a:r>
              <a:rPr lang="tr-TR" dirty="0" err="1" smtClean="0">
                <a:solidFill>
                  <a:schemeClr val="tx2">
                    <a:satMod val="200000"/>
                  </a:schemeClr>
                </a:solidFill>
                <a:cs typeface="Times New Roman" pitchFamily="18" charset="0"/>
              </a:rPr>
              <a:t>enterokolit</a:t>
            </a:r>
            <a:endParaRPr lang="en-US" dirty="0" smtClean="0">
              <a:solidFill>
                <a:schemeClr val="tx2">
                  <a:satMod val="20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03388" y="1700214"/>
            <a:ext cx="5040312" cy="496887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tr-TR" altLang="x-none" sz="2000"/>
              <a:t>Evre III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x-none" sz="2000"/>
              <a:t>Genel durum bozukluğu, trombositopeni, elektrolit dengesizliği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x-none" sz="2000">
                <a:ea typeface="Times New Roman" charset="0"/>
                <a:cs typeface="Times New Roman" charset="0"/>
              </a:rPr>
              <a:t>karın duvarında hiperemi ve ödemin belirmesi </a:t>
            </a:r>
            <a:endParaRPr lang="tr-TR" altLang="x-none" sz="2000"/>
          </a:p>
          <a:p>
            <a:pPr lvl="1" eaLnBrk="1" hangingPunct="1">
              <a:lnSpc>
                <a:spcPct val="90000"/>
              </a:lnSpc>
            </a:pPr>
            <a:r>
              <a:rPr lang="tr-TR" altLang="x-none" sz="2000">
                <a:ea typeface="Times New Roman" charset="0"/>
                <a:cs typeface="Times New Roman" charset="0"/>
              </a:rPr>
              <a:t>Portal vende hava </a:t>
            </a:r>
            <a:endParaRPr lang="tr-TR" altLang="x-none" sz="2000"/>
          </a:p>
          <a:p>
            <a:pPr lvl="1" eaLnBrk="1" hangingPunct="1">
              <a:lnSpc>
                <a:spcPct val="90000"/>
              </a:lnSpc>
            </a:pPr>
            <a:r>
              <a:rPr lang="tr-TR" altLang="x-none" sz="2000">
                <a:ea typeface="Times New Roman" charset="0"/>
                <a:cs typeface="Times New Roman" charset="0"/>
              </a:rPr>
              <a:t>Karında serbest hava görülebilir.(pneomoperitoneum) </a:t>
            </a:r>
            <a:endParaRPr lang="tr-TR" altLang="x-none" sz="2000"/>
          </a:p>
          <a:p>
            <a:pPr lvl="1" eaLnBrk="1" hangingPunct="1">
              <a:lnSpc>
                <a:spcPct val="90000"/>
              </a:lnSpc>
            </a:pPr>
            <a:r>
              <a:rPr lang="tr-TR" altLang="x-none" sz="2000">
                <a:ea typeface="Times New Roman" charset="0"/>
                <a:cs typeface="Times New Roman" charset="0"/>
              </a:rPr>
              <a:t>Karın grafisinde  genişlemiş içi gazla dolu barsak segmentlerinin bir dizi radyogramda aynı yerde durması  gangrenöz bağırsak olduğunu düşündürür.</a:t>
            </a:r>
            <a:endParaRPr lang="en-US" altLang="x-none" sz="2000"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x-none" sz="2400"/>
          </a:p>
        </p:txBody>
      </p:sp>
      <p:pic>
        <p:nvPicPr>
          <p:cNvPr id="87044" name="8 İçerik Yer Tutucusu" descr="necrotising enterocolitis 1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1484314"/>
            <a:ext cx="3810000" cy="2663825"/>
          </a:xfrm>
        </p:spPr>
      </p:pic>
      <p:pic>
        <p:nvPicPr>
          <p:cNvPr id="87045" name="Picture 5" descr="abdominalWallErytheman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4152900"/>
            <a:ext cx="29813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31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N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571500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99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ne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24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Nec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88913"/>
            <a:ext cx="4068763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3" descr="ne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9" y="1773239"/>
            <a:ext cx="4249737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20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2438400" y="512763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tr-TR" dirty="0" err="1" smtClean="0">
                <a:solidFill>
                  <a:schemeClr val="tx2">
                    <a:satMod val="200000"/>
                  </a:schemeClr>
                </a:solidFill>
              </a:rPr>
              <a:t>Pnömotozis</a:t>
            </a:r>
            <a:r>
              <a:rPr lang="tr-TR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satMod val="200000"/>
                  </a:schemeClr>
                </a:solidFill>
              </a:rPr>
              <a:t>intestinalis</a:t>
            </a:r>
            <a:endParaRPr lang="tr-TR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91139" name="Picture 4" descr="pneumotosis intestinalis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9514" y="1484313"/>
            <a:ext cx="5113337" cy="5149850"/>
          </a:xfrm>
          <a:noFill/>
        </p:spPr>
      </p:pic>
    </p:spTree>
    <p:extLst>
      <p:ext uri="{BB962C8B-B14F-4D97-AF65-F5344CB8AC3E}">
        <p14:creationId xmlns:p14="http://schemas.microsoft.com/office/powerpoint/2010/main" val="141240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Microsoft Macintosh PowerPoint</Application>
  <PresentationFormat>Widescreen</PresentationFormat>
  <Paragraphs>75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 Light</vt:lpstr>
      <vt:lpstr>Arial</vt:lpstr>
      <vt:lpstr>Calibri</vt:lpstr>
      <vt:lpstr>Times New Roman</vt:lpstr>
      <vt:lpstr>Wingdings</vt:lpstr>
      <vt:lpstr>Office Theme</vt:lpstr>
      <vt:lpstr>Nekrozitan enterokolit</vt:lpstr>
      <vt:lpstr>Nekrozitan enterokolit</vt:lpstr>
      <vt:lpstr>Nekrozitan enterokolit </vt:lpstr>
      <vt:lpstr>Nekrozitan enterokolit</vt:lpstr>
      <vt:lpstr>Nekrozitan enterokolit</vt:lpstr>
      <vt:lpstr>PowerPoint Presentation</vt:lpstr>
      <vt:lpstr>PowerPoint Presentation</vt:lpstr>
      <vt:lpstr>PowerPoint Presentation</vt:lpstr>
      <vt:lpstr>Pnömotozis intestinalis</vt:lpstr>
      <vt:lpstr>Pnömotozis intestinalis</vt:lpstr>
      <vt:lpstr>Pneumoperitoneum</vt:lpstr>
      <vt:lpstr>Portal vende hava</vt:lpstr>
      <vt:lpstr>NEK-Tedavi</vt:lpstr>
      <vt:lpstr>NEK- Cerrahi tedavi</vt:lpstr>
      <vt:lpstr>NEK’de Cerrahi tedavi ilkeleri</vt:lpstr>
      <vt:lpstr>NEK komplikasyonları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Nekrozitan enterokolit</dc:title>
  <dc:creator>Meltem Koloğlu</dc:creator>
  <cp:lastModifiedBy>Meltem Koloğlu</cp:lastModifiedBy>
  <cp:revision>1</cp:revision>
  <dcterms:created xsi:type="dcterms:W3CDTF">2017-08-05T14:49:19Z</dcterms:created>
  <dcterms:modified xsi:type="dcterms:W3CDTF">2017-08-05T14:49:52Z</dcterms:modified>
</cp:coreProperties>
</file>