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6" r:id="rId1"/>
  </p:sldMasterIdLst>
  <p:notesMasterIdLst>
    <p:notesMasterId r:id="rId33"/>
  </p:notesMasterIdLst>
  <p:sldIdLst>
    <p:sldId id="256" r:id="rId2"/>
    <p:sldId id="262" r:id="rId3"/>
    <p:sldId id="258" r:id="rId4"/>
    <p:sldId id="263" r:id="rId5"/>
    <p:sldId id="264" r:id="rId6"/>
    <p:sldId id="289" r:id="rId7"/>
    <p:sldId id="265" r:id="rId8"/>
    <p:sldId id="266" r:id="rId9"/>
    <p:sldId id="260" r:id="rId10"/>
    <p:sldId id="261" r:id="rId11"/>
    <p:sldId id="267" r:id="rId12"/>
    <p:sldId id="270" r:id="rId13"/>
    <p:sldId id="271" r:id="rId14"/>
    <p:sldId id="272" r:id="rId15"/>
    <p:sldId id="268" r:id="rId16"/>
    <p:sldId id="269" r:id="rId17"/>
    <p:sldId id="273" r:id="rId18"/>
    <p:sldId id="274" r:id="rId19"/>
    <p:sldId id="275" r:id="rId20"/>
    <p:sldId id="276" r:id="rId21"/>
    <p:sldId id="277" r:id="rId22"/>
    <p:sldId id="278" r:id="rId23"/>
    <p:sldId id="279" r:id="rId24"/>
    <p:sldId id="280" r:id="rId25"/>
    <p:sldId id="281" r:id="rId26"/>
    <p:sldId id="282" r:id="rId27"/>
    <p:sldId id="284" r:id="rId28"/>
    <p:sldId id="285" r:id="rId29"/>
    <p:sldId id="286" r:id="rId30"/>
    <p:sldId id="287" r:id="rId31"/>
    <p:sldId id="288" r:id="rId32"/>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2" d="100"/>
          <a:sy n="102" d="100"/>
        </p:scale>
        <p:origin x="264" y="10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735E60E-6D7E-48D0-8F02-C06B8FC96DD3}" type="datetimeFigureOut">
              <a:rPr lang="tr-TR" smtClean="0"/>
              <a:pPr/>
              <a:t>26.03.2018</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8172BF8-DAB5-43C4-8FE8-3428E2A7C6AF}" type="slidenum">
              <a:rPr lang="tr-TR" smtClean="0"/>
              <a:pPr/>
              <a:t>‹#›</a:t>
            </a:fld>
            <a:endParaRPr lang="tr-T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E09F04D3-7863-4948-8A4A-99B558A98C98}" type="slidenum">
              <a:rPr lang="tr-TR" smtClean="0"/>
              <a:pPr/>
              <a:t>11</a:t>
            </a:fld>
            <a:endParaRPr lang="tr-T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10" name="9 Dik Üçgen"/>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Başlık"/>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tr-TR" smtClean="0"/>
              <a:t>Asıl başlık stili için tıklatın</a:t>
            </a:r>
            <a:endParaRPr kumimoji="0" lang="en-US"/>
          </a:p>
        </p:txBody>
      </p:sp>
      <p:sp>
        <p:nvSpPr>
          <p:cNvPr id="17" name="16 Alt Başlık"/>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tr-TR" smtClean="0"/>
              <a:t>Asıl alt başlık stilini düzenlemek için tıklatın</a:t>
            </a:r>
            <a:endParaRPr kumimoji="0" lang="en-US"/>
          </a:p>
        </p:txBody>
      </p:sp>
      <p:grpSp>
        <p:nvGrpSpPr>
          <p:cNvPr id="2" name="1 Grup"/>
          <p:cNvGrpSpPr/>
          <p:nvPr/>
        </p:nvGrpSpPr>
        <p:grpSpPr>
          <a:xfrm>
            <a:off x="-3765" y="4953000"/>
            <a:ext cx="9147765" cy="1912088"/>
            <a:chOff x="-3765" y="4832896"/>
            <a:chExt cx="9147765" cy="2032192"/>
          </a:xfrm>
        </p:grpSpPr>
        <p:sp>
          <p:nvSpPr>
            <p:cNvPr id="7" name="6 Serbest Form"/>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7 Serbest Form"/>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10 Serbest Form"/>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2" name="11 Düz Bağlayıcı"/>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29 Veri Yer Tutucusu"/>
          <p:cNvSpPr>
            <a:spLocks noGrp="1"/>
          </p:cNvSpPr>
          <p:nvPr>
            <p:ph type="dt" sz="half" idx="10"/>
          </p:nvPr>
        </p:nvSpPr>
        <p:spPr/>
        <p:txBody>
          <a:bodyPr/>
          <a:lstStyle>
            <a:lvl1pPr>
              <a:defRPr>
                <a:solidFill>
                  <a:srgbClr val="FFFFFF"/>
                </a:solidFill>
              </a:defRPr>
            </a:lvl1pPr>
            <a:extLst/>
          </a:lstStyle>
          <a:p>
            <a:fld id="{80AE7D52-9790-442F-A9D0-F8ED28ACE57C}" type="datetimeFigureOut">
              <a:rPr lang="tr-TR" smtClean="0"/>
              <a:pPr/>
              <a:t>26.03.2018</a:t>
            </a:fld>
            <a:endParaRPr lang="tr-TR"/>
          </a:p>
        </p:txBody>
      </p:sp>
      <p:sp>
        <p:nvSpPr>
          <p:cNvPr id="19" name="18 Altbilgi Yer Tutucusu"/>
          <p:cNvSpPr>
            <a:spLocks noGrp="1"/>
          </p:cNvSpPr>
          <p:nvPr>
            <p:ph type="ftr" sz="quarter" idx="11"/>
          </p:nvPr>
        </p:nvSpPr>
        <p:spPr/>
        <p:txBody>
          <a:bodyPr/>
          <a:lstStyle>
            <a:lvl1pPr>
              <a:defRPr>
                <a:solidFill>
                  <a:schemeClr val="accent1">
                    <a:tint val="20000"/>
                  </a:schemeClr>
                </a:solidFill>
              </a:defRPr>
            </a:lvl1pPr>
            <a:extLst/>
          </a:lstStyle>
          <a:p>
            <a:endParaRPr lang="tr-TR"/>
          </a:p>
        </p:txBody>
      </p:sp>
      <p:sp>
        <p:nvSpPr>
          <p:cNvPr id="27" name="26 Slayt Numarası Yer Tutucusu"/>
          <p:cNvSpPr>
            <a:spLocks noGrp="1"/>
          </p:cNvSpPr>
          <p:nvPr>
            <p:ph type="sldNum" sz="quarter" idx="12"/>
          </p:nvPr>
        </p:nvSpPr>
        <p:spPr/>
        <p:txBody>
          <a:bodyPr/>
          <a:lstStyle>
            <a:lvl1pPr>
              <a:defRPr>
                <a:solidFill>
                  <a:srgbClr val="FFFFFF"/>
                </a:solidFill>
              </a:defRPr>
            </a:lvl1pPr>
            <a:extLst/>
          </a:lstStyle>
          <a:p>
            <a:fld id="{DE9FB52A-7FDD-4F78-A7DB-F114135EAA54}"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1481329"/>
            <a:ext cx="8229600" cy="4386071"/>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80AE7D52-9790-442F-A9D0-F8ED28ACE57C}" type="datetimeFigureOut">
              <a:rPr lang="tr-TR" smtClean="0"/>
              <a:pPr/>
              <a:t>26.03.2018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E9FB52A-7FDD-4F78-A7DB-F114135EAA54}"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844013" y="274640"/>
            <a:ext cx="1777470" cy="5592761"/>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274641"/>
            <a:ext cx="6324600" cy="5592760"/>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80AE7D52-9790-442F-A9D0-F8ED28ACE57C}" type="datetimeFigureOut">
              <a:rPr lang="tr-TR" smtClean="0"/>
              <a:pPr/>
              <a:t>26.03.2018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E9FB52A-7FDD-4F78-A7DB-F114135EAA54}"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80AE7D52-9790-442F-A9D0-F8ED28ACE57C}" type="datetimeFigureOut">
              <a:rPr lang="tr-TR" smtClean="0"/>
              <a:pPr/>
              <a:t>26.03.2018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E9FB52A-7FDD-4F78-A7DB-F114135EAA54}" type="slidenum">
              <a:rPr lang="tr-TR" smtClean="0"/>
              <a:pPr/>
              <a:t>‹#›</a:t>
            </a:fld>
            <a:endParaRPr lang="tr-TR"/>
          </a:p>
        </p:txBody>
      </p:sp>
      <p:sp>
        <p:nvSpPr>
          <p:cNvPr id="7" name="6 Başlık"/>
          <p:cNvSpPr>
            <a:spLocks noGrp="1"/>
          </p:cNvSpPr>
          <p:nvPr>
            <p:ph type="title"/>
          </p:nvPr>
        </p:nvSpPr>
        <p:spPr/>
        <p:txBody>
          <a:bodyPr rtlCol="0"/>
          <a:lstStyle/>
          <a:p>
            <a:r>
              <a:rPr kumimoji="0" lang="tr-TR" smtClean="0"/>
              <a:t>Asıl başlık stili için tıklatın</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1"/>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p>
            <a:fld id="{80AE7D52-9790-442F-A9D0-F8ED28ACE57C}" type="datetimeFigureOut">
              <a:rPr lang="tr-TR" smtClean="0"/>
              <a:pPr/>
              <a:t>26.03.2018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E9FB52A-7FDD-4F78-A7DB-F114135EAA54}" type="slidenum">
              <a:rPr lang="tr-TR" smtClean="0"/>
              <a:pPr/>
              <a:t>‹#›</a:t>
            </a:fld>
            <a:endParaRPr lang="tr-TR"/>
          </a:p>
        </p:txBody>
      </p:sp>
      <p:sp>
        <p:nvSpPr>
          <p:cNvPr id="7" name="6 Köşeli Çift Ayraç"/>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8" name="7 Köşeli Çift Ayraç"/>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bg>
      <p:bgRef idx="1002">
        <a:schemeClr val="bg1"/>
      </p:bgRef>
    </p:bg>
    <p:spTree>
      <p:nvGrpSpPr>
        <p:cNvPr id="1" name=""/>
        <p:cNvGrpSpPr/>
        <p:nvPr/>
      </p:nvGrpSpPr>
      <p:grpSpPr>
        <a:xfrm>
          <a:off x="0" y="0"/>
          <a:ext cx="0" cy="0"/>
          <a:chOff x="0" y="0"/>
          <a:chExt cx="0" cy="0"/>
        </a:xfrm>
      </p:grpSpPr>
      <p:sp>
        <p:nvSpPr>
          <p:cNvPr id="3" name="2 İçerik Yer Tutucusu"/>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80AE7D52-9790-442F-A9D0-F8ED28ACE57C}" type="datetimeFigureOut">
              <a:rPr lang="tr-TR" smtClean="0"/>
              <a:pPr/>
              <a:t>26.03.2018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DE9FB52A-7FDD-4F78-A7DB-F114135EAA54}" type="slidenum">
              <a:rPr lang="tr-TR" smtClean="0"/>
              <a:pPr/>
              <a:t>‹#›</a:t>
            </a:fld>
            <a:endParaRPr lang="tr-TR"/>
          </a:p>
        </p:txBody>
      </p:sp>
      <p:sp>
        <p:nvSpPr>
          <p:cNvPr id="8" name="7 Başlık"/>
          <p:cNvSpPr>
            <a:spLocks noGrp="1"/>
          </p:cNvSpPr>
          <p:nvPr>
            <p:ph type="title"/>
          </p:nvPr>
        </p:nvSpPr>
        <p:spPr/>
        <p:txBody>
          <a:bodyPr rtlCol="0"/>
          <a:lstStyle/>
          <a:p>
            <a:r>
              <a:rPr kumimoji="0" lang="tr-TR" smtClean="0"/>
              <a:t>Asıl başlık stili için tıklatın</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Karşılaştırma">
    <p:bg>
      <p:bgRef idx="1003">
        <a:schemeClr val="bg1"/>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8229600" cy="1143000"/>
          </a:xfrm>
        </p:spPr>
        <p:txBody>
          <a:bodyPr anchor="ctr"/>
          <a:lstStyle>
            <a:lvl1pPr>
              <a:defRPr/>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p>
            <a:fld id="{80AE7D52-9790-442F-A9D0-F8ED28ACE57C}" type="datetimeFigureOut">
              <a:rPr lang="tr-TR" smtClean="0"/>
              <a:pPr/>
              <a:t>26.03.2018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DE9FB52A-7FDD-4F78-A7DB-F114135EAA54}"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bg>
      <p:bgRef idx="1002">
        <a:schemeClr val="bg1"/>
      </p:bgRef>
    </p:bg>
    <p:spTree>
      <p:nvGrpSpPr>
        <p:cNvPr id="1" name=""/>
        <p:cNvGrpSpPr/>
        <p:nvPr/>
      </p:nvGrpSpPr>
      <p:grpSpPr>
        <a:xfrm>
          <a:off x="0" y="0"/>
          <a:ext cx="0" cy="0"/>
          <a:chOff x="0" y="0"/>
          <a:chExt cx="0" cy="0"/>
        </a:xfrm>
      </p:grpSpPr>
      <p:sp>
        <p:nvSpPr>
          <p:cNvPr id="3" name="2 Veri Yer Tutucusu"/>
          <p:cNvSpPr>
            <a:spLocks noGrp="1"/>
          </p:cNvSpPr>
          <p:nvPr>
            <p:ph type="dt" sz="half" idx="10"/>
          </p:nvPr>
        </p:nvSpPr>
        <p:spPr/>
        <p:txBody>
          <a:bodyPr/>
          <a:lstStyle/>
          <a:p>
            <a:fld id="{80AE7D52-9790-442F-A9D0-F8ED28ACE57C}" type="datetimeFigureOut">
              <a:rPr lang="tr-TR" smtClean="0"/>
              <a:pPr/>
              <a:t>26.03.2018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DE9FB52A-7FDD-4F78-A7DB-F114135EAA54}" type="slidenum">
              <a:rPr lang="tr-TR" smtClean="0"/>
              <a:pPr/>
              <a:t>‹#›</a:t>
            </a:fld>
            <a:endParaRPr lang="tr-TR"/>
          </a:p>
        </p:txBody>
      </p:sp>
      <p:sp>
        <p:nvSpPr>
          <p:cNvPr id="6" name="5 Başlık"/>
          <p:cNvSpPr>
            <a:spLocks noGrp="1"/>
          </p:cNvSpPr>
          <p:nvPr>
            <p:ph type="title"/>
          </p:nvPr>
        </p:nvSpPr>
        <p:spPr/>
        <p:txBody>
          <a:bodyPr rtlCol="0"/>
          <a:lstStyle/>
          <a:p>
            <a:r>
              <a:rPr kumimoji="0" lang="tr-TR" smtClean="0"/>
              <a:t>Asıl başlık stili için tıklatın</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80AE7D52-9790-442F-A9D0-F8ED28ACE57C}" type="datetimeFigureOut">
              <a:rPr lang="tr-TR" smtClean="0"/>
              <a:pPr/>
              <a:t>26.03.2018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DE9FB52A-7FDD-4F78-A7DB-F114135EAA54}"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3">
        <a:schemeClr val="bg1"/>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a:xfrm>
            <a:off x="6727032" y="6407944"/>
            <a:ext cx="1920240" cy="365760"/>
          </a:xfrm>
        </p:spPr>
        <p:txBody>
          <a:bodyPr/>
          <a:lstStyle/>
          <a:p>
            <a:fld id="{80AE7D52-9790-442F-A9D0-F8ED28ACE57C}" type="datetimeFigureOut">
              <a:rPr lang="tr-TR" smtClean="0"/>
              <a:pPr/>
              <a:t>26.03.2018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DE9FB52A-7FDD-4F78-A7DB-F114135EAA54}"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bg>
      <p:bgRef idx="1002">
        <a:schemeClr val="bg1"/>
      </p:bgRef>
    </p:bg>
    <p:spTree>
      <p:nvGrpSpPr>
        <p:cNvPr id="1" name=""/>
        <p:cNvGrpSpPr/>
        <p:nvPr/>
      </p:nvGrpSpPr>
      <p:grpSpPr>
        <a:xfrm>
          <a:off x="0" y="0"/>
          <a:ext cx="0" cy="0"/>
          <a:chOff x="0" y="0"/>
          <a:chExt cx="0" cy="0"/>
        </a:xfrm>
      </p:grpSpPr>
      <p:sp>
        <p:nvSpPr>
          <p:cNvPr id="4" name="3 Metin Yer Tutucusu"/>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tr-TR" smtClean="0"/>
              <a:t>Asıl metin stillerini düzenlemek için tıklatın</a:t>
            </a:r>
          </a:p>
        </p:txBody>
      </p:sp>
      <p:sp>
        <p:nvSpPr>
          <p:cNvPr id="3" name="2 Resim Yer Tutucusu"/>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tr-TR" smtClean="0"/>
              <a:t>Resim eklemek için simgeyi tıklatın</a:t>
            </a:r>
            <a:endParaRPr kumimoji="0" lang="en-US" dirty="0"/>
          </a:p>
        </p:txBody>
      </p:sp>
      <p:sp>
        <p:nvSpPr>
          <p:cNvPr id="5" name="4 Veri Yer Tutucusu"/>
          <p:cNvSpPr>
            <a:spLocks noGrp="1"/>
          </p:cNvSpPr>
          <p:nvPr>
            <p:ph type="dt" sz="half" idx="10"/>
          </p:nvPr>
        </p:nvSpPr>
        <p:spPr/>
        <p:txBody>
          <a:bodyPr/>
          <a:lstStyle>
            <a:lvl1pPr>
              <a:defRPr>
                <a:solidFill>
                  <a:schemeClr val="tx1"/>
                </a:solidFill>
              </a:defRPr>
            </a:lvl1pPr>
            <a:extLst/>
          </a:lstStyle>
          <a:p>
            <a:fld id="{80AE7D52-9790-442F-A9D0-F8ED28ACE57C}" type="datetimeFigureOut">
              <a:rPr lang="tr-TR" smtClean="0"/>
              <a:pPr/>
              <a:t>26.03.2018</a:t>
            </a:fld>
            <a:endParaRPr lang="tr-TR"/>
          </a:p>
        </p:txBody>
      </p:sp>
      <p:sp>
        <p:nvSpPr>
          <p:cNvPr id="6" name="5 Altbilgi Yer Tutucusu"/>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tr-TR"/>
          </a:p>
        </p:txBody>
      </p:sp>
      <p:sp>
        <p:nvSpPr>
          <p:cNvPr id="7" name="6 Slayt Numarası Yer Tutucusu"/>
          <p:cNvSpPr>
            <a:spLocks noGrp="1"/>
          </p:cNvSpPr>
          <p:nvPr>
            <p:ph type="sldNum" sz="quarter" idx="12"/>
          </p:nvPr>
        </p:nvSpPr>
        <p:spPr/>
        <p:txBody>
          <a:bodyPr/>
          <a:lstStyle>
            <a:lvl1pPr>
              <a:defRPr>
                <a:solidFill>
                  <a:schemeClr val="tx1"/>
                </a:solidFill>
              </a:defRPr>
            </a:lvl1pPr>
            <a:extLst/>
          </a:lstStyle>
          <a:p>
            <a:fld id="{DE9FB52A-7FDD-4F78-A7DB-F114135EAA54}" type="slidenum">
              <a:rPr lang="tr-TR" smtClean="0"/>
              <a:pPr/>
              <a:t>‹#›</a:t>
            </a:fld>
            <a:endParaRPr lang="tr-TR"/>
          </a:p>
        </p:txBody>
      </p:sp>
      <p:sp>
        <p:nvSpPr>
          <p:cNvPr id="2" name="1 Başlık"/>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tr-TR" smtClean="0"/>
              <a:t>Asıl başlık stili için tıklatın</a:t>
            </a:r>
            <a:endParaRPr kumimoji="0" lang="en-US"/>
          </a:p>
        </p:txBody>
      </p:sp>
      <p:sp>
        <p:nvSpPr>
          <p:cNvPr id="8" name="7 Serbest Form"/>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8 Serbest Form"/>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9 Dik Üçgen"/>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1" name="10 Düz Bağlayıcı"/>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11 Köşeli Çift Ayraç"/>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13" name="12 Köşeli Çift Ayraç"/>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12 Serbest Form"/>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Serbest Form"/>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13 Dik Üçgen"/>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5" name="14 Düz Bağlayıcı"/>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8 Başlık Yer Tutucusu"/>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kumimoji="0" lang="tr-TR" smtClean="0"/>
              <a:t>Asıl başlık stili için tıklatın</a:t>
            </a:r>
            <a:endParaRPr kumimoji="0" lang="en-US"/>
          </a:p>
        </p:txBody>
      </p:sp>
      <p:sp>
        <p:nvSpPr>
          <p:cNvPr id="30" name="29 Metin Yer Tutucusu"/>
          <p:cNvSpPr>
            <a:spLocks noGrp="1"/>
          </p:cNvSpPr>
          <p:nvPr>
            <p:ph type="body" idx="1"/>
          </p:nvPr>
        </p:nvSpPr>
        <p:spPr>
          <a:xfrm>
            <a:off x="457200" y="1481328"/>
            <a:ext cx="8229600" cy="4525963"/>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0" name="9 Veri Yer Tutucusu"/>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80AE7D52-9790-442F-A9D0-F8ED28ACE57C}" type="datetimeFigureOut">
              <a:rPr lang="tr-TR" smtClean="0"/>
              <a:pPr/>
              <a:t>26.03.2018</a:t>
            </a:fld>
            <a:endParaRPr lang="tr-TR"/>
          </a:p>
        </p:txBody>
      </p:sp>
      <p:sp>
        <p:nvSpPr>
          <p:cNvPr id="22" name="21 Altbilgi Yer Tutucusu"/>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tr-TR"/>
          </a:p>
        </p:txBody>
      </p:sp>
      <p:sp>
        <p:nvSpPr>
          <p:cNvPr id="18" name="17 Slayt Numarası Yer Tutucusu"/>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DE9FB52A-7FDD-4F78-A7DB-F114135EAA54}"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5.gif"/><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hyperlink" Target="http://www.google.com.tr/url?sa=i&amp;rct=j&amp;q=&amp;esrc=s&amp;source=images&amp;cd=&amp;cad=rja&amp;uact=8&amp;docid=cW0GciWKp2f08M&amp;tbnid=Drsrug_rrpeFfM:&amp;ved=0CAYQjRw&amp;url=http://www.turkishairlines.com/tr-tr/kurumsal/satis-ofisleri&amp;ei=kAwoU-a1EIeHtQa-wICYDw&amp;bvm=bv.62922401,d.bGQ&amp;psig=AFQjCNFM7t9ID-qPrQ1H62WMiH01HH6CVw&amp;ust=1395219949349898"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lstStyle/>
          <a:p>
            <a:r>
              <a:rPr lang="tr-TR" dirty="0" smtClean="0"/>
              <a:t>YETİŞKİN DİN EĞİTİMİ</a:t>
            </a:r>
            <a:endParaRPr lang="tr-TR" dirty="0"/>
          </a:p>
        </p:txBody>
      </p:sp>
      <p:sp>
        <p:nvSpPr>
          <p:cNvPr id="3" name="2 Alt Başlık"/>
          <p:cNvSpPr>
            <a:spLocks noGrp="1"/>
          </p:cNvSpPr>
          <p:nvPr>
            <p:ph type="subTitle" idx="1"/>
          </p:nvPr>
        </p:nvSpPr>
        <p:spPr/>
        <p:txBody>
          <a:bodyPr>
            <a:normAutofit/>
          </a:bodyPr>
          <a:lstStyle/>
          <a:p>
            <a:r>
              <a:rPr lang="tr-TR" b="1" dirty="0" smtClean="0">
                <a:solidFill>
                  <a:srgbClr val="FF0000"/>
                </a:solidFill>
              </a:rPr>
              <a:t>YETİŞKİN DİN EĞİTİMİNDE İLETİŞİM VE REHBERLİK </a:t>
            </a:r>
            <a:endParaRPr lang="tr-TR" b="1" dirty="0">
              <a:solidFill>
                <a:srgbClr val="FF0000"/>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7" name="Rectangle 3"/>
          <p:cNvSpPr>
            <a:spLocks noGrp="1" noChangeArrowheads="1"/>
          </p:cNvSpPr>
          <p:nvPr>
            <p:ph idx="1"/>
          </p:nvPr>
        </p:nvSpPr>
        <p:spPr>
          <a:xfrm>
            <a:off x="179388" y="2133600"/>
            <a:ext cx="8964612" cy="4114800"/>
          </a:xfrm>
        </p:spPr>
        <p:txBody>
          <a:bodyPr>
            <a:normAutofit lnSpcReduction="10000"/>
          </a:bodyPr>
          <a:lstStyle/>
          <a:p>
            <a:pPr marL="609600" indent="-609600" eaLnBrk="1" hangingPunct="1">
              <a:lnSpc>
                <a:spcPct val="90000"/>
              </a:lnSpc>
            </a:pPr>
            <a:r>
              <a:rPr lang="tr-TR" sz="2600" dirty="0" smtClean="0"/>
              <a:t>İletişimin etkili olabilmesi için mesajların ihtiyaçlara yönelik olması, bu ihtiyaçların karşılanması için bir yol önermesi gerekir. </a:t>
            </a:r>
          </a:p>
          <a:p>
            <a:pPr marL="609600" indent="-609600" eaLnBrk="1" hangingPunct="1">
              <a:lnSpc>
                <a:spcPct val="90000"/>
              </a:lnSpc>
            </a:pPr>
            <a:r>
              <a:rPr lang="tr-TR" sz="2600" dirty="0" smtClean="0"/>
              <a:t>İnsanı içinde yaşadığı kültürel ortamla ve grup bağlarıyla birlikte ele almak gerekir. </a:t>
            </a:r>
          </a:p>
          <a:p>
            <a:pPr marL="609600" indent="-609600" eaLnBrk="1" hangingPunct="1">
              <a:lnSpc>
                <a:spcPct val="90000"/>
              </a:lnSpc>
            </a:pPr>
            <a:r>
              <a:rPr lang="tr-TR" sz="2600" dirty="0" smtClean="0"/>
              <a:t>Mesajın başarı kazanma şansı alıcının tutum değer ve inançları dikkate alındığı oranda artmaktadır. </a:t>
            </a:r>
          </a:p>
          <a:p>
            <a:pPr marL="609600" indent="-609600" eaLnBrk="1" hangingPunct="1">
              <a:lnSpc>
                <a:spcPct val="90000"/>
              </a:lnSpc>
            </a:pPr>
            <a:r>
              <a:rPr lang="tr-TR" sz="2600" dirty="0" smtClean="0"/>
              <a:t>İletişimin başarıya ulaşması zamanlama ile de ilgilidir. </a:t>
            </a:r>
          </a:p>
          <a:p>
            <a:pPr marL="609600" indent="-609600" eaLnBrk="1" hangingPunct="1">
              <a:lnSpc>
                <a:spcPct val="90000"/>
              </a:lnSpc>
            </a:pPr>
            <a:r>
              <a:rPr lang="tr-TR" sz="2600" dirty="0" smtClean="0"/>
              <a:t>İletişim biçimleri birbirini destekleyecek biçimde kullanılmalıdır. </a:t>
            </a:r>
            <a:endParaRPr lang="en-US" sz="2600" dirty="0" smtClean="0"/>
          </a:p>
          <a:p>
            <a:pPr marL="609600" indent="-609600" eaLnBrk="1" hangingPunct="1">
              <a:lnSpc>
                <a:spcPct val="90000"/>
              </a:lnSpc>
            </a:pPr>
            <a:endParaRPr lang="tr-TR" sz="2600" dirty="0" smtClean="0"/>
          </a:p>
        </p:txBody>
      </p:sp>
      <p:sp>
        <p:nvSpPr>
          <p:cNvPr id="26626" name="Rectangle 2"/>
          <p:cNvSpPr>
            <a:spLocks noGrp="1" noChangeArrowheads="1"/>
          </p:cNvSpPr>
          <p:nvPr>
            <p:ph type="title"/>
          </p:nvPr>
        </p:nvSpPr>
        <p:spPr/>
        <p:txBody>
          <a:bodyPr>
            <a:normAutofit fontScale="90000"/>
          </a:bodyPr>
          <a:lstStyle/>
          <a:p>
            <a:pPr algn="ctr" eaLnBrk="1" hangingPunct="1"/>
            <a:r>
              <a:rPr lang="tr-TR" dirty="0" smtClean="0">
                <a:solidFill>
                  <a:srgbClr val="FF0000"/>
                </a:solidFill>
              </a:rPr>
              <a:t>Yetişkinlerle  İletişimde Dikkat Edilecek Hususlar</a:t>
            </a:r>
          </a:p>
        </p:txBody>
      </p:sp>
    </p:spTree>
  </p:cSld>
  <p:clrMapOvr>
    <a:masterClrMapping/>
  </p:clrMapOvr>
  <p:transition>
    <p:strips dir="ru"/>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1 Başlık"/>
          <p:cNvSpPr>
            <a:spLocks noGrp="1"/>
          </p:cNvSpPr>
          <p:nvPr>
            <p:ph type="title"/>
          </p:nvPr>
        </p:nvSpPr>
        <p:spPr>
          <a:xfrm>
            <a:off x="323528" y="2132856"/>
            <a:ext cx="8443914" cy="2428892"/>
          </a:xfrm>
        </p:spPr>
        <p:txBody>
          <a:bodyPr>
            <a:noAutofit/>
          </a:bodyPr>
          <a:lstStyle/>
          <a:p>
            <a:pPr algn="l"/>
            <a:r>
              <a:rPr lang="tr-TR" sz="4400" b="1" dirty="0" smtClean="0">
                <a:solidFill>
                  <a:srgbClr val="FF0000"/>
                </a:solidFill>
              </a:rPr>
              <a:t>YETİŞKİNLİK DÖNEMİ EĞİTİMCİLERİNDE BULUNMASI GEREKEN ÖZELLİKLER</a:t>
            </a:r>
            <a:endParaRPr lang="tr-TR" sz="4400" b="1" dirty="0">
              <a:solidFill>
                <a:srgbClr val="FF0000"/>
              </a:solidFill>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290" name="Picture 2" descr="C:\Users\ayşe uyanık\Pictures\Kooperatiflere-Destek-Yönetmeliği-Yayınlandı.jpg"/>
          <p:cNvPicPr>
            <a:picLocks noGrp="1" noChangeAspect="1" noChangeArrowheads="1"/>
          </p:cNvPicPr>
          <p:nvPr>
            <p:ph idx="1"/>
          </p:nvPr>
        </p:nvPicPr>
        <p:blipFill>
          <a:blip r:embed="rId2" cstate="print"/>
          <a:srcRect/>
          <a:stretch>
            <a:fillRect/>
          </a:stretch>
        </p:blipFill>
        <p:spPr bwMode="auto">
          <a:xfrm>
            <a:off x="539552" y="3501008"/>
            <a:ext cx="3600450" cy="3200400"/>
          </a:xfrm>
          <a:prstGeom prst="rect">
            <a:avLst/>
          </a:prstGeom>
          <a:noFill/>
        </p:spPr>
      </p:pic>
      <p:sp>
        <p:nvSpPr>
          <p:cNvPr id="2" name="1 Başlık"/>
          <p:cNvSpPr>
            <a:spLocks noGrp="1"/>
          </p:cNvSpPr>
          <p:nvPr>
            <p:ph type="title"/>
          </p:nvPr>
        </p:nvSpPr>
        <p:spPr>
          <a:xfrm>
            <a:off x="2724944" y="2492896"/>
            <a:ext cx="6419056" cy="1143000"/>
          </a:xfrm>
        </p:spPr>
        <p:txBody>
          <a:bodyPr>
            <a:normAutofit fontScale="90000"/>
          </a:bodyPr>
          <a:lstStyle/>
          <a:p>
            <a:r>
              <a:rPr lang="tr-TR" b="1" dirty="0" smtClean="0">
                <a:solidFill>
                  <a:srgbClr val="FF0000"/>
                </a:solidFill>
              </a:rPr>
              <a:t>1-Destek ve Cesaretlendirme</a:t>
            </a:r>
            <a:endParaRPr lang="tr-T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059832" y="2780928"/>
            <a:ext cx="6491064" cy="1143000"/>
          </a:xfrm>
        </p:spPr>
        <p:txBody>
          <a:bodyPr/>
          <a:lstStyle/>
          <a:p>
            <a:r>
              <a:rPr lang="tr-TR" b="1" dirty="0" smtClean="0">
                <a:solidFill>
                  <a:srgbClr val="FF0000"/>
                </a:solidFill>
              </a:rPr>
              <a:t>2- Diyalog</a:t>
            </a:r>
            <a:endParaRPr lang="tr-TR" dirty="0"/>
          </a:p>
        </p:txBody>
      </p:sp>
      <p:sp>
        <p:nvSpPr>
          <p:cNvPr id="3" name="İçerik Yer Tutucusu 2"/>
          <p:cNvSpPr>
            <a:spLocks noGrp="1"/>
          </p:cNvSpPr>
          <p:nvPr>
            <p:ph idx="1"/>
          </p:nvPr>
        </p:nvSpPr>
        <p:spPr/>
        <p:txBody>
          <a:bodyPr/>
          <a:lstStyle/>
          <a:p>
            <a:endParaRPr lang="tr-T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131840" y="1340768"/>
            <a:ext cx="6275040" cy="1143000"/>
          </a:xfrm>
        </p:spPr>
        <p:txBody>
          <a:bodyPr/>
          <a:lstStyle/>
          <a:p>
            <a:r>
              <a:rPr lang="tr-TR" b="1" dirty="0" smtClean="0">
                <a:solidFill>
                  <a:srgbClr val="FF0000"/>
                </a:solidFill>
              </a:rPr>
              <a:t>3- Sevgi ve İlgi</a:t>
            </a:r>
            <a:endParaRPr lang="tr-TR" dirty="0">
              <a:solidFill>
                <a:srgbClr val="FF0000"/>
              </a:solidFill>
            </a:endParaRPr>
          </a:p>
        </p:txBody>
      </p:sp>
      <p:sp>
        <p:nvSpPr>
          <p:cNvPr id="3" name="İçerik Yer Tutucusu 2"/>
          <p:cNvSpPr>
            <a:spLocks noGrp="1"/>
          </p:cNvSpPr>
          <p:nvPr>
            <p:ph idx="1"/>
          </p:nvPr>
        </p:nvSpPr>
        <p:spPr/>
        <p:txBody>
          <a:bodyPr/>
          <a:lstStyle/>
          <a:p>
            <a:endParaRPr lang="tr-T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C:\Users\COMPUTER-1\Desktop\etkin-dinleme.gif"/>
          <p:cNvPicPr>
            <a:picLocks noGrp="1" noChangeAspect="1" noChangeArrowheads="1"/>
          </p:cNvPicPr>
          <p:nvPr>
            <p:ph idx="1"/>
          </p:nvPr>
        </p:nvPicPr>
        <p:blipFill>
          <a:blip r:embed="rId2" cstate="print"/>
          <a:srcRect/>
          <a:stretch>
            <a:fillRect/>
          </a:stretch>
        </p:blipFill>
        <p:spPr bwMode="auto">
          <a:xfrm>
            <a:off x="827584" y="1916832"/>
            <a:ext cx="2587352" cy="2736304"/>
          </a:xfrm>
          <a:prstGeom prst="rect">
            <a:avLst/>
          </a:prstGeom>
          <a:noFill/>
        </p:spPr>
      </p:pic>
      <p:sp>
        <p:nvSpPr>
          <p:cNvPr id="2" name="1 Başlık"/>
          <p:cNvSpPr>
            <a:spLocks noGrp="1"/>
          </p:cNvSpPr>
          <p:nvPr>
            <p:ph type="title"/>
          </p:nvPr>
        </p:nvSpPr>
        <p:spPr>
          <a:xfrm>
            <a:off x="3229000" y="2204864"/>
            <a:ext cx="5915000" cy="1143000"/>
          </a:xfrm>
        </p:spPr>
        <p:txBody>
          <a:bodyPr/>
          <a:lstStyle/>
          <a:p>
            <a:r>
              <a:rPr lang="tr-TR" b="1" dirty="0" smtClean="0">
                <a:solidFill>
                  <a:srgbClr val="FF0000"/>
                </a:solidFill>
              </a:rPr>
              <a:t>4. DİNLEME</a:t>
            </a:r>
            <a:endParaRPr lang="tr-TR" b="1" dirty="0">
              <a:solidFill>
                <a:srgbClr val="FF0000"/>
              </a:solidFill>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499992" y="1484784"/>
            <a:ext cx="4139952" cy="1143000"/>
          </a:xfrm>
        </p:spPr>
        <p:txBody>
          <a:bodyPr>
            <a:normAutofit fontScale="90000"/>
          </a:bodyPr>
          <a:lstStyle/>
          <a:p>
            <a:r>
              <a:rPr lang="tr-TR" b="1" dirty="0" smtClean="0">
                <a:solidFill>
                  <a:srgbClr val="FF0000"/>
                </a:solidFill>
              </a:rPr>
              <a:t>5-Güven ve Saygı</a:t>
            </a:r>
            <a:endParaRPr lang="tr-TR" dirty="0"/>
          </a:p>
        </p:txBody>
      </p:sp>
      <p:sp>
        <p:nvSpPr>
          <p:cNvPr id="3" name="İçerik Yer Tutucusu 2"/>
          <p:cNvSpPr>
            <a:spLocks noGrp="1"/>
          </p:cNvSpPr>
          <p:nvPr>
            <p:ph idx="1"/>
          </p:nvPr>
        </p:nvSpPr>
        <p:spPr/>
        <p:txBody>
          <a:bodyPr/>
          <a:lstStyle/>
          <a:p>
            <a:endParaRPr lang="tr-T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788024" y="1412776"/>
            <a:ext cx="4355976" cy="1143000"/>
          </a:xfrm>
        </p:spPr>
        <p:txBody>
          <a:bodyPr/>
          <a:lstStyle/>
          <a:p>
            <a:r>
              <a:rPr lang="tr-TR" dirty="0" smtClean="0">
                <a:solidFill>
                  <a:srgbClr val="FF0000"/>
                </a:solidFill>
              </a:rPr>
              <a:t>6. Empati</a:t>
            </a:r>
            <a:endParaRPr lang="tr-TR" dirty="0">
              <a:solidFill>
                <a:srgbClr val="FF0000"/>
              </a:solidFill>
            </a:endParaRPr>
          </a:p>
        </p:txBody>
      </p:sp>
      <p:sp>
        <p:nvSpPr>
          <p:cNvPr id="3" name="İçerik Yer Tutucusu 2"/>
          <p:cNvSpPr>
            <a:spLocks noGrp="1"/>
          </p:cNvSpPr>
          <p:nvPr>
            <p:ph idx="1"/>
          </p:nvPr>
        </p:nvSpPr>
        <p:spPr/>
        <p:txBody>
          <a:bodyPr/>
          <a:lstStyle/>
          <a:p>
            <a:endParaRPr lang="tr-T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C:\Users\COMPUTER-1\Desktop\onay.jpg"/>
          <p:cNvPicPr>
            <a:picLocks noGrp="1" noChangeAspect="1" noChangeArrowheads="1"/>
          </p:cNvPicPr>
          <p:nvPr>
            <p:ph idx="1"/>
          </p:nvPr>
        </p:nvPicPr>
        <p:blipFill>
          <a:blip r:embed="rId2" cstate="print"/>
          <a:srcRect/>
          <a:stretch>
            <a:fillRect/>
          </a:stretch>
        </p:blipFill>
        <p:spPr bwMode="auto">
          <a:xfrm>
            <a:off x="971600" y="1124744"/>
            <a:ext cx="1930400" cy="2286000"/>
          </a:xfrm>
          <a:prstGeom prst="rect">
            <a:avLst/>
          </a:prstGeom>
          <a:noFill/>
        </p:spPr>
      </p:pic>
      <p:sp>
        <p:nvSpPr>
          <p:cNvPr id="2" name="1 Başlık"/>
          <p:cNvSpPr>
            <a:spLocks noGrp="1"/>
          </p:cNvSpPr>
          <p:nvPr>
            <p:ph type="title"/>
          </p:nvPr>
        </p:nvSpPr>
        <p:spPr>
          <a:xfrm>
            <a:off x="3084984" y="2420888"/>
            <a:ext cx="6059016" cy="1143000"/>
          </a:xfrm>
        </p:spPr>
        <p:txBody>
          <a:bodyPr/>
          <a:lstStyle/>
          <a:p>
            <a:r>
              <a:rPr lang="tr-TR" b="1" dirty="0" smtClean="0">
                <a:solidFill>
                  <a:srgbClr val="FF0066"/>
                </a:solidFill>
              </a:rPr>
              <a:t>7-Kabul ve Onay</a:t>
            </a:r>
            <a:endParaRPr lang="tr-TR"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C:\Users\COMPUTER-1\Desktop\b6cb6ffcd1(1).jpg"/>
          <p:cNvPicPr>
            <a:picLocks noGrp="1" noChangeAspect="1" noChangeArrowheads="1"/>
          </p:cNvPicPr>
          <p:nvPr>
            <p:ph idx="1"/>
          </p:nvPr>
        </p:nvPicPr>
        <p:blipFill>
          <a:blip r:embed="rId2" cstate="print"/>
          <a:srcRect/>
          <a:stretch>
            <a:fillRect/>
          </a:stretch>
        </p:blipFill>
        <p:spPr bwMode="auto">
          <a:xfrm>
            <a:off x="0" y="188640"/>
            <a:ext cx="3419872" cy="4394200"/>
          </a:xfrm>
          <a:prstGeom prst="rect">
            <a:avLst/>
          </a:prstGeom>
          <a:noFill/>
        </p:spPr>
      </p:pic>
      <p:sp>
        <p:nvSpPr>
          <p:cNvPr id="2" name="1 Başlık"/>
          <p:cNvSpPr>
            <a:spLocks noGrp="1"/>
          </p:cNvSpPr>
          <p:nvPr>
            <p:ph type="title"/>
          </p:nvPr>
        </p:nvSpPr>
        <p:spPr>
          <a:xfrm>
            <a:off x="3131840" y="1628800"/>
            <a:ext cx="6156176" cy="1143000"/>
          </a:xfrm>
        </p:spPr>
        <p:txBody>
          <a:bodyPr>
            <a:normAutofit/>
          </a:bodyPr>
          <a:lstStyle/>
          <a:p>
            <a:r>
              <a:rPr lang="tr-TR" b="1" dirty="0" smtClean="0">
                <a:solidFill>
                  <a:srgbClr val="FF0000"/>
                </a:solidFill>
              </a:rPr>
              <a:t>8-Soru-Cevap Metodu</a:t>
            </a:r>
            <a:endParaRPr lang="tr-TR" dirty="0">
              <a:solidFill>
                <a:srgbClr val="FF0000"/>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srcRect/>
          <a:stretch>
            <a:fillRect/>
          </a:stretch>
        </p:blipFill>
        <p:spPr bwMode="auto">
          <a:xfrm>
            <a:off x="357158" y="285728"/>
            <a:ext cx="8286807" cy="6286543"/>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Tree>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275856" y="2132856"/>
            <a:ext cx="6131024" cy="1143000"/>
          </a:xfrm>
        </p:spPr>
        <p:txBody>
          <a:bodyPr/>
          <a:lstStyle/>
          <a:p>
            <a:r>
              <a:rPr lang="tr-TR" b="1" dirty="0" smtClean="0">
                <a:solidFill>
                  <a:srgbClr val="FF0000"/>
                </a:solidFill>
              </a:rPr>
              <a:t>9-İfade Serbestliği</a:t>
            </a:r>
            <a:endParaRPr lang="tr-TR" dirty="0"/>
          </a:p>
        </p:txBody>
      </p:sp>
      <p:sp>
        <p:nvSpPr>
          <p:cNvPr id="3" name="İçerik Yer Tutucusu 2"/>
          <p:cNvSpPr>
            <a:spLocks noGrp="1"/>
          </p:cNvSpPr>
          <p:nvPr>
            <p:ph idx="1"/>
          </p:nvPr>
        </p:nvSpPr>
        <p:spPr/>
        <p:txBody>
          <a:bodyPr/>
          <a:lstStyle/>
          <a:p>
            <a:endParaRPr lang="tr-T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txBox="1">
            <a:spLocks/>
          </p:cNvSpPr>
          <p:nvPr/>
        </p:nvSpPr>
        <p:spPr>
          <a:xfrm>
            <a:off x="285720" y="428604"/>
            <a:ext cx="8515352" cy="3214710"/>
          </a:xfrm>
          <a:prstGeom prst="rect">
            <a:avLst/>
          </a:prstGeom>
        </p:spPr>
        <p:txBody>
          <a:bodyPr>
            <a:normAutofit fontScale="25000" lnSpcReduction="2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16000" b="1" i="0" u="none" strike="noStrike" kern="1200" cap="none" spc="0" normalizeH="0" baseline="0" noProof="0" dirty="0" smtClean="0">
                <a:ln>
                  <a:noFill/>
                </a:ln>
                <a:solidFill>
                  <a:srgbClr val="FF0066"/>
                </a:solidFill>
                <a:effectLst/>
                <a:uLnTx/>
                <a:uFillTx/>
                <a:latin typeface="Arial Black" pitchFamily="34" charset="0"/>
                <a:ea typeface="+mj-ea"/>
                <a:cs typeface="+mj-cs"/>
              </a:rPr>
              <a:t>YETİŞKİNLER DİN EĞİTİMİNE DAİR PROBLEMLERİ TANIMAK VE ÇÖZÜMLERİ BİLMEK İYİ BİR EĞİTİM VEREBİLMEK AÇISINDAN ÖNEMLİDİR;</a:t>
            </a:r>
            <a:r>
              <a:rPr kumimoji="0" lang="tr-TR" sz="4400" b="0" i="0" u="none" strike="noStrike" kern="1200" cap="none" spc="0" normalizeH="0" baseline="0" noProof="0" dirty="0" smtClean="0">
                <a:ln>
                  <a:noFill/>
                </a:ln>
                <a:solidFill>
                  <a:schemeClr val="tx1"/>
                </a:solidFill>
                <a:effectLst/>
                <a:uLnTx/>
                <a:uFillTx/>
                <a:latin typeface="+mj-lt"/>
                <a:ea typeface="+mj-ea"/>
                <a:cs typeface="+mj-cs"/>
              </a:rPr>
              <a:t/>
            </a:r>
            <a:br>
              <a:rPr kumimoji="0" lang="tr-TR" sz="4400" b="0" i="0" u="none" strike="noStrike" kern="1200" cap="none" spc="0" normalizeH="0" baseline="0" noProof="0" dirty="0" smtClean="0">
                <a:ln>
                  <a:noFill/>
                </a:ln>
                <a:solidFill>
                  <a:schemeClr val="tx1"/>
                </a:solidFill>
                <a:effectLst/>
                <a:uLnTx/>
                <a:uFillTx/>
                <a:latin typeface="+mj-lt"/>
                <a:ea typeface="+mj-ea"/>
                <a:cs typeface="+mj-cs"/>
              </a:rPr>
            </a:br>
            <a:endParaRPr kumimoji="0" lang="tr-TR" sz="4400" b="0" i="0" u="none" strike="noStrike" kern="1200" cap="none" spc="0" normalizeH="0" baseline="0" noProof="0" dirty="0">
              <a:ln>
                <a:noFill/>
              </a:ln>
              <a:solidFill>
                <a:schemeClr val="tx1"/>
              </a:solidFill>
              <a:effectLst/>
              <a:uLnTx/>
              <a:uFillTx/>
              <a:latin typeface="+mj-lt"/>
              <a:ea typeface="+mj-ea"/>
              <a:cs typeface="+mj-cs"/>
            </a:endParaRPr>
          </a:p>
        </p:txBody>
      </p:sp>
      <p:pic>
        <p:nvPicPr>
          <p:cNvPr id="13314" name="Picture 2" descr="C:\Users\COMPUTER-1\Desktop\images (3).jpg"/>
          <p:cNvPicPr>
            <a:picLocks noChangeAspect="1" noChangeArrowheads="1"/>
          </p:cNvPicPr>
          <p:nvPr/>
        </p:nvPicPr>
        <p:blipFill>
          <a:blip r:embed="rId2" cstate="print"/>
          <a:srcRect/>
          <a:stretch>
            <a:fillRect/>
          </a:stretch>
        </p:blipFill>
        <p:spPr bwMode="auto">
          <a:xfrm>
            <a:off x="2571736" y="3494949"/>
            <a:ext cx="4071934" cy="3363051"/>
          </a:xfrm>
          <a:prstGeom prst="rect">
            <a:avLst/>
          </a:prstGeom>
          <a:noFill/>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0" y="214290"/>
            <a:ext cx="8686800" cy="1399032"/>
          </a:xfrm>
        </p:spPr>
        <p:txBody>
          <a:bodyPr>
            <a:normAutofit/>
          </a:bodyPr>
          <a:lstStyle/>
          <a:p>
            <a:r>
              <a:rPr lang="tr-TR" b="1" dirty="0" smtClean="0">
                <a:solidFill>
                  <a:srgbClr val="FF0000"/>
                </a:solidFill>
              </a:rPr>
              <a:t>İyi Bir Din Eğitimi Verebilmek İçin Şu Hususlar Unutulmamalıdır:</a:t>
            </a:r>
            <a:endParaRPr lang="tr-TR" b="1" dirty="0">
              <a:solidFill>
                <a:srgbClr val="FF0000"/>
              </a:solidFill>
            </a:endParaRPr>
          </a:p>
        </p:txBody>
      </p:sp>
      <p:sp>
        <p:nvSpPr>
          <p:cNvPr id="3" name="2 İçerik Yer Tutucusu"/>
          <p:cNvSpPr>
            <a:spLocks noGrp="1"/>
          </p:cNvSpPr>
          <p:nvPr>
            <p:ph idx="1"/>
          </p:nvPr>
        </p:nvSpPr>
        <p:spPr>
          <a:xfrm>
            <a:off x="0" y="1571612"/>
            <a:ext cx="9144000" cy="5286388"/>
          </a:xfrm>
        </p:spPr>
        <p:txBody>
          <a:bodyPr>
            <a:normAutofit/>
          </a:bodyPr>
          <a:lstStyle/>
          <a:p>
            <a:r>
              <a:rPr lang="tr-TR" b="1" dirty="0" smtClean="0"/>
              <a:t>1- Yetişkinlere verilecek dini bilgilerin rahatlıkla kavranmasına imkan verecek bir düzen içinde sunulması gerekir. Anlatılan bilgiler üzerinde tartışma yapılarak sağlam kanaatler oluşturulmasına fırsat verilmelidir. Dini konularda </a:t>
            </a:r>
            <a:r>
              <a:rPr lang="tr-TR" b="1" dirty="0" err="1" smtClean="0"/>
              <a:t>kalıplaşmıs</a:t>
            </a:r>
            <a:r>
              <a:rPr lang="tr-TR" b="1" dirty="0" smtClean="0"/>
              <a:t> </a:t>
            </a:r>
            <a:r>
              <a:rPr lang="tr-TR" b="1" dirty="0" err="1" smtClean="0"/>
              <a:t>görüs</a:t>
            </a:r>
            <a:r>
              <a:rPr lang="tr-TR" b="1" dirty="0" smtClean="0"/>
              <a:t> ve kararların tek gerçeklik seklinde </a:t>
            </a:r>
            <a:r>
              <a:rPr lang="tr-TR" b="1" dirty="0" err="1" smtClean="0"/>
              <a:t>tartısmaya</a:t>
            </a:r>
            <a:r>
              <a:rPr lang="tr-TR" b="1" dirty="0" smtClean="0"/>
              <a:t> kapalı olarak aktarılması olumsuz neticeler vermektedir.</a:t>
            </a:r>
            <a:endParaRPr lang="tr-TR" b="1"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9512" y="764704"/>
            <a:ext cx="9144000" cy="6572272"/>
          </a:xfrm>
        </p:spPr>
        <p:txBody>
          <a:bodyPr>
            <a:normAutofit/>
          </a:bodyPr>
          <a:lstStyle/>
          <a:p>
            <a:r>
              <a:rPr lang="nn-NO" b="1" dirty="0" smtClean="0">
                <a:latin typeface="Arial Black" pitchFamily="34" charset="0"/>
              </a:rPr>
              <a:t>2- Yetiskinlerin ilgileri ve problemleri dikkate alınarak onlara verilecek dini</a:t>
            </a:r>
            <a:r>
              <a:rPr lang="tr-TR" b="1" dirty="0" smtClean="0">
                <a:latin typeface="Arial Black" pitchFamily="34" charset="0"/>
              </a:rPr>
              <a:t> bilgiler için zamanı ve ortamı uygun hale getirmek gerekir. Hutbe ve vaazlar için camiler uygun dini iletişim ortamları kabul edilse de verilen bilgilerin öğrenilebilmesi için yetişkinlerin zihinsel hazır oluş durumuna getirilmesi çocuklardan daha zordur ve daha önemlidir. Bunu başaramadıkları taktirde bilgiye yönelmeleri ve öğrenmeleri mümkün olamamaktadır.</a:t>
            </a:r>
            <a:endParaRPr lang="tr-TR" b="1" dirty="0">
              <a:latin typeface="Arial Black" pitchFamily="34" charset="0"/>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0" y="0"/>
            <a:ext cx="8858280" cy="6858000"/>
          </a:xfrm>
        </p:spPr>
        <p:txBody>
          <a:bodyPr>
            <a:normAutofit/>
          </a:bodyPr>
          <a:lstStyle/>
          <a:p>
            <a:endParaRPr lang="tr-TR" b="1" dirty="0" smtClean="0">
              <a:latin typeface="+mj-lt"/>
            </a:endParaRPr>
          </a:p>
          <a:p>
            <a:endParaRPr lang="tr-TR" b="1" dirty="0" smtClean="0">
              <a:latin typeface="+mj-lt"/>
            </a:endParaRPr>
          </a:p>
          <a:p>
            <a:r>
              <a:rPr lang="tr-TR" b="1" dirty="0" smtClean="0">
                <a:latin typeface="+mj-lt"/>
              </a:rPr>
              <a:t>3- </a:t>
            </a:r>
            <a:r>
              <a:rPr lang="tr-TR" b="1" dirty="0" err="1" smtClean="0">
                <a:latin typeface="+mj-lt"/>
              </a:rPr>
              <a:t>Andragojik</a:t>
            </a:r>
            <a:r>
              <a:rPr lang="tr-TR" b="1" dirty="0" smtClean="0">
                <a:latin typeface="+mj-lt"/>
              </a:rPr>
              <a:t> dini öğretimler kesinlikle dostça ve içten olmalıdır. Öğreticinin ne vesile ile olursa olsun kin, nefret ve düşmanlık içeren ifade ve tavırlardan kaçınması, herhangi bir zümreyi, grubu, cemaati, özellikle de şahısları hedef alınmaması hatta bunu hissettirmemesi gerekir. Çünkü yetişkinler suçlama ve eleştirileri hiç ilgisi olmasa bile üzerlerine alma eğilimindedirler. </a:t>
            </a:r>
            <a:endParaRPr lang="tr-TR" b="1" dirty="0">
              <a:latin typeface="+mj-lt"/>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0" y="0"/>
            <a:ext cx="9144000" cy="6643710"/>
          </a:xfrm>
        </p:spPr>
        <p:txBody>
          <a:bodyPr>
            <a:noAutofit/>
          </a:bodyPr>
          <a:lstStyle/>
          <a:p>
            <a:endParaRPr lang="tr-TR" sz="3200" b="1" dirty="0" smtClean="0"/>
          </a:p>
          <a:p>
            <a:endParaRPr lang="tr-TR" sz="3200" b="1" dirty="0" smtClean="0"/>
          </a:p>
          <a:p>
            <a:r>
              <a:rPr lang="tr-TR" sz="3200" b="1" dirty="0" smtClean="0"/>
              <a:t>4- </a:t>
            </a:r>
            <a:r>
              <a:rPr lang="tr-TR" sz="3200" b="1" dirty="0" err="1" smtClean="0"/>
              <a:t>Andragojik</a:t>
            </a:r>
            <a:r>
              <a:rPr lang="tr-TR" sz="3200" b="1" dirty="0" smtClean="0"/>
              <a:t> dini öğretimlerde muhatapların genel ve ortak ihtiyaçlarına göre hareket edilmelidir. Çünkü </a:t>
            </a:r>
            <a:r>
              <a:rPr lang="tr-TR" sz="3200" b="1" dirty="0" err="1" smtClean="0"/>
              <a:t>yetiskinler</a:t>
            </a:r>
            <a:r>
              <a:rPr lang="tr-TR" sz="3200" b="1" dirty="0" smtClean="0"/>
              <a:t> ihtiyaç duymadıkları bilgiye ilgi göstermezler, öğrenme konusunda isteksiz davranırlar. </a:t>
            </a:r>
            <a:endParaRPr lang="tr-TR" sz="3200" b="1"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285720" y="357166"/>
            <a:ext cx="8643998" cy="6215106"/>
          </a:xfrm>
        </p:spPr>
        <p:txBody>
          <a:bodyPr>
            <a:normAutofit/>
          </a:bodyPr>
          <a:lstStyle/>
          <a:p>
            <a:r>
              <a:rPr lang="tr-TR" b="1" dirty="0" smtClean="0"/>
              <a:t>5- Yetişkin öğretimi geribildirimi en az olan öğretim alanıdır. Çünkü yetişkinler anlamamış olmaktan veya yanlış anlamış olmaktan utanırlar ve anlamamış olsalar bile anlamış gibi yaparlar. Bir çok yetişkin bilgisizliği ortaya çıkar korkusuyla soru sormaktan da kaçınır. Dini konularda bu çekingenlik daha fazla görülür. Bu bakımdan öğretici mümkün olduğunca insanları rahatlatabilmeli konunun öğrenilmiş olduğundan emin oluncaya kadar çaba göstermelidir. </a:t>
            </a:r>
            <a:endParaRPr lang="tr-TR" b="1"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214282" y="285728"/>
            <a:ext cx="8715436" cy="6215106"/>
          </a:xfrm>
        </p:spPr>
        <p:txBody>
          <a:bodyPr>
            <a:normAutofit/>
          </a:bodyPr>
          <a:lstStyle/>
          <a:p>
            <a:r>
              <a:rPr lang="tr-TR" sz="3600" b="1" dirty="0" smtClean="0"/>
              <a:t>6- Yetişkinler din öğretiminde muhatapların farklı yaşlarda, farklı statülerde, farklı bilgi ve kültür düzeyinde kimseler olmaları kaçınılmazdır. Onlara verilecek bilgilerin, kullanılacak dil ve üslubun, gösterilecek tutum ve tavırların bu farklılıklar dikkate alınarak belirlenmesi gerekir. </a:t>
            </a:r>
            <a:endParaRPr lang="tr-TR" sz="3600" b="1"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0" y="0"/>
            <a:ext cx="9144000" cy="6858000"/>
          </a:xfrm>
        </p:spPr>
        <p:txBody>
          <a:bodyPr>
            <a:normAutofit/>
          </a:bodyPr>
          <a:lstStyle/>
          <a:p>
            <a:endParaRPr lang="tr-TR" sz="3600" b="1" dirty="0" smtClean="0"/>
          </a:p>
          <a:p>
            <a:endParaRPr lang="tr-TR" sz="3600" b="1" dirty="0" smtClean="0"/>
          </a:p>
          <a:p>
            <a:r>
              <a:rPr lang="tr-TR" sz="3600" b="1" dirty="0" smtClean="0"/>
              <a:t>7- Yetişkin eğitiminde dini bilgilerin depolanıp saklanacak türden değil, hayatta pratik sonuçlar veren, insanların problemlerine çözümler getiren türden olmalıdır. </a:t>
            </a:r>
            <a:endParaRPr lang="tr-TR" sz="3600" b="1"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0" y="428604"/>
            <a:ext cx="9144000" cy="5072074"/>
          </a:xfrm>
        </p:spPr>
        <p:txBody>
          <a:bodyPr>
            <a:normAutofit/>
          </a:bodyPr>
          <a:lstStyle/>
          <a:p>
            <a:r>
              <a:rPr lang="tr-TR" sz="4400" b="1" dirty="0" smtClean="0"/>
              <a:t>8- Yetişkinlere yönelik din öğretimlerinde </a:t>
            </a:r>
            <a:r>
              <a:rPr lang="tr-TR" sz="4400" b="1" dirty="0" err="1" smtClean="0"/>
              <a:t>yanlıs</a:t>
            </a:r>
            <a:r>
              <a:rPr lang="tr-TR" sz="4400" b="1" dirty="0" smtClean="0"/>
              <a:t> bilgi ve kanaat aktarmamak için öğreticiler dikkatli olmalı, derse iyi hazırlanmalı, kesin bilmedikleri hususlara girmemelidirler</a:t>
            </a:r>
            <a:endParaRPr lang="tr-TR" sz="4400" b="1"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9" name="Rectangle 3"/>
          <p:cNvSpPr>
            <a:spLocks noGrp="1" noChangeArrowheads="1"/>
          </p:cNvSpPr>
          <p:nvPr>
            <p:ph idx="1"/>
          </p:nvPr>
        </p:nvSpPr>
        <p:spPr>
          <a:xfrm>
            <a:off x="250825" y="2017713"/>
            <a:ext cx="8704263" cy="4114800"/>
          </a:xfrm>
        </p:spPr>
        <p:txBody>
          <a:bodyPr/>
          <a:lstStyle/>
          <a:p>
            <a:pPr eaLnBrk="1" hangingPunct="1"/>
            <a:endParaRPr lang="tr-TR" smtClean="0"/>
          </a:p>
          <a:p>
            <a:pPr eaLnBrk="1" hangingPunct="1"/>
            <a:endParaRPr lang="tr-TR" sz="2800" smtClean="0"/>
          </a:p>
        </p:txBody>
      </p:sp>
      <p:sp>
        <p:nvSpPr>
          <p:cNvPr id="24578" name="Rectangle 2"/>
          <p:cNvSpPr>
            <a:spLocks noGrp="1" noChangeArrowheads="1"/>
          </p:cNvSpPr>
          <p:nvPr>
            <p:ph type="title"/>
          </p:nvPr>
        </p:nvSpPr>
        <p:spPr/>
        <p:txBody>
          <a:bodyPr>
            <a:normAutofit/>
          </a:bodyPr>
          <a:lstStyle/>
          <a:p>
            <a:pPr algn="ctr" eaLnBrk="1" hangingPunct="1"/>
            <a:r>
              <a:rPr lang="tr-TR" sz="4000" smtClean="0"/>
              <a:t>Yetişkinlerde Eğitim ve İletişim</a:t>
            </a:r>
          </a:p>
        </p:txBody>
      </p:sp>
      <p:sp>
        <p:nvSpPr>
          <p:cNvPr id="24580" name="Rectangle 10"/>
          <p:cNvSpPr>
            <a:spLocks noChangeArrowheads="1"/>
          </p:cNvSpPr>
          <p:nvPr/>
        </p:nvSpPr>
        <p:spPr bwMode="auto">
          <a:xfrm>
            <a:off x="439738" y="2781300"/>
            <a:ext cx="8704262" cy="2735263"/>
          </a:xfrm>
          <a:prstGeom prst="rect">
            <a:avLst/>
          </a:prstGeom>
          <a:noFill/>
          <a:ln w="9525">
            <a:noFill/>
            <a:miter lim="800000"/>
            <a:headEnd/>
            <a:tailEnd/>
          </a:ln>
        </p:spPr>
        <p:txBody>
          <a:bodyPr/>
          <a:lstStyle/>
          <a:p>
            <a:pPr marL="342900" indent="-342900">
              <a:spcBef>
                <a:spcPct val="20000"/>
              </a:spcBef>
              <a:buClr>
                <a:schemeClr val="folHlink"/>
              </a:buClr>
              <a:buSzPct val="60000"/>
              <a:buFont typeface="Wingdings" pitchFamily="2" charset="2"/>
              <a:buNone/>
            </a:pPr>
            <a:r>
              <a:rPr lang="tr-TR" sz="3200" dirty="0"/>
              <a:t>Kaynak</a:t>
            </a:r>
            <a:r>
              <a:rPr lang="en-US" sz="3200" dirty="0"/>
              <a:t> </a:t>
            </a:r>
            <a:r>
              <a:rPr lang="tr-TR" sz="3200" dirty="0"/>
              <a:t>          Mesaj           Kanal          Alıcı</a:t>
            </a:r>
          </a:p>
          <a:p>
            <a:pPr marL="342900" indent="-342900">
              <a:spcBef>
                <a:spcPct val="20000"/>
              </a:spcBef>
              <a:buClr>
                <a:schemeClr val="folHlink"/>
              </a:buClr>
              <a:buSzPct val="60000"/>
              <a:buFont typeface="Wingdings" pitchFamily="2" charset="2"/>
              <a:buChar char="n"/>
            </a:pPr>
            <a:endParaRPr lang="tr-TR" sz="2800" dirty="0"/>
          </a:p>
          <a:p>
            <a:pPr marL="342900" indent="-342900">
              <a:spcBef>
                <a:spcPct val="20000"/>
              </a:spcBef>
              <a:buClr>
                <a:schemeClr val="folHlink"/>
              </a:buClr>
              <a:buSzPct val="60000"/>
              <a:buFont typeface="Wingdings" pitchFamily="2" charset="2"/>
              <a:buChar char="n"/>
            </a:pPr>
            <a:endParaRPr lang="tr-TR" sz="2800" dirty="0"/>
          </a:p>
          <a:p>
            <a:pPr marL="342900" indent="-342900">
              <a:spcBef>
                <a:spcPct val="20000"/>
              </a:spcBef>
              <a:buClr>
                <a:schemeClr val="folHlink"/>
              </a:buClr>
              <a:buSzPct val="60000"/>
              <a:buFont typeface="Wingdings" pitchFamily="2" charset="2"/>
              <a:buChar char="n"/>
            </a:pPr>
            <a:endParaRPr lang="tr-TR" sz="2800" dirty="0"/>
          </a:p>
          <a:p>
            <a:pPr marL="342900" indent="-342900" algn="ctr">
              <a:spcBef>
                <a:spcPct val="20000"/>
              </a:spcBef>
              <a:buClr>
                <a:schemeClr val="folHlink"/>
              </a:buClr>
              <a:buSzPct val="60000"/>
              <a:buFont typeface="Wingdings" pitchFamily="2" charset="2"/>
              <a:buNone/>
            </a:pPr>
            <a:r>
              <a:rPr lang="tr-TR" sz="3200" dirty="0"/>
              <a:t>Geri Bildirim</a:t>
            </a:r>
          </a:p>
        </p:txBody>
      </p:sp>
      <p:sp>
        <p:nvSpPr>
          <p:cNvPr id="24581" name="Line 11"/>
          <p:cNvSpPr>
            <a:spLocks noChangeShapeType="1"/>
          </p:cNvSpPr>
          <p:nvPr/>
        </p:nvSpPr>
        <p:spPr bwMode="auto">
          <a:xfrm>
            <a:off x="1979613" y="3068638"/>
            <a:ext cx="720725" cy="0"/>
          </a:xfrm>
          <a:prstGeom prst="line">
            <a:avLst/>
          </a:prstGeom>
          <a:noFill/>
          <a:ln w="38100">
            <a:solidFill>
              <a:schemeClr val="tx1"/>
            </a:solidFill>
            <a:round/>
            <a:headEnd/>
            <a:tailEnd type="triangle" w="med" len="med"/>
          </a:ln>
        </p:spPr>
        <p:txBody>
          <a:bodyPr/>
          <a:lstStyle/>
          <a:p>
            <a:endParaRPr lang="tr-TR"/>
          </a:p>
        </p:txBody>
      </p:sp>
      <p:sp>
        <p:nvSpPr>
          <p:cNvPr id="24582" name="Line 12"/>
          <p:cNvSpPr>
            <a:spLocks noChangeShapeType="1"/>
          </p:cNvSpPr>
          <p:nvPr/>
        </p:nvSpPr>
        <p:spPr bwMode="auto">
          <a:xfrm>
            <a:off x="4500563" y="3068638"/>
            <a:ext cx="720725" cy="0"/>
          </a:xfrm>
          <a:prstGeom prst="line">
            <a:avLst/>
          </a:prstGeom>
          <a:noFill/>
          <a:ln w="38100">
            <a:solidFill>
              <a:schemeClr val="tx1"/>
            </a:solidFill>
            <a:round/>
            <a:headEnd/>
            <a:tailEnd type="triangle" w="med" len="med"/>
          </a:ln>
        </p:spPr>
        <p:txBody>
          <a:bodyPr/>
          <a:lstStyle/>
          <a:p>
            <a:endParaRPr lang="tr-TR"/>
          </a:p>
        </p:txBody>
      </p:sp>
      <p:sp>
        <p:nvSpPr>
          <p:cNvPr id="24583" name="Line 13"/>
          <p:cNvSpPr>
            <a:spLocks noChangeShapeType="1"/>
          </p:cNvSpPr>
          <p:nvPr/>
        </p:nvSpPr>
        <p:spPr bwMode="auto">
          <a:xfrm>
            <a:off x="6877050" y="3068638"/>
            <a:ext cx="720725" cy="0"/>
          </a:xfrm>
          <a:prstGeom prst="line">
            <a:avLst/>
          </a:prstGeom>
          <a:noFill/>
          <a:ln w="38100">
            <a:solidFill>
              <a:schemeClr val="tx1"/>
            </a:solidFill>
            <a:round/>
            <a:headEnd/>
            <a:tailEnd type="triangle" w="med" len="med"/>
          </a:ln>
        </p:spPr>
        <p:txBody>
          <a:bodyPr/>
          <a:lstStyle/>
          <a:p>
            <a:endParaRPr lang="tr-TR"/>
          </a:p>
        </p:txBody>
      </p:sp>
      <p:sp>
        <p:nvSpPr>
          <p:cNvPr id="24584" name="Line 14"/>
          <p:cNvSpPr>
            <a:spLocks noChangeShapeType="1"/>
          </p:cNvSpPr>
          <p:nvPr/>
        </p:nvSpPr>
        <p:spPr bwMode="auto">
          <a:xfrm>
            <a:off x="8316913" y="3284538"/>
            <a:ext cx="0" cy="1873250"/>
          </a:xfrm>
          <a:prstGeom prst="line">
            <a:avLst/>
          </a:prstGeom>
          <a:noFill/>
          <a:ln w="38100">
            <a:solidFill>
              <a:schemeClr val="tx1"/>
            </a:solidFill>
            <a:round/>
            <a:headEnd/>
            <a:tailEnd type="triangle" w="med" len="med"/>
          </a:ln>
        </p:spPr>
        <p:txBody>
          <a:bodyPr/>
          <a:lstStyle/>
          <a:p>
            <a:endParaRPr lang="tr-TR"/>
          </a:p>
        </p:txBody>
      </p:sp>
      <p:sp>
        <p:nvSpPr>
          <p:cNvPr id="24585" name="Line 15"/>
          <p:cNvSpPr>
            <a:spLocks noChangeShapeType="1"/>
          </p:cNvSpPr>
          <p:nvPr/>
        </p:nvSpPr>
        <p:spPr bwMode="auto">
          <a:xfrm>
            <a:off x="900113" y="3429000"/>
            <a:ext cx="0" cy="1800225"/>
          </a:xfrm>
          <a:prstGeom prst="line">
            <a:avLst/>
          </a:prstGeom>
          <a:noFill/>
          <a:ln w="38100">
            <a:solidFill>
              <a:schemeClr val="tx1"/>
            </a:solidFill>
            <a:round/>
            <a:headEnd type="triangle" w="med" len="med"/>
            <a:tailEnd/>
          </a:ln>
        </p:spPr>
        <p:txBody>
          <a:bodyPr/>
          <a:lstStyle/>
          <a:p>
            <a:endParaRPr lang="tr-TR"/>
          </a:p>
        </p:txBody>
      </p:sp>
      <p:sp>
        <p:nvSpPr>
          <p:cNvPr id="24586" name="Line 19"/>
          <p:cNvSpPr>
            <a:spLocks noChangeShapeType="1"/>
          </p:cNvSpPr>
          <p:nvPr/>
        </p:nvSpPr>
        <p:spPr bwMode="auto">
          <a:xfrm flipH="1">
            <a:off x="6011863" y="5229225"/>
            <a:ext cx="2305050" cy="0"/>
          </a:xfrm>
          <a:prstGeom prst="line">
            <a:avLst/>
          </a:prstGeom>
          <a:noFill/>
          <a:ln w="38100">
            <a:solidFill>
              <a:schemeClr val="tx1"/>
            </a:solidFill>
            <a:round/>
            <a:headEnd/>
            <a:tailEnd type="triangle" w="med" len="med"/>
          </a:ln>
        </p:spPr>
        <p:txBody>
          <a:bodyPr/>
          <a:lstStyle/>
          <a:p>
            <a:endParaRPr lang="tr-TR"/>
          </a:p>
        </p:txBody>
      </p:sp>
      <p:sp>
        <p:nvSpPr>
          <p:cNvPr id="24587" name="Line 20"/>
          <p:cNvSpPr>
            <a:spLocks noChangeShapeType="1"/>
          </p:cNvSpPr>
          <p:nvPr/>
        </p:nvSpPr>
        <p:spPr bwMode="auto">
          <a:xfrm flipH="1">
            <a:off x="900113" y="5229225"/>
            <a:ext cx="2735262" cy="0"/>
          </a:xfrm>
          <a:prstGeom prst="line">
            <a:avLst/>
          </a:prstGeom>
          <a:noFill/>
          <a:ln w="38100">
            <a:solidFill>
              <a:schemeClr val="tx1"/>
            </a:solidFill>
            <a:round/>
            <a:headEnd/>
            <a:tailEnd type="triangle" w="med" len="med"/>
          </a:ln>
        </p:spPr>
        <p:txBody>
          <a:bodyPr/>
          <a:lstStyle/>
          <a:p>
            <a:endParaRPr lang="tr-TR"/>
          </a:p>
        </p:txBody>
      </p:sp>
      <p:sp>
        <p:nvSpPr>
          <p:cNvPr id="24588" name="Rectangle 21"/>
          <p:cNvSpPr>
            <a:spLocks noChangeArrowheads="1"/>
          </p:cNvSpPr>
          <p:nvPr/>
        </p:nvSpPr>
        <p:spPr bwMode="auto">
          <a:xfrm>
            <a:off x="827088" y="2424113"/>
            <a:ext cx="760412" cy="457200"/>
          </a:xfrm>
          <a:prstGeom prst="rect">
            <a:avLst/>
          </a:prstGeom>
          <a:noFill/>
          <a:ln w="9525">
            <a:noFill/>
            <a:miter lim="800000"/>
            <a:headEnd/>
            <a:tailEnd/>
          </a:ln>
        </p:spPr>
        <p:txBody>
          <a:bodyPr wrap="none">
            <a:spAutoFit/>
          </a:bodyPr>
          <a:lstStyle/>
          <a:p>
            <a:r>
              <a:rPr lang="tr-TR" sz="2400" b="1">
                <a:solidFill>
                  <a:schemeClr val="hlink"/>
                </a:solidFill>
                <a:latin typeface="Arial" charset="0"/>
              </a:rPr>
              <a:t>Kim</a:t>
            </a:r>
          </a:p>
        </p:txBody>
      </p:sp>
      <p:sp>
        <p:nvSpPr>
          <p:cNvPr id="24589" name="Rectangle 22"/>
          <p:cNvSpPr>
            <a:spLocks noChangeArrowheads="1"/>
          </p:cNvSpPr>
          <p:nvPr/>
        </p:nvSpPr>
        <p:spPr bwMode="auto">
          <a:xfrm>
            <a:off x="3059113" y="2420938"/>
            <a:ext cx="1741487" cy="457200"/>
          </a:xfrm>
          <a:prstGeom prst="rect">
            <a:avLst/>
          </a:prstGeom>
          <a:noFill/>
          <a:ln w="9525">
            <a:noFill/>
            <a:miter lim="800000"/>
            <a:headEnd/>
            <a:tailEnd/>
          </a:ln>
        </p:spPr>
        <p:txBody>
          <a:bodyPr wrap="none">
            <a:spAutoFit/>
          </a:bodyPr>
          <a:lstStyle/>
          <a:p>
            <a:r>
              <a:rPr lang="tr-TR" sz="2400" b="1">
                <a:solidFill>
                  <a:schemeClr val="hlink"/>
                </a:solidFill>
                <a:latin typeface="Arial" charset="0"/>
              </a:rPr>
              <a:t>Ne Söyledi</a:t>
            </a:r>
          </a:p>
        </p:txBody>
      </p:sp>
      <p:sp>
        <p:nvSpPr>
          <p:cNvPr id="24590" name="Rectangle 23"/>
          <p:cNvSpPr>
            <a:spLocks noChangeArrowheads="1"/>
          </p:cNvSpPr>
          <p:nvPr/>
        </p:nvSpPr>
        <p:spPr bwMode="auto">
          <a:xfrm>
            <a:off x="5364163" y="2420938"/>
            <a:ext cx="1841500" cy="457200"/>
          </a:xfrm>
          <a:prstGeom prst="rect">
            <a:avLst/>
          </a:prstGeom>
          <a:noFill/>
          <a:ln w="9525">
            <a:noFill/>
            <a:miter lim="800000"/>
            <a:headEnd/>
            <a:tailEnd/>
          </a:ln>
        </p:spPr>
        <p:txBody>
          <a:bodyPr wrap="none">
            <a:spAutoFit/>
          </a:bodyPr>
          <a:lstStyle/>
          <a:p>
            <a:r>
              <a:rPr lang="tr-TR" sz="2400" b="1">
                <a:solidFill>
                  <a:schemeClr val="hlink"/>
                </a:solidFill>
                <a:latin typeface="Arial" charset="0"/>
              </a:rPr>
              <a:t>Hangi Yolla</a:t>
            </a:r>
          </a:p>
        </p:txBody>
      </p:sp>
      <p:sp>
        <p:nvSpPr>
          <p:cNvPr id="24591" name="Rectangle 24"/>
          <p:cNvSpPr>
            <a:spLocks noChangeArrowheads="1"/>
          </p:cNvSpPr>
          <p:nvPr/>
        </p:nvSpPr>
        <p:spPr bwMode="auto">
          <a:xfrm>
            <a:off x="7885113" y="2420938"/>
            <a:ext cx="930275" cy="457200"/>
          </a:xfrm>
          <a:prstGeom prst="rect">
            <a:avLst/>
          </a:prstGeom>
          <a:noFill/>
          <a:ln w="9525">
            <a:noFill/>
            <a:miter lim="800000"/>
            <a:headEnd/>
            <a:tailEnd/>
          </a:ln>
        </p:spPr>
        <p:txBody>
          <a:bodyPr wrap="none">
            <a:spAutoFit/>
          </a:bodyPr>
          <a:lstStyle/>
          <a:p>
            <a:r>
              <a:rPr lang="tr-TR" sz="2400" b="1">
                <a:solidFill>
                  <a:schemeClr val="hlink"/>
                </a:solidFill>
                <a:latin typeface="Arial" charset="0"/>
              </a:rPr>
              <a:t>Kime</a:t>
            </a:r>
          </a:p>
        </p:txBody>
      </p:sp>
      <p:sp>
        <p:nvSpPr>
          <p:cNvPr id="24592" name="Rectangle 25"/>
          <p:cNvSpPr>
            <a:spLocks noChangeArrowheads="1"/>
          </p:cNvSpPr>
          <p:nvPr/>
        </p:nvSpPr>
        <p:spPr bwMode="auto">
          <a:xfrm>
            <a:off x="1835150" y="3141663"/>
            <a:ext cx="1149350" cy="396875"/>
          </a:xfrm>
          <a:prstGeom prst="rect">
            <a:avLst/>
          </a:prstGeom>
          <a:noFill/>
          <a:ln w="9525">
            <a:noFill/>
            <a:miter lim="800000"/>
            <a:headEnd/>
            <a:tailEnd/>
          </a:ln>
        </p:spPr>
        <p:txBody>
          <a:bodyPr wrap="none">
            <a:spAutoFit/>
          </a:bodyPr>
          <a:lstStyle/>
          <a:p>
            <a:r>
              <a:rPr lang="tr-TR" sz="2000">
                <a:solidFill>
                  <a:schemeClr val="folHlink"/>
                </a:solidFill>
              </a:rPr>
              <a:t>Kodlama</a:t>
            </a:r>
          </a:p>
        </p:txBody>
      </p:sp>
      <p:sp>
        <p:nvSpPr>
          <p:cNvPr id="24593" name="Rectangle 26"/>
          <p:cNvSpPr>
            <a:spLocks noChangeArrowheads="1"/>
          </p:cNvSpPr>
          <p:nvPr/>
        </p:nvSpPr>
        <p:spPr bwMode="auto">
          <a:xfrm>
            <a:off x="6588125" y="3187700"/>
            <a:ext cx="1306513" cy="396875"/>
          </a:xfrm>
          <a:prstGeom prst="rect">
            <a:avLst/>
          </a:prstGeom>
          <a:noFill/>
          <a:ln w="9525">
            <a:noFill/>
            <a:miter lim="800000"/>
            <a:headEnd/>
            <a:tailEnd/>
          </a:ln>
        </p:spPr>
        <p:txBody>
          <a:bodyPr wrap="none">
            <a:spAutoFit/>
          </a:bodyPr>
          <a:lstStyle/>
          <a:p>
            <a:r>
              <a:rPr lang="tr-TR" sz="2000">
                <a:solidFill>
                  <a:schemeClr val="folHlink"/>
                </a:solidFill>
              </a:rPr>
              <a:t>Kod Açma</a:t>
            </a:r>
          </a:p>
        </p:txBody>
      </p:sp>
    </p:spTree>
  </p:cSld>
  <p:clrMapOvr>
    <a:masterClrMapping/>
  </p:clrMapOvr>
  <p:transition>
    <p:strips dir="ru"/>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0" y="857232"/>
            <a:ext cx="9144000" cy="4357718"/>
          </a:xfrm>
        </p:spPr>
        <p:txBody>
          <a:bodyPr>
            <a:normAutofit/>
          </a:bodyPr>
          <a:lstStyle/>
          <a:p>
            <a:r>
              <a:rPr lang="tr-TR" sz="4000" b="1" dirty="0" smtClean="0"/>
              <a:t>9- Dini konular anlatılırken insanların motivasyon unsurları göz önünde tutulmalı, konuların onların ilgi alanları ile bağlantıları, yarar ve zarar ilişkileri mutlaka kurulmalıdır. </a:t>
            </a:r>
            <a:endParaRPr lang="tr-TR" sz="4000" b="1"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0" y="357166"/>
            <a:ext cx="8929718" cy="5857892"/>
          </a:xfrm>
        </p:spPr>
        <p:txBody>
          <a:bodyPr>
            <a:normAutofit/>
          </a:bodyPr>
          <a:lstStyle/>
          <a:p>
            <a:endParaRPr lang="tr-TR" sz="3600" b="1" dirty="0" smtClean="0"/>
          </a:p>
          <a:p>
            <a:r>
              <a:rPr lang="tr-TR" sz="3600" b="1" dirty="0" smtClean="0"/>
              <a:t>10- Belli meslek, inanç ve anlayışlar etrafında toplanmış yetişkinlerden oluşan gruplara dini öğretim verilirken gruba ait normatif davranışlar ciddi dini yanlışlıklar içermedikçe reddedilmemeli, </a:t>
            </a:r>
            <a:r>
              <a:rPr lang="tr-TR" sz="3600" b="1" dirty="0" err="1" smtClean="0"/>
              <a:t>tolere</a:t>
            </a:r>
            <a:r>
              <a:rPr lang="tr-TR" sz="3600" b="1" dirty="0" smtClean="0"/>
              <a:t> edilmelidir. </a:t>
            </a:r>
            <a:endParaRPr lang="tr-TR" sz="3600" b="1"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475656" y="1988840"/>
            <a:ext cx="5760640" cy="1728192"/>
          </a:xfrm>
        </p:spPr>
        <p:txBody>
          <a:bodyPr>
            <a:normAutofit/>
          </a:bodyPr>
          <a:lstStyle/>
          <a:p>
            <a:pPr algn="ctr">
              <a:buNone/>
            </a:pPr>
            <a:r>
              <a:rPr lang="tr-TR" b="1" u="sng" dirty="0" smtClean="0">
                <a:solidFill>
                  <a:srgbClr val="000000"/>
                </a:solidFill>
                <a:effectLst>
                  <a:glow rad="228600">
                    <a:schemeClr val="accent5">
                      <a:satMod val="175000"/>
                      <a:alpha val="40000"/>
                    </a:schemeClr>
                  </a:glow>
                </a:effectLst>
                <a:latin typeface="Arial Narrow" pitchFamily="34" charset="0"/>
              </a:rPr>
              <a:t>İLETİŞİM ENGELLERİ NELERDİR?</a:t>
            </a:r>
          </a:p>
          <a:p>
            <a:pPr>
              <a:buNone/>
            </a:pPr>
            <a:endParaRPr lang="tr-TR" b="1" u="sng" dirty="0">
              <a:solidFill>
                <a:srgbClr val="000000"/>
              </a:solidFill>
              <a:latin typeface="Arial Narrow" pitchFamily="34" charset="0"/>
            </a:endParaRPr>
          </a:p>
        </p:txBody>
      </p:sp>
      <p:pic>
        <p:nvPicPr>
          <p:cNvPr id="1026" name="Picture 2" descr="https://encrypted-tbn3.gstatic.com/images?q=tbn:ANd9GcQnDl4Nql6nqPKoxjX7xLt-JRb0ftBY25ZlCa5DjjFgxtAPdjD8sw">
            <a:hlinkClick r:id="rId2"/>
          </p:cNvPr>
          <p:cNvPicPr>
            <a:picLocks noChangeAspect="1" noChangeArrowheads="1"/>
          </p:cNvPicPr>
          <p:nvPr/>
        </p:nvPicPr>
        <p:blipFill>
          <a:blip r:embed="rId3" cstate="print"/>
          <a:srcRect/>
          <a:stretch>
            <a:fillRect/>
          </a:stretch>
        </p:blipFill>
        <p:spPr bwMode="auto">
          <a:xfrm>
            <a:off x="1259632" y="3429000"/>
            <a:ext cx="6715125" cy="2190750"/>
          </a:xfrm>
          <a:prstGeom prst="rect">
            <a:avLst/>
          </a:prstGeom>
          <a:noFill/>
        </p:spPr>
      </p:pic>
    </p:spTree>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1428736"/>
            <a:ext cx="8229600" cy="5000660"/>
          </a:xfrm>
        </p:spPr>
        <p:txBody>
          <a:bodyPr>
            <a:normAutofit/>
          </a:bodyPr>
          <a:lstStyle/>
          <a:p>
            <a:pPr>
              <a:buNone/>
            </a:pPr>
            <a:r>
              <a:rPr lang="tr-TR" b="1" dirty="0" smtClean="0">
                <a:solidFill>
                  <a:srgbClr val="0000FF"/>
                </a:solidFill>
                <a:latin typeface="Times New Roman" pitchFamily="18" charset="0"/>
                <a:cs typeface="Times New Roman" pitchFamily="18" charset="0"/>
              </a:rPr>
              <a:t>A) KİŞİLİK YETERSİZLİĞİ</a:t>
            </a:r>
          </a:p>
          <a:p>
            <a:pPr>
              <a:buNone/>
            </a:pPr>
            <a:endParaRPr lang="tr-TR" b="1" dirty="0" smtClean="0">
              <a:latin typeface="Times New Roman" pitchFamily="18" charset="0"/>
              <a:cs typeface="Times New Roman" pitchFamily="18" charset="0"/>
            </a:endParaRPr>
          </a:p>
          <a:p>
            <a:pPr>
              <a:buNone/>
            </a:pPr>
            <a:r>
              <a:rPr lang="tr-TR" b="1" dirty="0" smtClean="0">
                <a:solidFill>
                  <a:srgbClr val="002060"/>
                </a:solidFill>
                <a:latin typeface="Times New Roman" pitchFamily="18" charset="0"/>
                <a:cs typeface="Times New Roman" pitchFamily="18" charset="0"/>
              </a:rPr>
              <a:t>B) BİLGİ YETERSİZLİĞİ</a:t>
            </a:r>
          </a:p>
          <a:p>
            <a:pPr>
              <a:buNone/>
            </a:pPr>
            <a:endParaRPr lang="tr-TR" b="1" dirty="0" smtClean="0">
              <a:latin typeface="Times New Roman" pitchFamily="18" charset="0"/>
              <a:cs typeface="Times New Roman" pitchFamily="18" charset="0"/>
            </a:endParaRPr>
          </a:p>
          <a:p>
            <a:pPr marL="514350" indent="-514350">
              <a:buAutoNum type="alphaUcParenR" startAt="3"/>
            </a:pPr>
            <a:r>
              <a:rPr lang="tr-TR" b="1" dirty="0" smtClean="0">
                <a:solidFill>
                  <a:srgbClr val="FF0066"/>
                </a:solidFill>
                <a:latin typeface="Times New Roman" pitchFamily="18" charset="0"/>
                <a:cs typeface="Times New Roman" pitchFamily="18" charset="0"/>
              </a:rPr>
              <a:t>TEKNİK YETERSİZLİĞİ</a:t>
            </a:r>
          </a:p>
          <a:p>
            <a:pPr marL="514350" indent="-514350">
              <a:buNone/>
            </a:pPr>
            <a:endParaRPr lang="tr-TR" b="1" dirty="0" smtClean="0">
              <a:latin typeface="Times New Roman" pitchFamily="18" charset="0"/>
              <a:cs typeface="Times New Roman" pitchFamily="18" charset="0"/>
            </a:endParaRPr>
          </a:p>
        </p:txBody>
      </p:sp>
      <p:sp>
        <p:nvSpPr>
          <p:cNvPr id="2" name="1 Başlık"/>
          <p:cNvSpPr>
            <a:spLocks noGrp="1"/>
          </p:cNvSpPr>
          <p:nvPr>
            <p:ph type="title"/>
          </p:nvPr>
        </p:nvSpPr>
        <p:spPr>
          <a:xfrm>
            <a:off x="457200" y="357166"/>
            <a:ext cx="8229600" cy="857256"/>
          </a:xfrm>
        </p:spPr>
        <p:txBody>
          <a:bodyPr>
            <a:normAutofit/>
          </a:bodyPr>
          <a:lstStyle/>
          <a:p>
            <a:r>
              <a:rPr lang="tr-TR" sz="3600" b="1" i="1" dirty="0" smtClean="0">
                <a:solidFill>
                  <a:srgbClr val="FF0000"/>
                </a:solidFill>
                <a:latin typeface="Times New Roman" pitchFamily="18" charset="0"/>
                <a:cs typeface="Times New Roman" pitchFamily="18" charset="0"/>
              </a:rPr>
              <a:t>1)KAYNAK ENGELLERİ:</a:t>
            </a:r>
            <a:endParaRPr lang="tr-TR" sz="3600" b="1" i="1" dirty="0">
              <a:solidFill>
                <a:srgbClr val="FF0000"/>
              </a:solidFill>
              <a:latin typeface="Times New Roman" pitchFamily="18" charset="0"/>
              <a:cs typeface="Times New Roman" pitchFamily="18" charset="0"/>
            </a:endParaRPr>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lstStyle/>
          <a:p>
            <a:pPr marL="514350" indent="-514350">
              <a:buNone/>
            </a:pPr>
            <a:r>
              <a:rPr lang="tr-TR" b="1" dirty="0" smtClean="0">
                <a:solidFill>
                  <a:srgbClr val="00B050"/>
                </a:solidFill>
                <a:latin typeface="Times New Roman" pitchFamily="18" charset="0"/>
                <a:cs typeface="Times New Roman" pitchFamily="18" charset="0"/>
              </a:rPr>
              <a:t>1. MESAJ DÜZENLEME YETERSİZLİĞİ</a:t>
            </a:r>
          </a:p>
          <a:p>
            <a:pPr marL="514350" indent="-514350">
              <a:buNone/>
            </a:pPr>
            <a:endParaRPr lang="tr-TR" b="1" dirty="0" smtClean="0">
              <a:solidFill>
                <a:srgbClr val="7030A0"/>
              </a:solidFill>
              <a:latin typeface="Times New Roman" pitchFamily="18" charset="0"/>
              <a:cs typeface="Times New Roman" pitchFamily="18" charset="0"/>
            </a:endParaRPr>
          </a:p>
          <a:p>
            <a:pPr marL="514350" indent="-514350">
              <a:buNone/>
            </a:pPr>
            <a:endParaRPr lang="tr-TR" b="1" dirty="0" smtClean="0">
              <a:solidFill>
                <a:srgbClr val="7030A0"/>
              </a:solidFill>
              <a:latin typeface="Times New Roman" pitchFamily="18" charset="0"/>
              <a:cs typeface="Times New Roman" pitchFamily="18" charset="0"/>
            </a:endParaRPr>
          </a:p>
          <a:p>
            <a:pPr marL="514350" indent="-514350">
              <a:buNone/>
            </a:pPr>
            <a:r>
              <a:rPr lang="tr-TR" b="1" dirty="0" smtClean="0">
                <a:solidFill>
                  <a:srgbClr val="7030A0"/>
                </a:solidFill>
                <a:latin typeface="Times New Roman" pitchFamily="18" charset="0"/>
                <a:cs typeface="Times New Roman" pitchFamily="18" charset="0"/>
              </a:rPr>
              <a:t>2. KODLAMA YETERSİZLİĞİ</a:t>
            </a:r>
          </a:p>
          <a:p>
            <a:pPr marL="514350" indent="-514350">
              <a:buNone/>
            </a:pPr>
            <a:endParaRPr lang="tr-TR" b="1" dirty="0" smtClean="0">
              <a:solidFill>
                <a:schemeClr val="accent6">
                  <a:lumMod val="50000"/>
                </a:schemeClr>
              </a:solidFill>
              <a:latin typeface="Times New Roman" pitchFamily="18" charset="0"/>
              <a:cs typeface="Times New Roman" pitchFamily="18" charset="0"/>
            </a:endParaRPr>
          </a:p>
          <a:p>
            <a:pPr marL="514350" indent="-514350">
              <a:buNone/>
            </a:pPr>
            <a:endParaRPr lang="tr-TR" b="1" dirty="0" smtClean="0">
              <a:solidFill>
                <a:schemeClr val="accent6">
                  <a:lumMod val="50000"/>
                </a:schemeClr>
              </a:solidFill>
              <a:latin typeface="Times New Roman" pitchFamily="18" charset="0"/>
              <a:cs typeface="Times New Roman" pitchFamily="18" charset="0"/>
            </a:endParaRPr>
          </a:p>
          <a:p>
            <a:pPr marL="514350" indent="-514350">
              <a:buNone/>
            </a:pPr>
            <a:r>
              <a:rPr lang="tr-TR" b="1" dirty="0" smtClean="0">
                <a:solidFill>
                  <a:schemeClr val="accent6">
                    <a:lumMod val="50000"/>
                  </a:schemeClr>
                </a:solidFill>
                <a:latin typeface="Times New Roman" pitchFamily="18" charset="0"/>
                <a:cs typeface="Times New Roman" pitchFamily="18" charset="0"/>
              </a:rPr>
              <a:t>3. SUNUŞ YETERSİZLİĞİ</a:t>
            </a:r>
          </a:p>
          <a:p>
            <a:endParaRPr lang="tr-TR" dirty="0"/>
          </a:p>
        </p:txBody>
      </p:sp>
      <p:sp>
        <p:nvSpPr>
          <p:cNvPr id="3" name="2 Başlık"/>
          <p:cNvSpPr>
            <a:spLocks noGrp="1"/>
          </p:cNvSpPr>
          <p:nvPr>
            <p:ph type="title"/>
          </p:nvPr>
        </p:nvSpPr>
        <p:spPr/>
        <p:txBody>
          <a:bodyPr/>
          <a:lstStyle/>
          <a:p>
            <a:r>
              <a:rPr lang="tr-TR" dirty="0" smtClean="0">
                <a:solidFill>
                  <a:srgbClr val="FF0000"/>
                </a:solidFill>
              </a:rPr>
              <a:t>2.MESAJ ENGELLERİ</a:t>
            </a:r>
            <a:endParaRPr lang="tr-TR" dirty="0">
              <a:solidFill>
                <a:srgbClr val="FF0000"/>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357158" y="1857364"/>
            <a:ext cx="8072494" cy="5000636"/>
          </a:xfrm>
        </p:spPr>
        <p:txBody>
          <a:bodyPr>
            <a:normAutofit/>
          </a:bodyPr>
          <a:lstStyle/>
          <a:p>
            <a:pPr marL="514350" indent="-514350">
              <a:buNone/>
            </a:pPr>
            <a:r>
              <a:rPr lang="tr-TR" b="1" dirty="0" smtClean="0">
                <a:latin typeface="Times New Roman" pitchFamily="18" charset="0"/>
                <a:cs typeface="Times New Roman" pitchFamily="18" charset="0"/>
              </a:rPr>
              <a:t>A)DİKKATLE İLGİLİ ENGELLER</a:t>
            </a:r>
          </a:p>
          <a:p>
            <a:pPr marL="514350" indent="-514350">
              <a:buNone/>
            </a:pPr>
            <a:r>
              <a:rPr lang="tr-TR" b="1" dirty="0" smtClean="0">
                <a:solidFill>
                  <a:srgbClr val="FF0066"/>
                </a:solidFill>
                <a:latin typeface="Times New Roman" pitchFamily="18" charset="0"/>
                <a:cs typeface="Times New Roman" pitchFamily="18" charset="0"/>
              </a:rPr>
              <a:t>----DİKKAT KOPMASI</a:t>
            </a:r>
            <a:endParaRPr lang="tr-TR" b="1" dirty="0" smtClean="0">
              <a:solidFill>
                <a:srgbClr val="0000FF"/>
              </a:solidFill>
              <a:latin typeface="Times New Roman" pitchFamily="18" charset="0"/>
              <a:cs typeface="Times New Roman" pitchFamily="18" charset="0"/>
            </a:endParaRPr>
          </a:p>
          <a:p>
            <a:pPr marL="514350" indent="-514350">
              <a:buNone/>
            </a:pPr>
            <a:r>
              <a:rPr lang="tr-TR" b="1" dirty="0" smtClean="0">
                <a:solidFill>
                  <a:srgbClr val="7030A0"/>
                </a:solidFill>
                <a:latin typeface="Times New Roman" pitchFamily="18" charset="0"/>
                <a:cs typeface="Times New Roman" pitchFamily="18" charset="0"/>
              </a:rPr>
              <a:t>----SAHTE DİKKAT</a:t>
            </a:r>
          </a:p>
          <a:p>
            <a:pPr marL="514350" indent="-514350">
              <a:buNone/>
            </a:pPr>
            <a:endParaRPr lang="tr-TR" b="1" dirty="0" smtClean="0">
              <a:solidFill>
                <a:schemeClr val="accent6">
                  <a:lumMod val="50000"/>
                </a:schemeClr>
              </a:solidFill>
              <a:latin typeface="Times New Roman" pitchFamily="18" charset="0"/>
              <a:cs typeface="Times New Roman" pitchFamily="18" charset="0"/>
            </a:endParaRPr>
          </a:p>
          <a:p>
            <a:pPr marL="514350" indent="-514350">
              <a:buNone/>
            </a:pPr>
            <a:r>
              <a:rPr lang="tr-TR" b="1" dirty="0" smtClean="0">
                <a:solidFill>
                  <a:schemeClr val="accent6">
                    <a:lumMod val="50000"/>
                  </a:schemeClr>
                </a:solidFill>
                <a:latin typeface="Times New Roman" pitchFamily="18" charset="0"/>
                <a:cs typeface="Times New Roman" pitchFamily="18" charset="0"/>
              </a:rPr>
              <a:t>B)ALGIDA SEÇİCİLİK</a:t>
            </a:r>
          </a:p>
          <a:p>
            <a:pPr marL="514350" indent="-514350">
              <a:buNone/>
            </a:pPr>
            <a:endParaRPr lang="tr-TR" b="1" dirty="0" smtClean="0">
              <a:solidFill>
                <a:schemeClr val="tx2">
                  <a:lumMod val="50000"/>
                </a:schemeClr>
              </a:solidFill>
              <a:latin typeface="Times New Roman" pitchFamily="18" charset="0"/>
              <a:cs typeface="Times New Roman" pitchFamily="18" charset="0"/>
            </a:endParaRPr>
          </a:p>
          <a:p>
            <a:pPr marL="514350" indent="-514350">
              <a:buNone/>
            </a:pPr>
            <a:r>
              <a:rPr lang="tr-TR" b="1" dirty="0" smtClean="0">
                <a:solidFill>
                  <a:schemeClr val="tx2">
                    <a:lumMod val="50000"/>
                  </a:schemeClr>
                </a:solidFill>
                <a:latin typeface="Times New Roman" pitchFamily="18" charset="0"/>
                <a:cs typeface="Times New Roman" pitchFamily="18" charset="0"/>
              </a:rPr>
              <a:t>C)ÖRTÜLÜ ANLAMLARIN YORUMU VE ÖNYARGILAR</a:t>
            </a:r>
          </a:p>
          <a:p>
            <a:pPr marL="514350" indent="-514350">
              <a:buAutoNum type="alphaUcParenR"/>
            </a:pPr>
            <a:endParaRPr lang="tr-TR" dirty="0" smtClean="0">
              <a:latin typeface="Times New Roman" pitchFamily="18" charset="0"/>
              <a:cs typeface="Times New Roman" pitchFamily="18" charset="0"/>
            </a:endParaRPr>
          </a:p>
          <a:p>
            <a:pPr marL="514350" indent="-514350">
              <a:buAutoNum type="alphaUcParenR"/>
            </a:pPr>
            <a:endParaRPr lang="tr-TR" dirty="0">
              <a:latin typeface="Times New Roman" pitchFamily="18" charset="0"/>
              <a:cs typeface="Times New Roman" pitchFamily="18" charset="0"/>
            </a:endParaRPr>
          </a:p>
        </p:txBody>
      </p:sp>
      <p:sp>
        <p:nvSpPr>
          <p:cNvPr id="2" name="1 Başlık"/>
          <p:cNvSpPr>
            <a:spLocks noGrp="1"/>
          </p:cNvSpPr>
          <p:nvPr>
            <p:ph type="title"/>
          </p:nvPr>
        </p:nvSpPr>
        <p:spPr/>
        <p:txBody>
          <a:bodyPr/>
          <a:lstStyle/>
          <a:p>
            <a:r>
              <a:rPr lang="tr-TR" i="1" dirty="0" smtClean="0">
                <a:solidFill>
                  <a:srgbClr val="FF0000"/>
                </a:solidFill>
                <a:latin typeface="Times New Roman" pitchFamily="18" charset="0"/>
                <a:cs typeface="Times New Roman" pitchFamily="18" charset="0"/>
              </a:rPr>
              <a:t>3</a:t>
            </a:r>
            <a:r>
              <a:rPr lang="tr-TR" b="1" i="1" dirty="0" smtClean="0">
                <a:solidFill>
                  <a:srgbClr val="FF0000"/>
                </a:solidFill>
                <a:latin typeface="Times New Roman" pitchFamily="18" charset="0"/>
                <a:cs typeface="Times New Roman" pitchFamily="18" charset="0"/>
              </a:rPr>
              <a:t>) ALICI ENGELLERİ:</a:t>
            </a:r>
            <a:endParaRPr lang="tr-TR" b="1" i="1" dirty="0">
              <a:solidFill>
                <a:srgbClr val="FF0000"/>
              </a:solidFill>
              <a:latin typeface="Times New Roman" pitchFamily="18" charset="0"/>
              <a:cs typeface="Times New Roman" pitchFamily="18" charset="0"/>
            </a:endParaRPr>
          </a:p>
        </p:txBody>
      </p:sp>
    </p:spTree>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1785926"/>
            <a:ext cx="8229600" cy="4500594"/>
          </a:xfrm>
        </p:spPr>
        <p:txBody>
          <a:bodyPr/>
          <a:lstStyle/>
          <a:p>
            <a:pPr marL="514350" indent="-514350">
              <a:buAutoNum type="alphaUcParenR"/>
            </a:pPr>
            <a:r>
              <a:rPr lang="tr-TR" b="1" dirty="0" smtClean="0">
                <a:solidFill>
                  <a:srgbClr val="0000FF"/>
                </a:solidFill>
                <a:latin typeface="Times New Roman" pitchFamily="18" charset="0"/>
                <a:cs typeface="Times New Roman" pitchFamily="18" charset="0"/>
              </a:rPr>
              <a:t>DİNİ İLETİŞİMDE ZAMANLAMA HATALARI</a:t>
            </a:r>
          </a:p>
          <a:p>
            <a:pPr marL="514350" indent="-514350">
              <a:buAutoNum type="alphaUcParenR"/>
            </a:pPr>
            <a:endParaRPr lang="tr-TR" b="1" dirty="0" smtClean="0">
              <a:solidFill>
                <a:srgbClr val="FF0066"/>
              </a:solidFill>
              <a:latin typeface="Times New Roman" pitchFamily="18" charset="0"/>
              <a:cs typeface="Times New Roman" pitchFamily="18" charset="0"/>
            </a:endParaRPr>
          </a:p>
          <a:p>
            <a:pPr marL="514350" indent="-514350">
              <a:buAutoNum type="alphaUcParenR"/>
            </a:pPr>
            <a:endParaRPr lang="tr-TR" b="1" smtClean="0">
              <a:solidFill>
                <a:srgbClr val="FF0066"/>
              </a:solidFill>
              <a:latin typeface="Times New Roman" pitchFamily="18" charset="0"/>
              <a:cs typeface="Times New Roman" pitchFamily="18" charset="0"/>
            </a:endParaRPr>
          </a:p>
          <a:p>
            <a:pPr marL="514350" indent="-514350">
              <a:buAutoNum type="alphaUcParenR"/>
            </a:pPr>
            <a:r>
              <a:rPr lang="tr-TR" b="1" smtClean="0">
                <a:solidFill>
                  <a:srgbClr val="FF0066"/>
                </a:solidFill>
                <a:latin typeface="Times New Roman" pitchFamily="18" charset="0"/>
                <a:cs typeface="Times New Roman" pitchFamily="18" charset="0"/>
              </a:rPr>
              <a:t>DİNİ </a:t>
            </a:r>
            <a:r>
              <a:rPr lang="tr-TR" b="1" dirty="0" smtClean="0">
                <a:solidFill>
                  <a:srgbClr val="FF0066"/>
                </a:solidFill>
                <a:latin typeface="Times New Roman" pitchFamily="18" charset="0"/>
                <a:cs typeface="Times New Roman" pitchFamily="18" charset="0"/>
              </a:rPr>
              <a:t>İLETİŞİMDE UYGUN OLMAYAN ORTAMLAR</a:t>
            </a:r>
          </a:p>
        </p:txBody>
      </p:sp>
      <p:sp>
        <p:nvSpPr>
          <p:cNvPr id="2" name="1 Başlık"/>
          <p:cNvSpPr>
            <a:spLocks noGrp="1"/>
          </p:cNvSpPr>
          <p:nvPr>
            <p:ph type="title"/>
          </p:nvPr>
        </p:nvSpPr>
        <p:spPr>
          <a:xfrm>
            <a:off x="457200" y="274638"/>
            <a:ext cx="8229600" cy="1154098"/>
          </a:xfrm>
        </p:spPr>
        <p:txBody>
          <a:bodyPr>
            <a:normAutofit/>
          </a:bodyPr>
          <a:lstStyle/>
          <a:p>
            <a:r>
              <a:rPr lang="tr-TR" sz="3600" i="1" dirty="0" smtClean="0">
                <a:solidFill>
                  <a:srgbClr val="FF0000"/>
                </a:solidFill>
                <a:latin typeface="Times New Roman" pitchFamily="18" charset="0"/>
                <a:cs typeface="Times New Roman" pitchFamily="18" charset="0"/>
              </a:rPr>
              <a:t>4</a:t>
            </a:r>
            <a:r>
              <a:rPr lang="tr-TR" sz="3600" b="1" i="1" dirty="0" smtClean="0">
                <a:solidFill>
                  <a:srgbClr val="FF0000"/>
                </a:solidFill>
                <a:latin typeface="Times New Roman" pitchFamily="18" charset="0"/>
                <a:cs typeface="Times New Roman" pitchFamily="18" charset="0"/>
              </a:rPr>
              <a:t>)KANALA  DAİR  ENGELLERİ:</a:t>
            </a:r>
            <a:endParaRPr lang="tr-TR" sz="3600" b="1" i="1" dirty="0">
              <a:solidFill>
                <a:srgbClr val="FF0000"/>
              </a:solidFill>
              <a:latin typeface="Times New Roman" pitchFamily="18" charset="0"/>
              <a:cs typeface="Times New Roman" pitchFamily="18" charset="0"/>
            </a:endParaRPr>
          </a:p>
        </p:txBody>
      </p:sp>
    </p:spTree>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3" name="Rectangle 3"/>
          <p:cNvSpPr>
            <a:spLocks noGrp="1" noChangeArrowheads="1"/>
          </p:cNvSpPr>
          <p:nvPr>
            <p:ph idx="1"/>
          </p:nvPr>
        </p:nvSpPr>
        <p:spPr>
          <a:xfrm>
            <a:off x="179388" y="2133600"/>
            <a:ext cx="8964612" cy="4114800"/>
          </a:xfrm>
        </p:spPr>
        <p:txBody>
          <a:bodyPr>
            <a:normAutofit lnSpcReduction="10000"/>
          </a:bodyPr>
          <a:lstStyle/>
          <a:p>
            <a:pPr marL="609600" indent="-609600" eaLnBrk="1" hangingPunct="1">
              <a:lnSpc>
                <a:spcPct val="90000"/>
              </a:lnSpc>
            </a:pPr>
            <a:r>
              <a:rPr lang="tr-TR" sz="2600" smtClean="0"/>
              <a:t>İletişim oluştururken hedef kişi ya da kitlenin (alıcının) ilgisini çeken, mesajların seçilmesi son derece önemlidir.</a:t>
            </a:r>
          </a:p>
          <a:p>
            <a:pPr marL="609600" indent="-609600" eaLnBrk="1" hangingPunct="1">
              <a:lnSpc>
                <a:spcPct val="90000"/>
              </a:lnSpc>
            </a:pPr>
            <a:r>
              <a:rPr lang="tr-TR" sz="2600" smtClean="0"/>
              <a:t>Mesajın çıktığı kişi ya da kurumun güvenilirliği (kaynağın güvenilirliği) mesajın kabul görmesini artırmaktadır. </a:t>
            </a:r>
          </a:p>
          <a:p>
            <a:pPr marL="609600" indent="-609600" eaLnBrk="1" hangingPunct="1">
              <a:lnSpc>
                <a:spcPct val="90000"/>
              </a:lnSpc>
            </a:pPr>
            <a:r>
              <a:rPr lang="tr-TR" sz="2600" smtClean="0"/>
              <a:t>İletişimde mesajın kalıcılığının sağlanması için tekrarında yarar vardır. </a:t>
            </a:r>
          </a:p>
          <a:p>
            <a:pPr marL="609600" indent="-609600" eaLnBrk="1" hangingPunct="1">
              <a:lnSpc>
                <a:spcPct val="90000"/>
              </a:lnSpc>
            </a:pPr>
            <a:r>
              <a:rPr lang="tr-TR" sz="2600" smtClean="0"/>
              <a:t>Hedef kitlenin en açık olduğu iletişim kanalı belirlenmelidir. </a:t>
            </a:r>
          </a:p>
          <a:p>
            <a:pPr marL="609600" indent="-609600" eaLnBrk="1" hangingPunct="1">
              <a:lnSpc>
                <a:spcPct val="90000"/>
              </a:lnSpc>
            </a:pPr>
            <a:r>
              <a:rPr lang="tr-TR" sz="2600" smtClean="0"/>
              <a:t>Mesaj anlamını bozmadan alıcıya istenilen şeyleri aktarabilecek biçimde oluşturulmalıdır. </a:t>
            </a:r>
            <a:endParaRPr lang="en-US" sz="2600" smtClean="0"/>
          </a:p>
          <a:p>
            <a:pPr marL="609600" indent="-609600" eaLnBrk="1" hangingPunct="1">
              <a:lnSpc>
                <a:spcPct val="90000"/>
              </a:lnSpc>
            </a:pPr>
            <a:endParaRPr lang="tr-TR" sz="2600" smtClean="0"/>
          </a:p>
        </p:txBody>
      </p:sp>
      <p:sp>
        <p:nvSpPr>
          <p:cNvPr id="25602" name="Rectangle 2"/>
          <p:cNvSpPr>
            <a:spLocks noGrp="1" noChangeArrowheads="1"/>
          </p:cNvSpPr>
          <p:nvPr>
            <p:ph type="title"/>
          </p:nvPr>
        </p:nvSpPr>
        <p:spPr/>
        <p:txBody>
          <a:bodyPr>
            <a:normAutofit fontScale="90000"/>
          </a:bodyPr>
          <a:lstStyle/>
          <a:p>
            <a:pPr algn="ctr" eaLnBrk="1" hangingPunct="1"/>
            <a:r>
              <a:rPr lang="tr-TR" sz="4000" dirty="0" smtClean="0">
                <a:solidFill>
                  <a:srgbClr val="FF0000"/>
                </a:solidFill>
              </a:rPr>
              <a:t>Yetişkinlerle  İletişimde Dikkat Edilecek Hususlar</a:t>
            </a:r>
          </a:p>
        </p:txBody>
      </p:sp>
    </p:spTree>
  </p:cSld>
  <p:clrMapOvr>
    <a:masterClrMapping/>
  </p:clrMapOvr>
  <p:transition>
    <p:strips dir="ru"/>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Kalabalık">
  <a:themeElements>
    <a:clrScheme name="Kalabalık">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Kalabalık">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Kalabalık">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57</TotalTime>
  <Words>672</Words>
  <Application>Microsoft Office PowerPoint</Application>
  <PresentationFormat>Ekran Gösterisi (4:3)</PresentationFormat>
  <Paragraphs>84</Paragraphs>
  <Slides>31</Slides>
  <Notes>1</Notes>
  <HiddenSlides>0</HiddenSlides>
  <MMClips>0</MMClips>
  <ScaleCrop>false</ScaleCrop>
  <HeadingPairs>
    <vt:vector size="6" baseType="variant">
      <vt:variant>
        <vt:lpstr>Kullanılan Yazı Tipleri</vt:lpstr>
      </vt:variant>
      <vt:variant>
        <vt:i4>10</vt:i4>
      </vt:variant>
      <vt:variant>
        <vt:lpstr>Tema</vt:lpstr>
      </vt:variant>
      <vt:variant>
        <vt:i4>1</vt:i4>
      </vt:variant>
      <vt:variant>
        <vt:lpstr>Slayt Başlıkları</vt:lpstr>
      </vt:variant>
      <vt:variant>
        <vt:i4>31</vt:i4>
      </vt:variant>
    </vt:vector>
  </HeadingPairs>
  <TitlesOfParts>
    <vt:vector size="42" baseType="lpstr">
      <vt:lpstr>Arial</vt:lpstr>
      <vt:lpstr>Arial Black</vt:lpstr>
      <vt:lpstr>Arial Narrow</vt:lpstr>
      <vt:lpstr>Calibri</vt:lpstr>
      <vt:lpstr>Lucida Sans Unicode</vt:lpstr>
      <vt:lpstr>Times New Roman</vt:lpstr>
      <vt:lpstr>Verdana</vt:lpstr>
      <vt:lpstr>Wingdings</vt:lpstr>
      <vt:lpstr>Wingdings 2</vt:lpstr>
      <vt:lpstr>Wingdings 3</vt:lpstr>
      <vt:lpstr>Kalabalık</vt:lpstr>
      <vt:lpstr>YETİŞKİN DİN EĞİTİMİ</vt:lpstr>
      <vt:lpstr>PowerPoint Sunusu</vt:lpstr>
      <vt:lpstr>Yetişkinlerde Eğitim ve İletişim</vt:lpstr>
      <vt:lpstr>PowerPoint Sunusu</vt:lpstr>
      <vt:lpstr>1)KAYNAK ENGELLERİ:</vt:lpstr>
      <vt:lpstr>2.MESAJ ENGELLERİ</vt:lpstr>
      <vt:lpstr>3) ALICI ENGELLERİ:</vt:lpstr>
      <vt:lpstr>4)KANALA  DAİR  ENGELLERİ:</vt:lpstr>
      <vt:lpstr>Yetişkinlerle  İletişimde Dikkat Edilecek Hususlar</vt:lpstr>
      <vt:lpstr>Yetişkinlerle  İletişimde Dikkat Edilecek Hususlar</vt:lpstr>
      <vt:lpstr>YETİŞKİNLİK DÖNEMİ EĞİTİMCİLERİNDE BULUNMASI GEREKEN ÖZELLİKLER</vt:lpstr>
      <vt:lpstr>1-Destek ve Cesaretlendirme</vt:lpstr>
      <vt:lpstr>2- Diyalog</vt:lpstr>
      <vt:lpstr>3- Sevgi ve İlgi</vt:lpstr>
      <vt:lpstr>4. DİNLEME</vt:lpstr>
      <vt:lpstr>5-Güven ve Saygı</vt:lpstr>
      <vt:lpstr>6. Empati</vt:lpstr>
      <vt:lpstr>7-Kabul ve Onay</vt:lpstr>
      <vt:lpstr>8-Soru-Cevap Metodu</vt:lpstr>
      <vt:lpstr>9-İfade Serbestliği</vt:lpstr>
      <vt:lpstr>PowerPoint Sunusu</vt:lpstr>
      <vt:lpstr>İyi Bir Din Eğitimi Verebilmek İçin Şu Hususlar Unutulmamalıdır:</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YETİŞKİN DİN EĞİTİMİ</dc:title>
  <dc:creator>ayşe uyanık</dc:creator>
  <cp:lastModifiedBy>user</cp:lastModifiedBy>
  <cp:revision>10</cp:revision>
  <dcterms:created xsi:type="dcterms:W3CDTF">2014-03-18T09:12:57Z</dcterms:created>
  <dcterms:modified xsi:type="dcterms:W3CDTF">2018-03-26T08:50:04Z</dcterms:modified>
</cp:coreProperties>
</file>