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5" r:id="rId4"/>
    <p:sldId id="266" r:id="rId5"/>
    <p:sldId id="263" r:id="rId6"/>
    <p:sldId id="264" r:id="rId7"/>
    <p:sldId id="259" r:id="rId8"/>
    <p:sldId id="260" r:id="rId9"/>
    <p:sldId id="261" r:id="rId10"/>
    <p:sldId id="262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5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A18235-A3CF-4E37-8AB0-BAE7AFF130E1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7CC58A-E54B-42AA-801B-D2C693E9F3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1927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7CC58A-E54B-42AA-801B-D2C693E9F305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83511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7CC58A-E54B-42AA-801B-D2C693E9F305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40098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37ABA71-E444-45D0-BFAC-A4C84C892E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F2166F23-086B-4122-B3C8-340FA671E6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EB779FA-50D4-4B89-B02F-85987F561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C87E2-F3AB-41A4-8395-1B2205E35A38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F80A436-55FD-4B9F-A458-904A52FF6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482109-4910-43B9-8365-CCE6362FD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8C61F-87E5-487B-B7BB-2B6B115D64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4451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9430BEE-7997-4C3B-AB8D-132FA60383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3240BC01-26C3-458B-9CE5-18423A11DF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5DA5AAD-C247-43AB-9173-47D618F02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C87E2-F3AB-41A4-8395-1B2205E35A38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192CB60-D3E4-44E3-BD2B-D8E33A464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641E98D-A570-4D6E-B22A-2EE83BE36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8C61F-87E5-487B-B7BB-2B6B115D64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2854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EB6A1EA6-51EC-405F-87FE-F36FBC78AA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F9A01312-DA21-48D8-B349-07FEAEF92E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885285B-92B8-40E7-B9D9-F951A62BC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C87E2-F3AB-41A4-8395-1B2205E35A38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475C458-8050-413E-A32F-8A3B3EDDF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2341382-0C0C-4806-9DD5-448BB211D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8C61F-87E5-487B-B7BB-2B6B115D64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9092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7670EF7-721C-49F0-8601-D4821D16B7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17A17C-018F-445D-BF24-DD80ECF108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751CD05-7A70-4BA3-8C71-59570AACC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C87E2-F3AB-41A4-8395-1B2205E35A38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4A19A36-F27E-479D-B901-1E39F8A73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17E2597-28F0-4B1D-A546-19BC702AF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8C61F-87E5-487B-B7BB-2B6B115D64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7862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E28906D-FBF2-465E-9E7B-E28CC3287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2DF6E59-4332-48A3-AD0B-38917DFE46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D1C916B-AAA5-4D81-9DD2-E3322738A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C87E2-F3AB-41A4-8395-1B2205E35A38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9D88717-69E4-4FBB-B4B6-338245DCD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030927E-6CE4-4B10-8CE2-97AB01152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8C61F-87E5-487B-B7BB-2B6B115D64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3156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A99FFBD-7040-4B45-B2A3-7668C84E3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96DFE1B-8B90-445C-9E69-F32F2D1118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83C1DBC-7866-4AC5-8483-4B362696E6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A1A368D-3B79-43E7-9536-A7AD0C48A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C87E2-F3AB-41A4-8395-1B2205E35A38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3D0D4DD-0733-4A65-A4A4-27ED2373E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8CC792F-D3F9-4E2A-8C83-C686A7ED0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8C61F-87E5-487B-B7BB-2B6B115D64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0875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2F2BD8B-0E14-46CB-B090-AFA93BFC16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9D57F03-7237-4AF8-AA93-FCE06E627F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1B5FFAA1-FB59-4FC5-B58C-30ECBF0B95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0F427707-D089-47CD-B69F-135D712D19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FA6F1D1E-C769-4E7F-966D-6CA1957FFE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40A963C0-BA9C-4F8F-AE2C-7A1AC490A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C87E2-F3AB-41A4-8395-1B2205E35A38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254E5A5A-4F1D-4A99-9C29-703985546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30878AA-D941-412F-A758-28105A022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8C61F-87E5-487B-B7BB-2B6B115D64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4519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81CF861-8FCF-45B2-9903-DE563E989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7384C942-5279-4A91-B701-3BA4D2362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C87E2-F3AB-41A4-8395-1B2205E35A38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2BDAF392-D5E9-4203-AEEB-F1412C3BD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F0B7CE07-7E0B-42A0-A24D-CD13AB0A9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8C61F-87E5-487B-B7BB-2B6B115D64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7346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33002B94-8B9C-432D-9311-A586294D3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C87E2-F3AB-41A4-8395-1B2205E35A38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94709F4D-E561-4E28-9D5F-6007A8B0B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A1B0AB7C-6358-4D4A-B63B-44DF7A7BE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8C61F-87E5-487B-B7BB-2B6B115D64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1916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A2CC155-95C1-46C7-AF48-0687AAC6C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A2B5665-D58F-48CB-A5F5-EE49EABC4F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43C04B7-3DCF-4B99-95F3-5B592B1846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C76FB163-3A86-4AE4-8A69-704321B86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C87E2-F3AB-41A4-8395-1B2205E35A38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F49B844-201A-483D-872D-D3F2E0674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6948371-22B7-4204-9A85-0CB1B8961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8C61F-87E5-487B-B7BB-2B6B115D64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6227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9B502FB-E2DE-4264-A3B4-259FFC213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07A81462-8751-4739-8045-5CABE4D1B9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BC4CD25D-4015-4F3C-A20E-F1F149FFBE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D3CCA29-E8A3-4262-9D68-345F015E2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C87E2-F3AB-41A4-8395-1B2205E35A38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3B127A9-06E6-4424-97AB-AB96FF5FF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30221FC-9446-4A06-8814-647FB8B5B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8C61F-87E5-487B-B7BB-2B6B115D64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371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954862C-12FC-4D13-93A1-26E00E78E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644AFE9-D95F-44A4-936E-4C3E7062DC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69B55D6-B840-44EB-918F-368C439EC0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4C87E2-F3AB-41A4-8395-1B2205E35A38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79E9276-D75B-4851-8066-075EE165E6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8C7A947-1269-4A24-8078-12477C9C50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28C61F-87E5-487B-B7BB-2B6B115D64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4888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BD9F06D-C272-492B-B6A7-199D6978F66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/>
              <a:t>Helyesírás</a:t>
            </a: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BEE5F4C-3EDF-47A7-9AB7-72621ECBFD1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23503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871805-1F60-443C-9D60-A203D7658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9EF9A3-55AE-4740-B681-571C7B6558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solidFill>
                  <a:srgbClr val="FF0000"/>
                </a:solidFill>
              </a:rPr>
              <a:t>píksütemény</a:t>
            </a:r>
            <a:r>
              <a:rPr lang="tr-TR" dirty="0">
                <a:solidFill>
                  <a:srgbClr val="FF0000"/>
                </a:solidFill>
              </a:rPr>
              <a:t> (yanlış!) </a:t>
            </a:r>
            <a:r>
              <a:rPr lang="tr-TR" dirty="0"/>
              <a:t>–péksütemény (doğru!) </a:t>
            </a:r>
          </a:p>
          <a:p>
            <a:r>
              <a:rPr lang="tr-TR" dirty="0" err="1">
                <a:solidFill>
                  <a:srgbClr val="FF0000"/>
                </a:solidFill>
              </a:rPr>
              <a:t>represzentál</a:t>
            </a:r>
            <a:r>
              <a:rPr lang="tr-TR" dirty="0">
                <a:solidFill>
                  <a:srgbClr val="FF0000"/>
                </a:solidFill>
              </a:rPr>
              <a:t> (yanlış!) </a:t>
            </a:r>
            <a:r>
              <a:rPr lang="tr-TR" dirty="0"/>
              <a:t>–reprezentál (doğru!)</a:t>
            </a:r>
          </a:p>
          <a:p>
            <a:r>
              <a:rPr lang="tr-TR" dirty="0">
                <a:solidFill>
                  <a:srgbClr val="FF0000"/>
                </a:solidFill>
              </a:rPr>
              <a:t>selyemhernyő (yanlış!) </a:t>
            </a:r>
            <a:r>
              <a:rPr lang="tr-TR" dirty="0"/>
              <a:t>– selyemhernyó (doğru!)</a:t>
            </a:r>
          </a:p>
          <a:p>
            <a:r>
              <a:rPr lang="tr-TR" dirty="0">
                <a:solidFill>
                  <a:srgbClr val="FF0000"/>
                </a:solidFill>
              </a:rPr>
              <a:t>álomatlan (yanlış!) </a:t>
            </a:r>
            <a:r>
              <a:rPr lang="tr-TR" dirty="0"/>
              <a:t>– álmatlan (doğru!)</a:t>
            </a:r>
          </a:p>
          <a:p>
            <a:r>
              <a:rPr lang="tr-TR" dirty="0" err="1">
                <a:solidFill>
                  <a:srgbClr val="FF0000"/>
                </a:solidFill>
              </a:rPr>
              <a:t>kampingazik</a:t>
            </a:r>
            <a:r>
              <a:rPr lang="tr-TR" dirty="0">
                <a:solidFill>
                  <a:srgbClr val="FF0000"/>
                </a:solidFill>
              </a:rPr>
              <a:t> (yanlış!) </a:t>
            </a:r>
            <a:r>
              <a:rPr lang="tr-TR" dirty="0"/>
              <a:t>–kempingezik (doğru!)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17331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A3C0A17-1F01-4297-AE05-6C9AA0432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İmla kuralları/doğru yazım </a:t>
            </a:r>
            <a:br>
              <a:rPr lang="tr-TR" dirty="0"/>
            </a:br>
            <a:r>
              <a:rPr lang="tr-TR" dirty="0"/>
              <a:t>Alıştırma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1E74FFA-9E08-4E25-95BC-E8F37892AB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Verilen metin üzerindeki yazım hatalarını tespit edip doğrusunu yazınız.</a:t>
            </a:r>
          </a:p>
          <a:p>
            <a:pPr marL="0" indent="0" algn="just">
              <a:buNone/>
            </a:pP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Még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legnagyobb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utasszálitó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repülőgépek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nehezen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bírkóznak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meg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sebesebb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légmozgásokkal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és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uttyuk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közben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igyekeznek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viharokat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elkerűlni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törékeny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termetü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lepkék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még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inkább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vannak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téve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széljárás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szeszéjeinek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…” </a:t>
            </a:r>
          </a:p>
          <a:p>
            <a:pPr marL="0" indent="0" algn="just">
              <a:buNone/>
            </a:pPr>
            <a:r>
              <a:rPr lang="tr-TR" sz="2400" dirty="0"/>
              <a:t>(</a:t>
            </a:r>
            <a:r>
              <a:rPr lang="tr-TR" sz="2400" dirty="0" err="1"/>
              <a:t>Cs.Nagy</a:t>
            </a:r>
            <a:r>
              <a:rPr lang="tr-TR" sz="2400" dirty="0"/>
              <a:t> </a:t>
            </a:r>
            <a:r>
              <a:rPr lang="tr-TR" sz="2400" dirty="0" err="1"/>
              <a:t>Lajos</a:t>
            </a:r>
            <a:r>
              <a:rPr lang="tr-TR" sz="2400" dirty="0"/>
              <a:t>, s.236).</a:t>
            </a:r>
          </a:p>
          <a:p>
            <a:pPr marL="0" indent="0" algn="just">
              <a:buNone/>
            </a:pPr>
            <a:endParaRPr lang="tr-TR" sz="2400" dirty="0"/>
          </a:p>
          <a:p>
            <a:pPr marL="0" indent="0" algn="just">
              <a:buNone/>
            </a:pPr>
            <a:r>
              <a:rPr lang="tr-TR" sz="2400" dirty="0"/>
              <a:t>Kaynak: Cs. </a:t>
            </a:r>
            <a:r>
              <a:rPr lang="tr-TR" sz="2400" dirty="0" err="1"/>
              <a:t>Nagy</a:t>
            </a:r>
            <a:r>
              <a:rPr lang="tr-TR" sz="2400" dirty="0"/>
              <a:t> </a:t>
            </a:r>
            <a:r>
              <a:rPr lang="tr-TR" sz="2400" dirty="0" err="1"/>
              <a:t>Lajos</a:t>
            </a:r>
            <a:r>
              <a:rPr lang="tr-TR" sz="2400" dirty="0"/>
              <a:t>, Helyesírási </a:t>
            </a:r>
            <a:r>
              <a:rPr lang="tr-TR" sz="2400" dirty="0" err="1"/>
              <a:t>Gyakorlókönyv</a:t>
            </a:r>
            <a:r>
              <a:rPr lang="tr-TR" sz="2400" dirty="0"/>
              <a:t>, </a:t>
            </a:r>
            <a:r>
              <a:rPr lang="tr-TR" sz="2400" dirty="0" err="1"/>
              <a:t>harmadik</a:t>
            </a:r>
            <a:r>
              <a:rPr lang="tr-TR" sz="2400" dirty="0"/>
              <a:t>, </a:t>
            </a:r>
            <a:r>
              <a:rPr lang="tr-TR" sz="2400" dirty="0" err="1"/>
              <a:t>javított</a:t>
            </a:r>
            <a:r>
              <a:rPr lang="tr-TR" sz="2400" dirty="0"/>
              <a:t> </a:t>
            </a:r>
            <a:r>
              <a:rPr lang="tr-TR" sz="2400" dirty="0" err="1"/>
              <a:t>kiadás</a:t>
            </a:r>
            <a:r>
              <a:rPr lang="tr-TR" sz="2400" dirty="0"/>
              <a:t>, Magyar </a:t>
            </a:r>
            <a:r>
              <a:rPr lang="tr-TR" sz="2400" dirty="0" err="1"/>
              <a:t>Eszperantó</a:t>
            </a:r>
            <a:r>
              <a:rPr lang="tr-TR" sz="2400" dirty="0"/>
              <a:t> </a:t>
            </a:r>
            <a:r>
              <a:rPr lang="tr-TR" sz="2400" dirty="0" err="1"/>
              <a:t>Szövetség</a:t>
            </a:r>
            <a:r>
              <a:rPr lang="tr-TR" sz="2400" dirty="0"/>
              <a:t>, </a:t>
            </a:r>
            <a:r>
              <a:rPr lang="tr-TR" sz="2400" dirty="0" err="1"/>
              <a:t>Budapest</a:t>
            </a:r>
            <a:r>
              <a:rPr lang="tr-TR" sz="2400" dirty="0"/>
              <a:t>, 1990.</a:t>
            </a:r>
          </a:p>
          <a:p>
            <a:pPr marL="0" indent="0"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341298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37BE97-BE08-431D-A366-AEF0A3E40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tr-TR" dirty="0"/>
            </a:br>
            <a:r>
              <a:rPr lang="tr-TR" dirty="0"/>
              <a:t>Cevap: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2BFF22-3F38-45F0-8AB0-8079A2BB5B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Még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legnagyobb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utasszállító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repülőgépek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nehezen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birkóznak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meg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sebesebb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légmozgásokkal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és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útjuk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közben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igyekeznek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viharokat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elkerülni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törékeny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termet</a:t>
            </a:r>
            <a:r>
              <a:rPr lang="hu-HU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ű</a:t>
            </a:r>
            <a:r>
              <a:rPr lang="tr-TR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lepkék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még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inkább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vannak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téve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széljárás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szeszélyeinek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…” </a:t>
            </a:r>
          </a:p>
          <a:p>
            <a:pPr marL="0" indent="0" algn="just">
              <a:buNone/>
            </a:pPr>
            <a:r>
              <a:rPr lang="tr-TR" sz="2400" dirty="0"/>
              <a:t>(</a:t>
            </a:r>
            <a:r>
              <a:rPr lang="tr-TR" sz="2400" dirty="0" err="1"/>
              <a:t>Cs.Nagy</a:t>
            </a:r>
            <a:r>
              <a:rPr lang="tr-TR" sz="2400" dirty="0"/>
              <a:t> </a:t>
            </a:r>
            <a:r>
              <a:rPr lang="tr-TR" sz="2400" dirty="0" err="1"/>
              <a:t>Lajos</a:t>
            </a:r>
            <a:r>
              <a:rPr lang="tr-TR" sz="2400" dirty="0"/>
              <a:t>, s.338).</a:t>
            </a:r>
          </a:p>
          <a:p>
            <a:pPr marL="0" indent="0" algn="just">
              <a:buNone/>
            </a:pPr>
            <a:endParaRPr lang="tr-T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/>
              <a:t>Kaynak: Cs. </a:t>
            </a:r>
            <a:r>
              <a:rPr lang="tr-TR" sz="2400" dirty="0" err="1"/>
              <a:t>Nagy</a:t>
            </a:r>
            <a:r>
              <a:rPr lang="tr-TR" sz="2400" dirty="0"/>
              <a:t> </a:t>
            </a:r>
            <a:r>
              <a:rPr lang="tr-TR" sz="2400" dirty="0" err="1"/>
              <a:t>Lajos</a:t>
            </a:r>
            <a:r>
              <a:rPr lang="tr-TR" sz="2400" dirty="0"/>
              <a:t>, Helyesírási </a:t>
            </a:r>
            <a:r>
              <a:rPr lang="tr-TR" sz="2400" dirty="0" err="1"/>
              <a:t>Gyakorlókönyv</a:t>
            </a:r>
            <a:r>
              <a:rPr lang="tr-TR" sz="2400" dirty="0"/>
              <a:t>, </a:t>
            </a:r>
            <a:r>
              <a:rPr lang="tr-TR" sz="2400" dirty="0" err="1"/>
              <a:t>harmadik</a:t>
            </a:r>
            <a:r>
              <a:rPr lang="tr-TR" sz="2400" dirty="0"/>
              <a:t>, </a:t>
            </a:r>
            <a:r>
              <a:rPr lang="tr-TR" sz="2400" dirty="0" err="1"/>
              <a:t>javított</a:t>
            </a:r>
            <a:r>
              <a:rPr lang="tr-TR" sz="2400" dirty="0"/>
              <a:t> </a:t>
            </a:r>
            <a:r>
              <a:rPr lang="tr-TR" sz="2400" dirty="0" err="1"/>
              <a:t>kiadás</a:t>
            </a:r>
            <a:r>
              <a:rPr lang="tr-TR" sz="2400" dirty="0"/>
              <a:t>, Magyar </a:t>
            </a:r>
            <a:r>
              <a:rPr lang="tr-TR" sz="2400" dirty="0" err="1"/>
              <a:t>Eszperantó</a:t>
            </a:r>
            <a:r>
              <a:rPr lang="tr-TR" sz="2400" dirty="0"/>
              <a:t> </a:t>
            </a:r>
            <a:r>
              <a:rPr lang="tr-TR" sz="2400" dirty="0" err="1"/>
              <a:t>Szövetség</a:t>
            </a:r>
            <a:r>
              <a:rPr lang="tr-TR" sz="2400" dirty="0"/>
              <a:t>, </a:t>
            </a:r>
            <a:r>
              <a:rPr lang="tr-TR" sz="2400" dirty="0" err="1"/>
              <a:t>Budapest</a:t>
            </a:r>
            <a:r>
              <a:rPr lang="tr-TR" sz="2400" dirty="0"/>
              <a:t>, 1990.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841855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053636F-54FF-4219-BE8C-E14912226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A55865F-B11E-427F-8932-66570626A8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 sonraki tabloda yazım yanlışı olan ve olmayan sözcükler karışık halde verilmiştir.</a:t>
            </a:r>
          </a:p>
          <a:p>
            <a:r>
              <a:rPr lang="tr-TR" dirty="0"/>
              <a:t>Tabloyu dikkatle inceleyip yazım yanlışı olan sözcükleri tespit ediniz.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15502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6E5C748-4240-4B9D-AF21-90C91E3E9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graphicFrame>
        <p:nvGraphicFramePr>
          <p:cNvPr id="8" name="Tablo 8">
            <a:extLst>
              <a:ext uri="{FF2B5EF4-FFF2-40B4-BE49-F238E27FC236}">
                <a16:creationId xmlns:a16="http://schemas.microsoft.com/office/drawing/2014/main" id="{F1AAB01F-2C30-4822-B751-D8DD64BB8E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8515277"/>
              </p:ext>
            </p:extLst>
          </p:nvPr>
        </p:nvGraphicFramePr>
        <p:xfrm>
          <a:off x="838200" y="642504"/>
          <a:ext cx="10515600" cy="58473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2861216521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495468015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31163857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712410416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4277240575"/>
                    </a:ext>
                  </a:extLst>
                </a:gridCol>
              </a:tblGrid>
              <a:tr h="590467">
                <a:tc>
                  <a:txBody>
                    <a:bodyPr/>
                    <a:lstStyle/>
                    <a:p>
                      <a:r>
                        <a:rPr lang="tr-TR" sz="1800" b="0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kampingazik</a:t>
                      </a:r>
                      <a:endParaRPr lang="tr-T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mikrohullám</a:t>
                      </a:r>
                      <a:endParaRPr lang="tr-TR" sz="18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tr-T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relativitás</a:t>
                      </a:r>
                      <a:endParaRPr lang="tr-TR" sz="18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tr-T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gyömölcshíly</a:t>
                      </a:r>
                      <a:endParaRPr lang="tr-T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álomatlan</a:t>
                      </a:r>
                      <a:endParaRPr lang="tr-TR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9410432"/>
                  </a:ext>
                </a:extLst>
              </a:tr>
              <a:tr h="5904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családregény</a:t>
                      </a:r>
                      <a:endParaRPr lang="tr-T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gertyafény</a:t>
                      </a:r>
                      <a:endParaRPr lang="tr-T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krisztálváza</a:t>
                      </a:r>
                      <a:endParaRPr lang="tr-T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tárgyalóterem</a:t>
                      </a:r>
                      <a:endParaRPr lang="tr-TR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tr-T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mikrobiológia</a:t>
                      </a:r>
                      <a:endParaRPr lang="tr-TR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0605746"/>
                  </a:ext>
                </a:extLst>
              </a:tr>
              <a:tr h="590467">
                <a:tc>
                  <a:txBody>
                    <a:bodyPr/>
                    <a:lstStyle/>
                    <a:p>
                      <a:r>
                        <a:rPr lang="tr-T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szenkronizálás</a:t>
                      </a:r>
                      <a:endParaRPr lang="tr-T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vágány</a:t>
                      </a:r>
                      <a:endParaRPr lang="tr-TR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tr-T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álatmese</a:t>
                      </a:r>
                      <a:endParaRPr lang="tr-T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könyelműség</a:t>
                      </a:r>
                      <a:endParaRPr lang="tr-T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hőmerő</a:t>
                      </a:r>
                      <a:endParaRPr lang="tr-TR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3589018"/>
                  </a:ext>
                </a:extLst>
              </a:tr>
              <a:tr h="590467">
                <a:tc>
                  <a:txBody>
                    <a:bodyPr/>
                    <a:lstStyle/>
                    <a:p>
                      <a:r>
                        <a:rPr lang="tr-TR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idegyulladás</a:t>
                      </a:r>
                      <a:endParaRPr lang="tr-T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ősregészet</a:t>
                      </a:r>
                      <a:endParaRPr lang="tr-T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lámpafény</a:t>
                      </a:r>
                      <a:endParaRPr lang="tr-TR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tr-T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prímszám</a:t>
                      </a:r>
                      <a:endParaRPr lang="tr-TR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tr-T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zászlótartó</a:t>
                      </a:r>
                      <a:endParaRPr lang="tr-TR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tr-TR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9718104"/>
                  </a:ext>
                </a:extLst>
              </a:tr>
              <a:tr h="429997">
                <a:tc>
                  <a:txBody>
                    <a:bodyPr/>
                    <a:lstStyle/>
                    <a:p>
                      <a:r>
                        <a:rPr lang="tr-TR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krumplipüre</a:t>
                      </a:r>
                      <a:endParaRPr lang="tr-T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olémpia</a:t>
                      </a:r>
                      <a:endParaRPr lang="tr-T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olivaolaj</a:t>
                      </a:r>
                      <a:endParaRPr lang="tr-T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úthallózat</a:t>
                      </a:r>
                      <a:endParaRPr lang="tr-T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 err="1"/>
                        <a:t>mítosz</a:t>
                      </a:r>
                      <a:endParaRPr lang="tr-TR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9659369"/>
                  </a:ext>
                </a:extLst>
              </a:tr>
              <a:tr h="452351">
                <a:tc>
                  <a:txBody>
                    <a:bodyPr/>
                    <a:lstStyle/>
                    <a:p>
                      <a:r>
                        <a:rPr lang="tr-T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selyemhernyő</a:t>
                      </a:r>
                      <a:endParaRPr lang="tr-T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 err="1"/>
                        <a:t>ilyenfajta</a:t>
                      </a:r>
                      <a:endParaRPr lang="tr-T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zenetudómány</a:t>
                      </a:r>
                      <a:endParaRPr lang="tr-T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 err="1"/>
                        <a:t>mirigy</a:t>
                      </a:r>
                      <a:endParaRPr lang="tr-T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represzentál</a:t>
                      </a:r>
                      <a:endParaRPr lang="tr-TR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9150863"/>
                  </a:ext>
                </a:extLst>
              </a:tr>
              <a:tr h="5904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programozó</a:t>
                      </a:r>
                      <a:endParaRPr lang="tr-T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asvány</a:t>
                      </a:r>
                      <a:r>
                        <a:rPr lang="tr-T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tr-TR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víz</a:t>
                      </a:r>
                      <a:r>
                        <a:rPr lang="tr-T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tr-T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megfagyaszt</a:t>
                      </a:r>
                      <a:endParaRPr lang="tr-TR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tr-T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könycsep</a:t>
                      </a:r>
                      <a:endParaRPr lang="tr-T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összegű</a:t>
                      </a:r>
                      <a:endParaRPr lang="tr-TR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tr-TR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4468047"/>
                  </a:ext>
                </a:extLst>
              </a:tr>
              <a:tr h="4452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vadállat</a:t>
                      </a:r>
                      <a:endParaRPr lang="tr-T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maszkmester</a:t>
                      </a:r>
                      <a:endParaRPr lang="tr-TR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tr-T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krónologia</a:t>
                      </a:r>
                      <a:endParaRPr lang="tr-T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 err="1"/>
                        <a:t>elsüllyed</a:t>
                      </a:r>
                      <a:endParaRPr lang="tr-T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 err="1"/>
                        <a:t>kerékpárverseny</a:t>
                      </a:r>
                      <a:endParaRPr lang="tr-TR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9006506"/>
                  </a:ext>
                </a:extLst>
              </a:tr>
              <a:tr h="484403">
                <a:tc>
                  <a:txBody>
                    <a:bodyPr/>
                    <a:lstStyle/>
                    <a:p>
                      <a:r>
                        <a:rPr lang="tr-TR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gyógszertan</a:t>
                      </a:r>
                      <a:endParaRPr lang="tr-T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 err="1"/>
                        <a:t>nyomaték</a:t>
                      </a:r>
                      <a:endParaRPr lang="tr-T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 err="1"/>
                        <a:t>őstörténet</a:t>
                      </a:r>
                      <a:endParaRPr lang="tr-T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 err="1"/>
                        <a:t>nyugdíjas</a:t>
                      </a:r>
                      <a:endParaRPr lang="tr-T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hullamozgás</a:t>
                      </a:r>
                      <a:endParaRPr lang="tr-TR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4779911"/>
                  </a:ext>
                </a:extLst>
              </a:tr>
              <a:tr h="337410">
                <a:tc>
                  <a:txBody>
                    <a:bodyPr/>
                    <a:lstStyle/>
                    <a:p>
                      <a:r>
                        <a:rPr lang="tr-TR" sz="1800" dirty="0" err="1"/>
                        <a:t>géniusz</a:t>
                      </a:r>
                      <a:endParaRPr lang="tr-T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píksütemény</a:t>
                      </a:r>
                      <a:endParaRPr lang="tr-T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árvizkár</a:t>
                      </a:r>
                      <a:endParaRPr lang="tr-T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behegyed (</a:t>
                      </a:r>
                      <a:r>
                        <a:rPr lang="tr-TR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seb</a:t>
                      </a:r>
                      <a:r>
                        <a:rPr lang="tr-T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tr-T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g</a:t>
                      </a:r>
                      <a:r>
                        <a:rPr lang="tr-TR" sz="1800"/>
                        <a:t>yeplő</a:t>
                      </a:r>
                      <a:endParaRPr lang="tr-TR" sz="1800" dirty="0"/>
                    </a:p>
                    <a:p>
                      <a:endParaRPr lang="tr-TR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94569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30842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6E5C748-4240-4B9D-AF21-90C91E3E9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Yanlış yazılanlar</a:t>
            </a:r>
          </a:p>
        </p:txBody>
      </p:sp>
      <p:graphicFrame>
        <p:nvGraphicFramePr>
          <p:cNvPr id="8" name="Tablo 8">
            <a:extLst>
              <a:ext uri="{FF2B5EF4-FFF2-40B4-BE49-F238E27FC236}">
                <a16:creationId xmlns:a16="http://schemas.microsoft.com/office/drawing/2014/main" id="{F1AAB01F-2C30-4822-B751-D8DD64BB8E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6301194"/>
              </p:ext>
            </p:extLst>
          </p:nvPr>
        </p:nvGraphicFramePr>
        <p:xfrm>
          <a:off x="838200" y="1825625"/>
          <a:ext cx="1051560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2861216521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495468015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31163857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712410416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42772405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sz="2400" b="0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kampingazik</a:t>
                      </a:r>
                      <a:endParaRPr lang="tr-TR" sz="2400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2400" b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2400" b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b="0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gyömölcshíly</a:t>
                      </a:r>
                      <a:endParaRPr lang="tr-TR" sz="2400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álomatlan</a:t>
                      </a:r>
                      <a:endParaRPr lang="tr-TR" sz="2400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94104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tr-TR" sz="240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gertyafény</a:t>
                      </a:r>
                      <a:endParaRPr lang="tr-TR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krisztálváza</a:t>
                      </a:r>
                      <a:endParaRPr lang="tr-TR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240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240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06057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szenkronizálás</a:t>
                      </a:r>
                      <a:endParaRPr lang="tr-TR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240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álatmese</a:t>
                      </a:r>
                      <a:endParaRPr lang="tr-TR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könyelműség</a:t>
                      </a:r>
                      <a:endParaRPr lang="tr-TR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hőmerő</a:t>
                      </a:r>
                      <a:endParaRPr lang="tr-TR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35890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idegyulladás</a:t>
                      </a:r>
                      <a:endParaRPr lang="tr-TR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ősregészet</a:t>
                      </a:r>
                      <a:endParaRPr lang="tr-TR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240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240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240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97181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krumplipüre</a:t>
                      </a:r>
                      <a:endParaRPr lang="tr-TR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olémpia</a:t>
                      </a:r>
                      <a:endParaRPr lang="tr-TR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olivaolaj</a:t>
                      </a:r>
                      <a:endParaRPr lang="tr-TR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úthallózat</a:t>
                      </a:r>
                      <a:endParaRPr lang="tr-TR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240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96593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selyemhernyő</a:t>
                      </a:r>
                      <a:endParaRPr lang="tr-TR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240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zenetudómány</a:t>
                      </a:r>
                      <a:endParaRPr lang="tr-TR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240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represzentál</a:t>
                      </a:r>
                      <a:endParaRPr lang="tr-TR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91508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tr-TR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asvány</a:t>
                      </a:r>
                      <a:endParaRPr lang="tr-TR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240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könycsep</a:t>
                      </a:r>
                      <a:endParaRPr lang="tr-TR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240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44680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tr-TR" sz="240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240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krónologia</a:t>
                      </a:r>
                      <a:endParaRPr lang="tr-TR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240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240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90065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gyógszertan</a:t>
                      </a:r>
                      <a:endParaRPr lang="tr-TR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240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240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240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hullamozgás</a:t>
                      </a:r>
                      <a:endParaRPr lang="tr-TR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47799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tr-TR" sz="240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píksütemény</a:t>
                      </a:r>
                      <a:endParaRPr lang="tr-TR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árvizkár</a:t>
                      </a:r>
                      <a:endParaRPr lang="tr-TR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behegyed (</a:t>
                      </a:r>
                      <a:r>
                        <a:rPr lang="tr-TR" sz="2400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seb</a:t>
                      </a:r>
                      <a:r>
                        <a:rPr lang="tr-TR" sz="24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tr-TR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94569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94612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996ABE-4B34-4851-B9E2-571BE7791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Cevaplar</a:t>
            </a:r>
            <a:br>
              <a:rPr lang="tr-TR" dirty="0"/>
            </a:br>
            <a:r>
              <a:rPr lang="tr-TR" dirty="0"/>
              <a:t>yanlış-doğru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AB8998F-516E-460C-B863-1C79D2955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solidFill>
                  <a:srgbClr val="FF0000"/>
                </a:solidFill>
              </a:rPr>
              <a:t>gertyafény</a:t>
            </a:r>
            <a:r>
              <a:rPr lang="tr-TR" dirty="0">
                <a:solidFill>
                  <a:srgbClr val="FF0000"/>
                </a:solidFill>
              </a:rPr>
              <a:t> (yanlış!) </a:t>
            </a:r>
            <a:r>
              <a:rPr lang="tr-TR" dirty="0"/>
              <a:t>–</a:t>
            </a:r>
            <a:r>
              <a:rPr lang="tr-TR" dirty="0" err="1"/>
              <a:t>gyertyafény</a:t>
            </a:r>
            <a:r>
              <a:rPr lang="tr-TR" dirty="0"/>
              <a:t> (doğru!)</a:t>
            </a:r>
          </a:p>
          <a:p>
            <a:r>
              <a:rPr lang="tr-TR" dirty="0">
                <a:solidFill>
                  <a:srgbClr val="FF0000"/>
                </a:solidFill>
              </a:rPr>
              <a:t>szenkronizálás (yanlış!) </a:t>
            </a:r>
            <a:r>
              <a:rPr lang="tr-TR" dirty="0"/>
              <a:t>- szinkronizálás (doğru!)</a:t>
            </a:r>
          </a:p>
          <a:p>
            <a:r>
              <a:rPr lang="tr-TR" dirty="0" err="1">
                <a:solidFill>
                  <a:srgbClr val="FF0000"/>
                </a:solidFill>
              </a:rPr>
              <a:t>álatmese</a:t>
            </a:r>
            <a:r>
              <a:rPr lang="tr-TR" dirty="0">
                <a:solidFill>
                  <a:srgbClr val="FF0000"/>
                </a:solidFill>
              </a:rPr>
              <a:t> (yanlış!) </a:t>
            </a:r>
            <a:r>
              <a:rPr lang="tr-TR" dirty="0"/>
              <a:t>-állatmese (doğru!)</a:t>
            </a:r>
          </a:p>
          <a:p>
            <a:r>
              <a:rPr lang="tr-TR" dirty="0" err="1">
                <a:solidFill>
                  <a:srgbClr val="FF0000"/>
                </a:solidFill>
              </a:rPr>
              <a:t>krumplipüre</a:t>
            </a:r>
            <a:r>
              <a:rPr lang="tr-TR" dirty="0"/>
              <a:t> </a:t>
            </a:r>
            <a:r>
              <a:rPr lang="tr-TR" dirty="0">
                <a:solidFill>
                  <a:srgbClr val="FF0000"/>
                </a:solidFill>
              </a:rPr>
              <a:t>(yanlış!) </a:t>
            </a:r>
            <a:r>
              <a:rPr lang="tr-TR" dirty="0"/>
              <a:t>–krumplipüré (doğru!)</a:t>
            </a:r>
          </a:p>
          <a:p>
            <a:r>
              <a:rPr lang="tr-TR" dirty="0">
                <a:solidFill>
                  <a:srgbClr val="FF0000"/>
                </a:solidFill>
              </a:rPr>
              <a:t>olémpia (yanlış!) </a:t>
            </a:r>
            <a:r>
              <a:rPr lang="tr-TR" dirty="0"/>
              <a:t>– olimpia (doğru!)</a:t>
            </a:r>
          </a:p>
          <a:p>
            <a:r>
              <a:rPr lang="tr-TR" dirty="0" err="1">
                <a:solidFill>
                  <a:srgbClr val="FF0000"/>
                </a:solidFill>
              </a:rPr>
              <a:t>könycsep</a:t>
            </a:r>
            <a:r>
              <a:rPr lang="tr-TR" dirty="0">
                <a:solidFill>
                  <a:srgbClr val="FF0000"/>
                </a:solidFill>
              </a:rPr>
              <a:t> (yanlış!) </a:t>
            </a:r>
            <a:r>
              <a:rPr lang="tr-TR" dirty="0"/>
              <a:t>–könnycsepp (doğru!)</a:t>
            </a:r>
          </a:p>
          <a:p>
            <a:r>
              <a:rPr lang="tr-TR" dirty="0">
                <a:solidFill>
                  <a:srgbClr val="FF0000"/>
                </a:solidFill>
              </a:rPr>
              <a:t>asvány (yanlış!)</a:t>
            </a:r>
            <a:r>
              <a:rPr lang="tr-TR" dirty="0"/>
              <a:t> –ásvány (doğru!)</a:t>
            </a:r>
          </a:p>
          <a:p>
            <a:r>
              <a:rPr lang="tr-TR" dirty="0" err="1">
                <a:solidFill>
                  <a:srgbClr val="FF0000"/>
                </a:solidFill>
              </a:rPr>
              <a:t>könyelműség</a:t>
            </a:r>
            <a:r>
              <a:rPr lang="tr-TR" dirty="0">
                <a:solidFill>
                  <a:srgbClr val="FF0000"/>
                </a:solidFill>
              </a:rPr>
              <a:t> (yanlış!) </a:t>
            </a:r>
            <a:r>
              <a:rPr lang="tr-TR" dirty="0"/>
              <a:t>–könnyelműség (doğru!)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609931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2087EE6-E326-4BB3-8F6E-95A3CA56E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A35449C-15C3-44AB-ACC2-E6F868E144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solidFill>
                  <a:srgbClr val="FF0000"/>
                </a:solidFill>
              </a:rPr>
              <a:t>árvizkár</a:t>
            </a:r>
            <a:r>
              <a:rPr lang="tr-TR" dirty="0">
                <a:solidFill>
                  <a:srgbClr val="FF0000"/>
                </a:solidFill>
              </a:rPr>
              <a:t> (yanlış!) </a:t>
            </a:r>
            <a:r>
              <a:rPr lang="tr-TR" dirty="0"/>
              <a:t>–árvízkár (doğru!)</a:t>
            </a:r>
          </a:p>
          <a:p>
            <a:r>
              <a:rPr lang="tr-TR" dirty="0">
                <a:solidFill>
                  <a:srgbClr val="FF0000"/>
                </a:solidFill>
              </a:rPr>
              <a:t>behegyed (yanlış!)</a:t>
            </a:r>
            <a:r>
              <a:rPr lang="tr-TR" dirty="0"/>
              <a:t> –beheged (doğru!) (</a:t>
            </a:r>
            <a:r>
              <a:rPr lang="tr-TR" dirty="0" err="1"/>
              <a:t>seb</a:t>
            </a:r>
            <a:r>
              <a:rPr lang="tr-TR" dirty="0"/>
              <a:t>)</a:t>
            </a:r>
          </a:p>
          <a:p>
            <a:r>
              <a:rPr lang="tr-TR" dirty="0" err="1">
                <a:solidFill>
                  <a:srgbClr val="FF0000"/>
                </a:solidFill>
              </a:rPr>
              <a:t>gyógszertan</a:t>
            </a:r>
            <a:r>
              <a:rPr lang="tr-TR" dirty="0">
                <a:solidFill>
                  <a:srgbClr val="FF0000"/>
                </a:solidFill>
              </a:rPr>
              <a:t> (yanlış!) </a:t>
            </a:r>
            <a:r>
              <a:rPr lang="tr-TR" dirty="0"/>
              <a:t>–gyógyszertan (doğru!)</a:t>
            </a:r>
          </a:p>
          <a:p>
            <a:r>
              <a:rPr lang="tr-TR" dirty="0" err="1">
                <a:solidFill>
                  <a:srgbClr val="FF0000"/>
                </a:solidFill>
              </a:rPr>
              <a:t>gyömölcshíly</a:t>
            </a:r>
            <a:r>
              <a:rPr lang="tr-TR" dirty="0">
                <a:solidFill>
                  <a:srgbClr val="FF0000"/>
                </a:solidFill>
              </a:rPr>
              <a:t> (yanlış!) </a:t>
            </a:r>
            <a:r>
              <a:rPr lang="tr-TR" dirty="0"/>
              <a:t>–gyümölcshéj (doğru!)</a:t>
            </a:r>
          </a:p>
          <a:p>
            <a:r>
              <a:rPr lang="tr-TR" dirty="0" err="1">
                <a:solidFill>
                  <a:srgbClr val="FF0000"/>
                </a:solidFill>
              </a:rPr>
              <a:t>hőmerő</a:t>
            </a:r>
            <a:r>
              <a:rPr lang="tr-TR" dirty="0">
                <a:solidFill>
                  <a:srgbClr val="FF0000"/>
                </a:solidFill>
              </a:rPr>
              <a:t> (yanlış!) </a:t>
            </a:r>
            <a:r>
              <a:rPr lang="tr-TR" dirty="0"/>
              <a:t>–hőmérő (doğru!)</a:t>
            </a:r>
          </a:p>
          <a:p>
            <a:r>
              <a:rPr lang="tr-TR" dirty="0" err="1">
                <a:solidFill>
                  <a:srgbClr val="FF0000"/>
                </a:solidFill>
              </a:rPr>
              <a:t>hullamozgás</a:t>
            </a:r>
            <a:r>
              <a:rPr lang="tr-TR" dirty="0">
                <a:solidFill>
                  <a:srgbClr val="FF0000"/>
                </a:solidFill>
              </a:rPr>
              <a:t> (yanlış!) </a:t>
            </a:r>
            <a:r>
              <a:rPr lang="tr-TR" dirty="0"/>
              <a:t>–hullammozgás (doğru!)</a:t>
            </a:r>
          </a:p>
          <a:p>
            <a:r>
              <a:rPr lang="tr-TR" dirty="0" err="1">
                <a:solidFill>
                  <a:srgbClr val="FF0000"/>
                </a:solidFill>
              </a:rPr>
              <a:t>zenetudómány</a:t>
            </a:r>
            <a:r>
              <a:rPr lang="tr-TR" dirty="0">
                <a:solidFill>
                  <a:srgbClr val="FF0000"/>
                </a:solidFill>
              </a:rPr>
              <a:t> (yanlış!) </a:t>
            </a:r>
            <a:r>
              <a:rPr lang="tr-TR" dirty="0"/>
              <a:t>–zenetudomány (doğru!)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224429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21E51D6-04A7-483B-8277-451E0450E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248ACC8-70B9-4D5C-AFE1-A4C54A63DA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solidFill>
                  <a:srgbClr val="FF0000"/>
                </a:solidFill>
              </a:rPr>
              <a:t>idegyulladás</a:t>
            </a:r>
            <a:r>
              <a:rPr lang="tr-TR" dirty="0">
                <a:solidFill>
                  <a:srgbClr val="FF0000"/>
                </a:solidFill>
              </a:rPr>
              <a:t> (yanlış!) </a:t>
            </a:r>
            <a:r>
              <a:rPr lang="tr-TR" dirty="0"/>
              <a:t>–ideggyulladás (doğru!)</a:t>
            </a:r>
          </a:p>
          <a:p>
            <a:r>
              <a:rPr lang="tr-TR" dirty="0" err="1">
                <a:solidFill>
                  <a:srgbClr val="FF0000"/>
                </a:solidFill>
              </a:rPr>
              <a:t>krisztálváza</a:t>
            </a:r>
            <a:r>
              <a:rPr lang="tr-TR" dirty="0">
                <a:solidFill>
                  <a:srgbClr val="FF0000"/>
                </a:solidFill>
              </a:rPr>
              <a:t> (yanlış!) </a:t>
            </a:r>
            <a:r>
              <a:rPr lang="tr-TR" dirty="0"/>
              <a:t>–kristályváza (doğru!)</a:t>
            </a:r>
          </a:p>
          <a:p>
            <a:r>
              <a:rPr lang="tr-TR" dirty="0" err="1">
                <a:solidFill>
                  <a:srgbClr val="FF0000"/>
                </a:solidFill>
              </a:rPr>
              <a:t>olivaolaj</a:t>
            </a:r>
            <a:r>
              <a:rPr lang="tr-TR" dirty="0">
                <a:solidFill>
                  <a:srgbClr val="FF0000"/>
                </a:solidFill>
              </a:rPr>
              <a:t> (yanlış!) </a:t>
            </a:r>
            <a:r>
              <a:rPr lang="tr-TR" dirty="0"/>
              <a:t>–olívaolaj (doğru!)</a:t>
            </a:r>
          </a:p>
          <a:p>
            <a:r>
              <a:rPr lang="tr-TR" dirty="0" err="1">
                <a:solidFill>
                  <a:srgbClr val="FF0000"/>
                </a:solidFill>
              </a:rPr>
              <a:t>krónologia</a:t>
            </a:r>
            <a:r>
              <a:rPr lang="tr-TR" dirty="0">
                <a:solidFill>
                  <a:srgbClr val="FF0000"/>
                </a:solidFill>
              </a:rPr>
              <a:t> (yanlış!) </a:t>
            </a:r>
            <a:r>
              <a:rPr lang="tr-TR" dirty="0"/>
              <a:t>–kronológia (doğru!)</a:t>
            </a:r>
          </a:p>
          <a:p>
            <a:r>
              <a:rPr lang="tr-TR" dirty="0" err="1">
                <a:solidFill>
                  <a:srgbClr val="FF0000"/>
                </a:solidFill>
              </a:rPr>
              <a:t>ősregészet</a:t>
            </a:r>
            <a:r>
              <a:rPr lang="tr-TR" dirty="0">
                <a:solidFill>
                  <a:srgbClr val="FF0000"/>
                </a:solidFill>
              </a:rPr>
              <a:t> (yanlış!) </a:t>
            </a:r>
            <a:r>
              <a:rPr lang="tr-TR" dirty="0"/>
              <a:t>–ősrégészet (doğru!)</a:t>
            </a:r>
          </a:p>
          <a:p>
            <a:r>
              <a:rPr lang="tr-TR" dirty="0" err="1">
                <a:solidFill>
                  <a:srgbClr val="FF0000"/>
                </a:solidFill>
              </a:rPr>
              <a:t>úthallózat</a:t>
            </a:r>
            <a:r>
              <a:rPr lang="tr-TR" dirty="0">
                <a:solidFill>
                  <a:srgbClr val="FF0000"/>
                </a:solidFill>
              </a:rPr>
              <a:t> (yanlış!) </a:t>
            </a:r>
            <a:r>
              <a:rPr lang="tr-TR" dirty="0"/>
              <a:t>–úthálózat (doğru!)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072794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513</Words>
  <Application>Microsoft Office PowerPoint</Application>
  <PresentationFormat>Geniş ekran</PresentationFormat>
  <Paragraphs>120</Paragraphs>
  <Slides>10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Teması</vt:lpstr>
      <vt:lpstr>Helyesírás</vt:lpstr>
      <vt:lpstr>İmla kuralları/doğru yazım  Alıştırma</vt:lpstr>
      <vt:lpstr> Cevap: </vt:lpstr>
      <vt:lpstr>PowerPoint Sunusu</vt:lpstr>
      <vt:lpstr>PowerPoint Sunusu</vt:lpstr>
      <vt:lpstr>Yanlış yazılanlar</vt:lpstr>
      <vt:lpstr>Cevaplar yanlış-doğru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Helyesírás</dc:title>
  <dc:creator>Alpertunga Altaylı</dc:creator>
  <cp:lastModifiedBy>Alpertunga Altaylı</cp:lastModifiedBy>
  <cp:revision>22</cp:revision>
  <dcterms:created xsi:type="dcterms:W3CDTF">2020-05-01T23:36:35Z</dcterms:created>
  <dcterms:modified xsi:type="dcterms:W3CDTF">2020-05-07T18:09:20Z</dcterms:modified>
</cp:coreProperties>
</file>