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2202C170-E368-47CA-9FBA-31675871AAF5}"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00EB0E7-5A6D-4329-B149-3EB5DDC8E67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202C170-E368-47CA-9FBA-31675871AAF5}"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00EB0E7-5A6D-4329-B149-3EB5DDC8E67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202C170-E368-47CA-9FBA-31675871AAF5}"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00EB0E7-5A6D-4329-B149-3EB5DDC8E67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202C170-E368-47CA-9FBA-31675871AAF5}"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00EB0E7-5A6D-4329-B149-3EB5DDC8E67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02C170-E368-47CA-9FBA-31675871AAF5}"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00EB0E7-5A6D-4329-B149-3EB5DDC8E67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2202C170-E368-47CA-9FBA-31675871AAF5}"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00EB0E7-5A6D-4329-B149-3EB5DDC8E67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2202C170-E368-47CA-9FBA-31675871AAF5}"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00EB0E7-5A6D-4329-B149-3EB5DDC8E67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2202C170-E368-47CA-9FBA-31675871AAF5}"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00EB0E7-5A6D-4329-B149-3EB5DDC8E67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02C170-E368-47CA-9FBA-31675871AAF5}"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00EB0E7-5A6D-4329-B149-3EB5DDC8E67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02C170-E368-47CA-9FBA-31675871AAF5}"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00EB0E7-5A6D-4329-B149-3EB5DDC8E67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02C170-E368-47CA-9FBA-31675871AAF5}"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00EB0E7-5A6D-4329-B149-3EB5DDC8E67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02C170-E368-47CA-9FBA-31675871AAF5}"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0EB0E7-5A6D-4329-B149-3EB5DDC8E67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MAKRO İKTİSAT</a:t>
            </a:r>
            <a:endParaRPr lang="tr-TR" dirty="0"/>
          </a:p>
        </p:txBody>
      </p:sp>
      <p:sp>
        <p:nvSpPr>
          <p:cNvPr id="3" name="Subtitle 2"/>
          <p:cNvSpPr>
            <a:spLocks noGrp="1"/>
          </p:cNvSpPr>
          <p:nvPr>
            <p:ph type="subTitle" idx="1"/>
          </p:nvPr>
        </p:nvSpPr>
        <p:spPr/>
        <p:txBody>
          <a:bodyPr>
            <a:normAutofit fontScale="92500" lnSpcReduction="20000"/>
          </a:bodyPr>
          <a:lstStyle/>
          <a:p>
            <a:r>
              <a:rPr lang="tr-TR" dirty="0" smtClean="0"/>
              <a:t>12. HAFTA</a:t>
            </a:r>
          </a:p>
          <a:p>
            <a:r>
              <a:rPr lang="tr-TR" dirty="0"/>
              <a:t>Yatırım, Sermayenin marjinal etkinliği, Neoklasik ve Tobin q teorileri, stok ve konut yatırımı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Yatırım; tüketim için kullanılabilecek kaynakların tüketilmeyerek sermaye stokuna eklenmesine verilen addır.  Sermaye stoku artınca, gelecekte ekonominin üretim kapasitesi ve dolayısıyla gelecekte yapılan tüketim miktarı artar. Yatırıma, ertelenmiş tüketim adı da verilir.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BUGÜNKÜ DEĞER KRİTERİ</a:t>
            </a:r>
            <a:endParaRPr lang="tr-TR" dirty="0"/>
          </a:p>
        </p:txBody>
      </p:sp>
      <p:sp>
        <p:nvSpPr>
          <p:cNvPr id="3" name="Content Placeholder 2"/>
          <p:cNvSpPr>
            <a:spLocks noGrp="1"/>
          </p:cNvSpPr>
          <p:nvPr>
            <p:ph idx="1"/>
          </p:nvPr>
        </p:nvSpPr>
        <p:spPr/>
        <p:txBody>
          <a:bodyPr/>
          <a:lstStyle/>
          <a:p>
            <a:r>
              <a:rPr lang="tr-TR" dirty="0" smtClean="0"/>
              <a:t>Firmaların sabit yatırım kararlarını incelemede yararlanılabilecek ilk yaklaşım, bugünkü değer (present value, PV) kriteridir.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NET BUGÜNKÜ DEĞER.jpg"/>
          <p:cNvPicPr>
            <a:picLocks noGrp="1" noChangeAspect="1"/>
          </p:cNvPicPr>
          <p:nvPr isPhoto="1"/>
        </p:nvPicPr>
        <p:blipFill>
          <a:blip r:embed="rId2">
            <a:lum/>
          </a:blip>
          <a:stretch>
            <a:fillRect/>
          </a:stretch>
        </p:blipFill>
        <p:spPr>
          <a:xfrm>
            <a:off x="0" y="4763"/>
            <a:ext cx="9144000" cy="68484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Sermayenin Marjinal Etkinliği</a:t>
            </a:r>
            <a:endParaRPr lang="tr-TR" dirty="0"/>
          </a:p>
        </p:txBody>
      </p:sp>
      <p:sp>
        <p:nvSpPr>
          <p:cNvPr id="3" name="Content Placeholder 2"/>
          <p:cNvSpPr>
            <a:spLocks noGrp="1"/>
          </p:cNvSpPr>
          <p:nvPr>
            <p:ph idx="1"/>
          </p:nvPr>
        </p:nvSpPr>
        <p:spPr/>
        <p:txBody>
          <a:bodyPr/>
          <a:lstStyle/>
          <a:p>
            <a:r>
              <a:rPr lang="tr-TR" dirty="0" smtClean="0"/>
              <a:t>Sermayenin marjinal etkinliği (mec); yatırımdan beklenen net getirilerin bugünkü değerini, yatırımın maliyetine eşitleyen iskonto oranıdır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smtClean="0"/>
              <a:t>mec &gt; i ise yatırım yapılır, Bu durumda PV &gt; 0 olur</a:t>
            </a:r>
          </a:p>
          <a:p>
            <a:r>
              <a:rPr lang="tr-TR" dirty="0" smtClean="0"/>
              <a:t>mec &lt; i ise yatırım yapılmaz, Bu durumda PV &lt; 0 olur. </a:t>
            </a:r>
          </a:p>
          <a:p>
            <a:r>
              <a:rPr lang="tr-TR" dirty="0" smtClean="0"/>
              <a:t>mec = i ise kararsızlık söz konusudur.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BASİT HIZLANDIRAN MODELİ</a:t>
            </a:r>
            <a:endParaRPr lang="tr-TR" dirty="0"/>
          </a:p>
        </p:txBody>
      </p:sp>
      <p:sp>
        <p:nvSpPr>
          <p:cNvPr id="3" name="Content Placeholder 2"/>
          <p:cNvSpPr>
            <a:spLocks noGrp="1"/>
          </p:cNvSpPr>
          <p:nvPr>
            <p:ph idx="1"/>
          </p:nvPr>
        </p:nvSpPr>
        <p:spPr/>
        <p:txBody>
          <a:bodyPr/>
          <a:lstStyle/>
          <a:p>
            <a:r>
              <a:rPr lang="tr-TR" dirty="0" smtClean="0"/>
              <a:t>Otonom harcamalarda meydana gelen bir artış, geliri ve tüketim harcamalarını artırır. Artan tüketim harcamaları da firmalarda uyarılmış yatırımı gündeme getirir.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Esnek hızlandıran modeli</a:t>
            </a:r>
            <a:endParaRPr lang="tr-TR" dirty="0"/>
          </a:p>
        </p:txBody>
      </p:sp>
      <p:sp>
        <p:nvSpPr>
          <p:cNvPr id="3" name="Content Placeholder 2"/>
          <p:cNvSpPr>
            <a:spLocks noGrp="1"/>
          </p:cNvSpPr>
          <p:nvPr>
            <p:ph idx="1"/>
          </p:nvPr>
        </p:nvSpPr>
        <p:spPr/>
        <p:txBody>
          <a:bodyPr/>
          <a:lstStyle/>
          <a:p>
            <a:r>
              <a:rPr lang="tr-TR" dirty="0" smtClean="0"/>
              <a:t> Esnek hızlandıran modeline göre firmalar, her yıl fiili sermaye stoku ile arzulanan sermaye stoku arasındaki farkın belli bir oranı kadar yatırım yaptıkları varsayılır. Belli bir dönem sonra fiili sermaye stoku arzulanan düzeye ulaşır. Bu durum “sermaye stoku intibak prensibi” olarak adlandırılır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214</Words>
  <Application>Microsoft Office PowerPoint</Application>
  <PresentationFormat>On-screen Show (4:3)</PresentationFormat>
  <Paragraphs>15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MAKRO İKTİSAT</vt:lpstr>
      <vt:lpstr>Slide 2</vt:lpstr>
      <vt:lpstr>BUGÜNKÜ DEĞER KRİTERİ</vt:lpstr>
      <vt:lpstr>Slide 4</vt:lpstr>
      <vt:lpstr>Sermayenin Marjinal Etkinliği</vt:lpstr>
      <vt:lpstr>Slide 6</vt:lpstr>
      <vt:lpstr>BASİT HIZLANDIRAN MODELİ</vt:lpstr>
      <vt:lpstr>Esnek hızlandıran modeli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MAKRO İKTİSAT</dc:title>
  <dc:creator>Tuğba&amp;Cihan</dc:creator>
  <cp:lastModifiedBy>Tuğba&amp;Cihan</cp:lastModifiedBy>
  <cp:revision>1</cp:revision>
  <dcterms:created xsi:type="dcterms:W3CDTF">2020-05-08T17:46:57Z</dcterms:created>
  <dcterms:modified xsi:type="dcterms:W3CDTF">2020-05-08T18:00:17Z</dcterms:modified>
</cp:coreProperties>
</file>