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2189A49-6596-4F7D-9542-29BFE3D28CE5}"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3956786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189A49-6596-4F7D-9542-29BFE3D28CE5}"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419271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189A49-6596-4F7D-9542-29BFE3D28CE5}"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1242031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189A49-6596-4F7D-9542-29BFE3D28CE5}"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365189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189A49-6596-4F7D-9542-29BFE3D28CE5}"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3509228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2189A49-6596-4F7D-9542-29BFE3D28CE5}"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1541870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2189A49-6596-4F7D-9542-29BFE3D28CE5}"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2486809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2189A49-6596-4F7D-9542-29BFE3D28CE5}"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65250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189A49-6596-4F7D-9542-29BFE3D28CE5}"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93508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2189A49-6596-4F7D-9542-29BFE3D28CE5}"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374731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2189A49-6596-4F7D-9542-29BFE3D28CE5}"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F1B5D8-E1F4-4566-A236-88FCB05D27CF}" type="slidenum">
              <a:rPr lang="tr-TR" smtClean="0"/>
              <a:t>‹#›</a:t>
            </a:fld>
            <a:endParaRPr lang="tr-TR"/>
          </a:p>
        </p:txBody>
      </p:sp>
    </p:spTree>
    <p:extLst>
      <p:ext uri="{BB962C8B-B14F-4D97-AF65-F5344CB8AC3E}">
        <p14:creationId xmlns:p14="http://schemas.microsoft.com/office/powerpoint/2010/main" val="3494911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189A49-6596-4F7D-9542-29BFE3D28CE5}"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F1B5D8-E1F4-4566-A236-88FCB05D27CF}" type="slidenum">
              <a:rPr lang="tr-TR" smtClean="0"/>
              <a:t>‹#›</a:t>
            </a:fld>
            <a:endParaRPr lang="tr-TR"/>
          </a:p>
        </p:txBody>
      </p:sp>
    </p:spTree>
    <p:extLst>
      <p:ext uri="{BB962C8B-B14F-4D97-AF65-F5344CB8AC3E}">
        <p14:creationId xmlns:p14="http://schemas.microsoft.com/office/powerpoint/2010/main" val="3183638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9418" y="1316327"/>
            <a:ext cx="9144000" cy="2387600"/>
          </a:xfrm>
        </p:spPr>
        <p:txBody>
          <a:bodyPr/>
          <a:lstStyle/>
          <a:p>
            <a:r>
              <a:rPr lang="tr-TR" sz="6600" b="1" dirty="0"/>
              <a:t>FAUST</a:t>
            </a:r>
            <a:r>
              <a:rPr lang="tr-TR" dirty="0"/>
              <a:t/>
            </a:r>
            <a:br>
              <a:rPr lang="tr-TR" dirty="0"/>
            </a:br>
            <a:endParaRPr lang="tr-TR" dirty="0"/>
          </a:p>
        </p:txBody>
      </p:sp>
    </p:spTree>
    <p:extLst>
      <p:ext uri="{BB962C8B-B14F-4D97-AF65-F5344CB8AC3E}">
        <p14:creationId xmlns:p14="http://schemas.microsoft.com/office/powerpoint/2010/main" val="3183474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8000"/>
            <a:ext cx="10515600" cy="5668963"/>
          </a:xfrm>
        </p:spPr>
        <p:txBody>
          <a:bodyPr/>
          <a:lstStyle/>
          <a:p>
            <a:pPr marL="0" indent="0">
              <a:buNone/>
            </a:pPr>
            <a:r>
              <a:rPr lang="tr-TR" dirty="0"/>
              <a:t>“Goethe’nin Faust’unun estetik başarısını (boyutlarını ve sınırlarını) tanımlayabilir miyiz?” diye sorar Bloom. Ona göre Alman şiirinin öncüleri arasında, Goethe’yle karşılaştırabilecek başka bir şair yoktur. 1749-1832 yılları arasında yaşayan Goethe’nin Alman şiiri üzerine etkisi oldukça büyüktür. Yaşamının büyük bir bölümünü işgal eden Faust, eşsiz bir başyapıt. Goethe Faust’u 1772’de 23 yaşında yazmaya başlar ve 60 yıl sonra 1832’de ölmeden hemen önce bitirir. Dolayısıyla yazımı 60 yıl süren ve 12111 dizeden oluşan bu metin, “Shakespeare’in oyunları, Dante’nin İlahi Komedya’sı, Cervantes’in Don Quijote’si gibi Faust da seküler bir kutsal kitaptır, mutlak hırsları olan uçsuz bucaksız bir kitap. Shakespeare ve Cervantes’in ilgi alanı kozmolojik değil de ama Dante ve Milton gibi, Goethe de bütüncül bir vizyon amaçlıyordu.” (Harold Bloom, Batı Kanonu, Çev. Çiğdem Pala Mull, İstanbul: İthaki Yay., 2014, s.203-234)</a:t>
            </a:r>
          </a:p>
          <a:p>
            <a:pPr marL="0" indent="0">
              <a:buNone/>
            </a:pPr>
            <a:endParaRPr lang="tr-TR" dirty="0"/>
          </a:p>
        </p:txBody>
      </p:sp>
    </p:spTree>
    <p:extLst>
      <p:ext uri="{BB962C8B-B14F-4D97-AF65-F5344CB8AC3E}">
        <p14:creationId xmlns:p14="http://schemas.microsoft.com/office/powerpoint/2010/main" val="1664667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7236"/>
            <a:ext cx="10515600" cy="5659727"/>
          </a:xfrm>
        </p:spPr>
        <p:txBody>
          <a:bodyPr>
            <a:normAutofit/>
          </a:bodyPr>
          <a:lstStyle/>
          <a:p>
            <a:pPr marL="0" indent="0">
              <a:buNone/>
            </a:pPr>
            <a:r>
              <a:rPr lang="tr-TR" sz="3200" dirty="0"/>
              <a:t>Faust </a:t>
            </a:r>
            <a:r>
              <a:rPr lang="x-none" sz="3200" dirty="0"/>
              <a:t>Goethe'nin yaşamıyla </a:t>
            </a:r>
            <a:r>
              <a:rPr lang="tr-TR" sz="3200" dirty="0"/>
              <a:t>da özdeşleştirilmiş yapıt, </a:t>
            </a:r>
            <a:r>
              <a:rPr lang="x-none" sz="3200" dirty="0"/>
              <a:t>Urfaust (1772-1775), Faust I (1797-1801; 1806), Faust II (1800; 1824-1831)</a:t>
            </a:r>
            <a:r>
              <a:rPr lang="tr-TR" sz="3200" dirty="0"/>
              <a:t> biçimlerinde de karşımıza çıkar. Altmış yıl süren ve çeşitli nüshaları olan Faust, bir başyapıt olarak kabul edilirken, aynı zamanda pek çok farklı eleştirinin de odağında yer alır. Örneğin George Steiner, özellikle trajik onarılamazlık açısından bakarak, Marlowe’un Faustus’unun bir tragedya, oysa Goethe’nin Faust’unun bir melodram olduğunu iddia eder. </a:t>
            </a:r>
          </a:p>
        </p:txBody>
      </p:sp>
    </p:spTree>
    <p:extLst>
      <p:ext uri="{BB962C8B-B14F-4D97-AF65-F5344CB8AC3E}">
        <p14:creationId xmlns:p14="http://schemas.microsoft.com/office/powerpoint/2010/main" val="3065867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b="1" dirty="0"/>
              <a:t>FAUST</a:t>
            </a:r>
            <a:r>
              <a:rPr lang="tr-TR" dirty="0"/>
              <a:t/>
            </a:r>
            <a:br>
              <a:rPr lang="tr-TR" dirty="0"/>
            </a:br>
            <a:endParaRPr lang="tr-TR" dirty="0"/>
          </a:p>
        </p:txBody>
      </p:sp>
      <p:sp>
        <p:nvSpPr>
          <p:cNvPr id="3" name="Content Placeholder 2"/>
          <p:cNvSpPr>
            <a:spLocks noGrp="1"/>
          </p:cNvSpPr>
          <p:nvPr>
            <p:ph idx="1"/>
          </p:nvPr>
        </p:nvSpPr>
        <p:spPr>
          <a:xfrm>
            <a:off x="768096" y="1078992"/>
            <a:ext cx="10585704" cy="5367989"/>
          </a:xfrm>
        </p:spPr>
        <p:txBody>
          <a:bodyPr>
            <a:normAutofit fontScale="85000" lnSpcReduction="20000"/>
          </a:bodyPr>
          <a:lstStyle/>
          <a:p>
            <a:pPr marL="0" indent="0">
              <a:buNone/>
            </a:pPr>
            <a:r>
              <a:rPr lang="x-none" sz="2200" dirty="0"/>
              <a:t>İşte, ah! felsefe,</a:t>
            </a:r>
            <a:endParaRPr lang="tr-TR" sz="2200" dirty="0"/>
          </a:p>
          <a:p>
            <a:pPr marL="0" indent="0">
              <a:buNone/>
            </a:pPr>
            <a:r>
              <a:rPr lang="tr-TR" sz="2200" dirty="0"/>
              <a:t>H</a:t>
            </a:r>
            <a:r>
              <a:rPr lang="x-none" sz="2200" dirty="0"/>
              <a:t>ukuk</a:t>
            </a:r>
            <a:r>
              <a:rPr lang="tr-TR" sz="2200" dirty="0"/>
              <a:t> ve tıp</a:t>
            </a:r>
          </a:p>
          <a:p>
            <a:pPr marL="0" indent="0">
              <a:buNone/>
            </a:pPr>
            <a:r>
              <a:rPr lang="tr-TR" sz="2200" dirty="0"/>
              <a:t>Ve ne yazık ki bir de</a:t>
            </a:r>
            <a:r>
              <a:rPr lang="x-none" sz="2200" dirty="0"/>
              <a:t> il</a:t>
            </a:r>
            <a:r>
              <a:rPr lang="tr-TR" sz="2200" dirty="0"/>
              <a:t>a</a:t>
            </a:r>
            <a:r>
              <a:rPr lang="x-none" sz="2200" dirty="0"/>
              <a:t>hiyat</a:t>
            </a:r>
            <a:endParaRPr lang="tr-TR" sz="2200" dirty="0"/>
          </a:p>
          <a:p>
            <a:pPr marL="0" indent="0">
              <a:buNone/>
            </a:pPr>
            <a:r>
              <a:rPr lang="x-none" sz="2200" dirty="0"/>
              <a:t>Okudum </a:t>
            </a:r>
            <a:r>
              <a:rPr lang="tr-TR" sz="2200" dirty="0"/>
              <a:t>ateşli bir gayretle.</a:t>
            </a:r>
          </a:p>
          <a:p>
            <a:pPr marL="0" indent="0">
              <a:buNone/>
            </a:pPr>
            <a:r>
              <a:rPr lang="tr-TR" sz="2200" dirty="0"/>
              <a:t>Ama zavallı bir acemiyim yine de,</a:t>
            </a:r>
          </a:p>
          <a:p>
            <a:pPr marL="0" indent="0">
              <a:buNone/>
            </a:pPr>
            <a:r>
              <a:rPr lang="tr-TR" sz="2200" dirty="0"/>
              <a:t>Eskisinden fazla bilgim yok neticede!</a:t>
            </a:r>
          </a:p>
          <a:p>
            <a:pPr marL="0" indent="0">
              <a:buNone/>
            </a:pPr>
            <a:r>
              <a:rPr lang="tr-TR" sz="2200" dirty="0"/>
              <a:t>Üstat, hatta doktor diyorlar bana</a:t>
            </a:r>
          </a:p>
          <a:p>
            <a:pPr marL="0" indent="0">
              <a:buNone/>
            </a:pPr>
            <a:r>
              <a:rPr lang="tr-TR" sz="2200" dirty="0"/>
              <a:t>Ve n</a:t>
            </a:r>
            <a:r>
              <a:rPr lang="x-none" sz="2200" dirty="0"/>
              <a:t>erdeyse on yıl</a:t>
            </a:r>
            <a:r>
              <a:rPr lang="tr-TR" sz="2200" dirty="0"/>
              <a:t>dır</a:t>
            </a:r>
            <a:r>
              <a:rPr lang="x-none" sz="2200" dirty="0"/>
              <a:t>,</a:t>
            </a:r>
            <a:endParaRPr lang="tr-TR" sz="2200" dirty="0"/>
          </a:p>
          <a:p>
            <a:pPr marL="0" indent="0">
              <a:buNone/>
            </a:pPr>
            <a:r>
              <a:rPr lang="tr-TR" sz="2200" dirty="0"/>
              <a:t>Zar zor, ite kaka</a:t>
            </a:r>
          </a:p>
          <a:p>
            <a:pPr marL="0" indent="0">
              <a:buNone/>
            </a:pPr>
            <a:r>
              <a:rPr lang="tr-TR" sz="2200" dirty="0"/>
              <a:t>Çabalıyorum öğrencilerimi eğitmeye. </a:t>
            </a:r>
          </a:p>
          <a:p>
            <a:pPr marL="0" indent="0">
              <a:buNone/>
            </a:pPr>
            <a:r>
              <a:rPr lang="tr-TR" sz="2200" dirty="0"/>
              <a:t>Ve g</a:t>
            </a:r>
            <a:r>
              <a:rPr lang="x-none" sz="2200" dirty="0"/>
              <a:t>örüyorum ki bilem</a:t>
            </a:r>
            <a:r>
              <a:rPr lang="tr-TR" sz="2200" dirty="0"/>
              <a:t>iyoruz</a:t>
            </a:r>
            <a:r>
              <a:rPr lang="x-none" sz="2200" dirty="0"/>
              <a:t> hiçbir şey</a:t>
            </a:r>
            <a:r>
              <a:rPr lang="x-none" sz="2200" dirty="0" smtClean="0"/>
              <a:t>!</a:t>
            </a:r>
            <a:endParaRPr lang="tr-TR" sz="2200" dirty="0" smtClean="0"/>
          </a:p>
          <a:p>
            <a:pPr marL="0" indent="0">
              <a:buNone/>
            </a:pPr>
            <a:r>
              <a:rPr lang="x-none" sz="2300" dirty="0"/>
              <a:t>Bu da </a:t>
            </a:r>
            <a:r>
              <a:rPr lang="tr-TR" sz="2300" dirty="0"/>
              <a:t>yüreğimi </a:t>
            </a:r>
            <a:r>
              <a:rPr lang="x-none" sz="2300" dirty="0"/>
              <a:t>yakıyor epey.</a:t>
            </a:r>
            <a:endParaRPr lang="tr-TR" sz="2300" dirty="0"/>
          </a:p>
          <a:p>
            <a:pPr marL="0" indent="0">
              <a:buNone/>
            </a:pPr>
            <a:r>
              <a:rPr lang="tr-TR" sz="2300" dirty="0"/>
              <a:t>Yine de akıllıyım tüm o ukalalardan,</a:t>
            </a:r>
          </a:p>
          <a:p>
            <a:pPr marL="0" indent="0">
              <a:buNone/>
            </a:pPr>
            <a:r>
              <a:rPr lang="x-none" sz="2300" dirty="0"/>
              <a:t>Doktor, </a:t>
            </a:r>
            <a:r>
              <a:rPr lang="tr-TR" sz="2300" dirty="0"/>
              <a:t>üstat</a:t>
            </a:r>
            <a:r>
              <a:rPr lang="x-none" sz="2300" dirty="0"/>
              <a:t>, yazar ve papazlardan</a:t>
            </a:r>
            <a:r>
              <a:rPr lang="x-none" sz="2300" dirty="0" smtClean="0"/>
              <a:t>;</a:t>
            </a:r>
            <a:endParaRPr lang="tr-TR" sz="2300" dirty="0" smtClean="0"/>
          </a:p>
          <a:p>
            <a:pPr marL="0" indent="0">
              <a:buNone/>
            </a:pPr>
            <a:r>
              <a:rPr lang="x-none" sz="2300" dirty="0"/>
              <a:t>Ne vicdan azabı</a:t>
            </a:r>
            <a:r>
              <a:rPr lang="tr-TR" sz="2300" dirty="0"/>
              <a:t>,</a:t>
            </a:r>
            <a:r>
              <a:rPr lang="x-none" sz="2300" dirty="0"/>
              <a:t> ne kuşku</a:t>
            </a:r>
            <a:endParaRPr lang="tr-TR" sz="2300" dirty="0"/>
          </a:p>
          <a:p>
            <a:pPr marL="0" indent="0">
              <a:buNone/>
            </a:pPr>
            <a:r>
              <a:rPr lang="x-none" sz="2300" dirty="0"/>
              <a:t>Ne cehennem, ne şeytan korkusu -</a:t>
            </a:r>
            <a:endParaRPr lang="tr-TR" sz="2300"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1225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8618"/>
            <a:ext cx="10515600" cy="5918345"/>
          </a:xfrm>
        </p:spPr>
        <p:txBody>
          <a:bodyPr>
            <a:normAutofit fontScale="77500" lnSpcReduction="20000"/>
          </a:bodyPr>
          <a:lstStyle/>
          <a:p>
            <a:pPr marL="0" indent="0">
              <a:buNone/>
            </a:pPr>
            <a:r>
              <a:rPr lang="x-none" sz="2600" dirty="0" smtClean="0"/>
              <a:t>Buna </a:t>
            </a:r>
            <a:r>
              <a:rPr lang="x-none" sz="2600" dirty="0"/>
              <a:t>karşılık tü</a:t>
            </a:r>
            <a:r>
              <a:rPr lang="tr-TR" sz="2600" dirty="0"/>
              <a:t>m</a:t>
            </a:r>
            <a:r>
              <a:rPr lang="x-none" sz="2600" dirty="0"/>
              <a:t> sevincim</a:t>
            </a:r>
            <a:r>
              <a:rPr lang="tr-TR" sz="2600" dirty="0"/>
              <a:t>i de yitirdim,</a:t>
            </a:r>
          </a:p>
          <a:p>
            <a:pPr marL="0" indent="0">
              <a:buNone/>
            </a:pPr>
            <a:r>
              <a:rPr lang="tr-TR" sz="2600" dirty="0"/>
              <a:t>İnanmıyorum doğruluğuna bilgilerimin,</a:t>
            </a:r>
          </a:p>
          <a:p>
            <a:pPr marL="0" indent="0">
              <a:buNone/>
            </a:pPr>
            <a:r>
              <a:rPr lang="tr-TR" sz="2600" dirty="0"/>
              <a:t>Böbürlenmiyorum, bir şey öğretebilirim diye,</a:t>
            </a:r>
          </a:p>
          <a:p>
            <a:pPr marL="0" indent="0">
              <a:buNone/>
            </a:pPr>
            <a:r>
              <a:rPr lang="x-none" sz="2600" dirty="0"/>
              <a:t>İn</a:t>
            </a:r>
            <a:r>
              <a:rPr lang="tr-TR" sz="2600" dirty="0"/>
              <a:t>anmıyorum in</a:t>
            </a:r>
            <a:r>
              <a:rPr lang="x-none" sz="2600" dirty="0"/>
              <a:t>sanları iyiye, doğruya yöneltebil</a:t>
            </a:r>
            <a:r>
              <a:rPr lang="tr-TR" sz="2600" dirty="0"/>
              <a:t>eceğime</a:t>
            </a:r>
            <a:r>
              <a:rPr lang="x-none" sz="2600" dirty="0"/>
              <a:t>.</a:t>
            </a:r>
            <a:endParaRPr lang="tr-TR" sz="2600" dirty="0"/>
          </a:p>
          <a:p>
            <a:pPr marL="0" indent="0">
              <a:buNone/>
            </a:pPr>
            <a:r>
              <a:rPr lang="tr-TR" sz="2600" dirty="0"/>
              <a:t>Ne malım var ne de mülküm,</a:t>
            </a:r>
          </a:p>
          <a:p>
            <a:pPr marL="0" indent="0">
              <a:buNone/>
            </a:pPr>
            <a:r>
              <a:rPr lang="tr-TR" sz="2600" dirty="0"/>
              <a:t>Ne de şan ve şöhrete sahibim</a:t>
            </a:r>
            <a:r>
              <a:rPr lang="tr-TR" sz="2600" dirty="0" smtClean="0"/>
              <a:t>:</a:t>
            </a:r>
          </a:p>
          <a:p>
            <a:pPr marL="0" indent="0">
              <a:buNone/>
            </a:pPr>
            <a:r>
              <a:rPr lang="x-none" sz="2600" dirty="0"/>
              <a:t>Üstelik param pulum da yok,</a:t>
            </a:r>
            <a:endParaRPr lang="tr-TR" sz="2600" dirty="0"/>
          </a:p>
          <a:p>
            <a:pPr marL="0" indent="0">
              <a:buNone/>
            </a:pPr>
            <a:r>
              <a:rPr lang="tr-TR" sz="2600" dirty="0"/>
              <a:t>Köpek</a:t>
            </a:r>
            <a:r>
              <a:rPr lang="x-none" sz="2600" dirty="0"/>
              <a:t> bile istemez böyle yaşamak!</a:t>
            </a:r>
            <a:endParaRPr lang="tr-TR" sz="2600" dirty="0"/>
          </a:p>
          <a:p>
            <a:pPr marL="0" indent="0">
              <a:buNone/>
            </a:pPr>
            <a:r>
              <a:rPr lang="tr-TR" sz="2600" dirty="0"/>
              <a:t>Onun için</a:t>
            </a:r>
            <a:r>
              <a:rPr lang="x-none" sz="2600" dirty="0"/>
              <a:t> istedim </a:t>
            </a:r>
            <a:r>
              <a:rPr lang="tr-TR" sz="2600" dirty="0"/>
              <a:t>büyüye adamak,</a:t>
            </a:r>
          </a:p>
          <a:p>
            <a:pPr marL="0" indent="0">
              <a:buNone/>
            </a:pPr>
            <a:r>
              <a:rPr lang="x-none" sz="2600" dirty="0"/>
              <a:t>Belki ruhun gücü</a:t>
            </a:r>
            <a:r>
              <a:rPr lang="tr-TR" sz="2600" dirty="0"/>
              <a:t> ve diliyle</a:t>
            </a:r>
          </a:p>
          <a:p>
            <a:pPr marL="0" indent="0">
              <a:buNone/>
            </a:pPr>
            <a:r>
              <a:rPr lang="tr-TR" sz="2600" dirty="0"/>
              <a:t>Bazı sırları öğrenebilirim diye,</a:t>
            </a:r>
          </a:p>
          <a:p>
            <a:pPr marL="0" indent="0">
              <a:buNone/>
            </a:pPr>
            <a:r>
              <a:rPr lang="x-none" sz="2600" dirty="0"/>
              <a:t>O zaman </a:t>
            </a:r>
            <a:r>
              <a:rPr lang="tr-TR" sz="2600" dirty="0"/>
              <a:t>acı </a:t>
            </a:r>
            <a:r>
              <a:rPr lang="x-none" sz="2600" dirty="0"/>
              <a:t>terler</a:t>
            </a:r>
            <a:r>
              <a:rPr lang="tr-TR" sz="2600" dirty="0"/>
              <a:t> dökerek,</a:t>
            </a:r>
          </a:p>
          <a:p>
            <a:pPr marL="0" indent="0">
              <a:buNone/>
            </a:pPr>
            <a:r>
              <a:rPr lang="tr-TR" sz="2600" dirty="0"/>
              <a:t>Bilmediğimi söylemeye kalmaz gerek,</a:t>
            </a:r>
          </a:p>
          <a:p>
            <a:pPr marL="0" indent="0">
              <a:buNone/>
            </a:pPr>
            <a:r>
              <a:rPr lang="tr-TR" sz="2600" dirty="0"/>
              <a:t>Anlamak için evreni</a:t>
            </a:r>
          </a:p>
          <a:p>
            <a:pPr marL="0" indent="0">
              <a:buNone/>
            </a:pPr>
            <a:r>
              <a:rPr lang="tr-TR" sz="2600" dirty="0"/>
              <a:t>En içinden oluşturan nedeni,</a:t>
            </a:r>
          </a:p>
          <a:p>
            <a:pPr marL="0" indent="0">
              <a:buNone/>
            </a:pPr>
            <a:r>
              <a:rPr lang="tr-TR" sz="2600" dirty="0"/>
              <a:t>Görüyorum etkili gücünü ve tohumunu</a:t>
            </a:r>
          </a:p>
          <a:p>
            <a:pPr marL="0" indent="0">
              <a:buNone/>
            </a:pPr>
            <a:r>
              <a:rPr lang="tr-TR" sz="2600" dirty="0"/>
              <a:t>Ve bırakıyorum artık sözlerle uğraşmayı.</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14557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normAutofit fontScale="85000" lnSpcReduction="20000"/>
          </a:bodyPr>
          <a:lstStyle/>
          <a:p>
            <a:pPr marL="0" indent="0">
              <a:buNone/>
            </a:pPr>
            <a:r>
              <a:rPr lang="x-none" sz="1800" dirty="0"/>
              <a:t>Ey, dolunay,</a:t>
            </a:r>
            <a:endParaRPr lang="tr-TR" sz="1800" dirty="0"/>
          </a:p>
          <a:p>
            <a:pPr marL="0" indent="0">
              <a:buNone/>
            </a:pPr>
            <a:r>
              <a:rPr lang="tr-TR" sz="1800" dirty="0"/>
              <a:t>Görseydin s</a:t>
            </a:r>
            <a:r>
              <a:rPr lang="x-none" sz="1800" dirty="0"/>
              <a:t>on bir kez </a:t>
            </a:r>
            <a:r>
              <a:rPr lang="tr-TR" sz="1800" dirty="0"/>
              <a:t>çektiğim azabı,</a:t>
            </a:r>
          </a:p>
          <a:p>
            <a:pPr marL="0" indent="0">
              <a:buNone/>
            </a:pPr>
            <a:r>
              <a:rPr lang="tr-TR" sz="1800" dirty="0"/>
              <a:t>Gece yarına kadar</a:t>
            </a:r>
          </a:p>
          <a:p>
            <a:pPr marL="0" indent="0">
              <a:buNone/>
            </a:pPr>
            <a:r>
              <a:rPr lang="x-none" sz="1800" dirty="0"/>
              <a:t>Bu </a:t>
            </a:r>
            <a:r>
              <a:rPr lang="tr-TR" sz="1800" dirty="0"/>
              <a:t>masanın başında oturduğumu:</a:t>
            </a:r>
          </a:p>
          <a:p>
            <a:pPr marL="0" indent="0">
              <a:buNone/>
            </a:pPr>
            <a:r>
              <a:rPr lang="x-none" sz="1800" dirty="0"/>
              <a:t>Kitaplar</a:t>
            </a:r>
            <a:r>
              <a:rPr lang="tr-TR" sz="1800" dirty="0"/>
              <a:t>ın ve</a:t>
            </a:r>
            <a:r>
              <a:rPr lang="x-none" sz="1800" dirty="0"/>
              <a:t> kâğıtlar</a:t>
            </a:r>
            <a:r>
              <a:rPr lang="tr-TR" sz="1800" dirty="0"/>
              <a:t>ın</a:t>
            </a:r>
            <a:r>
              <a:rPr lang="x-none" sz="1800" dirty="0"/>
              <a:t> üstünden sonra,</a:t>
            </a:r>
            <a:endParaRPr lang="tr-TR" sz="1800" dirty="0"/>
          </a:p>
          <a:p>
            <a:pPr marL="0" indent="0">
              <a:buNone/>
            </a:pPr>
            <a:r>
              <a:rPr lang="tr-TR" sz="1800" dirty="0"/>
              <a:t>Hüzünlü </a:t>
            </a:r>
            <a:r>
              <a:rPr lang="x-none" sz="1800" dirty="0"/>
              <a:t>dost, </a:t>
            </a:r>
            <a:r>
              <a:rPr lang="tr-TR" sz="1800" dirty="0"/>
              <a:t>sen </a:t>
            </a:r>
            <a:r>
              <a:rPr lang="x-none" sz="1800" dirty="0"/>
              <a:t>görünür</a:t>
            </a:r>
            <a:r>
              <a:rPr lang="tr-TR" sz="1800" dirty="0"/>
              <a:t>d</a:t>
            </a:r>
            <a:r>
              <a:rPr lang="x-none" sz="1800" dirty="0"/>
              <a:t>ün bana!</a:t>
            </a:r>
            <a:endParaRPr lang="tr-TR" sz="1800" dirty="0"/>
          </a:p>
          <a:p>
            <a:pPr marL="0" indent="0">
              <a:buNone/>
            </a:pPr>
            <a:r>
              <a:rPr lang="x-none" sz="1800" dirty="0"/>
              <a:t>Ah, gezebilsem dağ</a:t>
            </a:r>
            <a:r>
              <a:rPr lang="tr-TR" sz="1800" dirty="0"/>
              <a:t>ların</a:t>
            </a:r>
            <a:r>
              <a:rPr lang="x-none" sz="1800" dirty="0"/>
              <a:t> doruğunda</a:t>
            </a:r>
            <a:endParaRPr lang="tr-TR" sz="1800" dirty="0"/>
          </a:p>
          <a:p>
            <a:pPr marL="0" indent="0">
              <a:buNone/>
            </a:pPr>
            <a:r>
              <a:rPr lang="x-none" sz="1800" dirty="0"/>
              <a:t>Senin sevgili ışığında,</a:t>
            </a:r>
            <a:endParaRPr lang="tr-TR" sz="1800" dirty="0"/>
          </a:p>
          <a:p>
            <a:pPr marL="0" indent="0">
              <a:buNone/>
            </a:pPr>
            <a:r>
              <a:rPr lang="tr-TR" sz="1800" dirty="0"/>
              <a:t>Mağaralarda </a:t>
            </a:r>
            <a:r>
              <a:rPr lang="x-none" sz="1800" dirty="0"/>
              <a:t>ruhlarla süzülüp,</a:t>
            </a:r>
            <a:endParaRPr lang="tr-TR" sz="1800" dirty="0"/>
          </a:p>
          <a:p>
            <a:pPr marL="0" indent="0">
              <a:buNone/>
            </a:pPr>
            <a:r>
              <a:rPr lang="x-none" sz="1800" dirty="0"/>
              <a:t>Çayır</a:t>
            </a:r>
            <a:r>
              <a:rPr lang="tr-TR" sz="1800" dirty="0"/>
              <a:t>lar</a:t>
            </a:r>
            <a:r>
              <a:rPr lang="x-none" sz="1800" dirty="0"/>
              <a:t>da alaca</a:t>
            </a:r>
            <a:r>
              <a:rPr lang="tr-TR" sz="1800" dirty="0"/>
              <a:t>karanlığın</a:t>
            </a:r>
            <a:r>
              <a:rPr lang="x-none" sz="1800" dirty="0"/>
              <a:t>la örülüp,</a:t>
            </a:r>
            <a:endParaRPr lang="tr-TR" sz="1800" dirty="0"/>
          </a:p>
          <a:p>
            <a:pPr marL="0" indent="0">
              <a:buNone/>
            </a:pPr>
            <a:r>
              <a:rPr lang="x-none" sz="1800" dirty="0"/>
              <a:t>Ve sıyrılıp tüm bilgi dumanından,</a:t>
            </a:r>
            <a:endParaRPr lang="tr-TR" sz="1800" dirty="0"/>
          </a:p>
          <a:p>
            <a:pPr marL="0" indent="0">
              <a:buNone/>
            </a:pPr>
            <a:r>
              <a:rPr lang="tr-TR" sz="1800" dirty="0"/>
              <a:t>Şebnemlerinde yıkanarak kavuşsam sağlığıma</a:t>
            </a:r>
            <a:r>
              <a:rPr lang="tr-TR" sz="1800" dirty="0" smtClean="0"/>
              <a:t>!</a:t>
            </a:r>
          </a:p>
          <a:p>
            <a:pPr marL="0" indent="0">
              <a:buNone/>
            </a:pPr>
            <a:r>
              <a:rPr lang="x-none" sz="1800" dirty="0"/>
              <a:t>Vay! </a:t>
            </a:r>
            <a:r>
              <a:rPr lang="tr-TR" sz="1800" dirty="0"/>
              <a:t>H</a:t>
            </a:r>
            <a:r>
              <a:rPr lang="x-none" sz="1800" dirty="0"/>
              <a:t>âlâ bu zindanda mıyım?</a:t>
            </a:r>
            <a:endParaRPr lang="tr-TR" sz="1800" dirty="0"/>
          </a:p>
          <a:p>
            <a:pPr marL="0" indent="0">
              <a:buNone/>
            </a:pPr>
            <a:r>
              <a:rPr lang="tr-TR" sz="1800" dirty="0"/>
              <a:t>Lanet olası, pis oyukta mıyım!</a:t>
            </a:r>
          </a:p>
          <a:p>
            <a:pPr marL="0" indent="0">
              <a:buNone/>
            </a:pPr>
            <a:r>
              <a:rPr lang="tr-TR" sz="1800" dirty="0"/>
              <a:t>Sevgili gök ışığı </a:t>
            </a:r>
            <a:r>
              <a:rPr lang="x-none" sz="1800" dirty="0"/>
              <a:t>bile</a:t>
            </a:r>
            <a:endParaRPr lang="tr-TR" sz="1800" dirty="0"/>
          </a:p>
          <a:p>
            <a:pPr marL="0" indent="0">
              <a:buNone/>
            </a:pPr>
            <a:r>
              <a:rPr lang="tr-TR" sz="1800" dirty="0"/>
              <a:t>Renkli </a:t>
            </a:r>
            <a:r>
              <a:rPr lang="x-none" sz="1800" dirty="0"/>
              <a:t>cam</a:t>
            </a:r>
            <a:r>
              <a:rPr lang="tr-TR" sz="1800" dirty="0" err="1"/>
              <a:t>lar</a:t>
            </a:r>
            <a:r>
              <a:rPr lang="x-none" sz="1800" dirty="0"/>
              <a:t>dan </a:t>
            </a:r>
            <a:r>
              <a:rPr lang="tr-TR" sz="1800" dirty="0"/>
              <a:t>bulanarak geçiyor!</a:t>
            </a:r>
          </a:p>
          <a:p>
            <a:pPr marL="0" indent="0">
              <a:buNone/>
            </a:pPr>
            <a:r>
              <a:rPr lang="x-none" sz="1800" dirty="0"/>
              <a:t>Kitap yığınıyla sınırlanmış,</a:t>
            </a:r>
            <a:endParaRPr lang="tr-TR" sz="1800" dirty="0"/>
          </a:p>
          <a:p>
            <a:pPr marL="0" indent="0">
              <a:buNone/>
            </a:pPr>
            <a:r>
              <a:rPr lang="x-none" sz="1800" dirty="0"/>
              <a:t>Kurtlar kemirir, tozlar örter,</a:t>
            </a:r>
            <a:endParaRPr lang="tr-TR" sz="1800" dirty="0"/>
          </a:p>
          <a:p>
            <a:pPr marL="0" indent="0">
              <a:buNone/>
            </a:pPr>
            <a:r>
              <a:rPr lang="tr-TR" sz="1800" dirty="0"/>
              <a:t>Y</a:t>
            </a:r>
            <a:r>
              <a:rPr lang="x-none" sz="1800" dirty="0"/>
              <a:t>üksek </a:t>
            </a:r>
            <a:r>
              <a:rPr lang="tr-TR" sz="1800" dirty="0"/>
              <a:t>kubbeye kadar,</a:t>
            </a:r>
          </a:p>
          <a:p>
            <a:pPr marL="0" indent="0">
              <a:buNone/>
            </a:pPr>
            <a:r>
              <a:rPr lang="x-none" sz="1800" dirty="0"/>
              <a:t>Dumanlanmış kâğıt çevreler;</a:t>
            </a:r>
            <a:endParaRPr lang="tr-TR" sz="1800" dirty="0"/>
          </a:p>
          <a:p>
            <a:pPr marL="0" indent="0">
              <a:buNone/>
            </a:pPr>
            <a:endParaRPr lang="tr-TR" sz="1800" dirty="0"/>
          </a:p>
          <a:p>
            <a:pPr marL="0" indent="0">
              <a:buNone/>
            </a:pPr>
            <a:endParaRPr lang="tr-TR" dirty="0"/>
          </a:p>
        </p:txBody>
      </p:sp>
    </p:spTree>
    <p:extLst>
      <p:ext uri="{BB962C8B-B14F-4D97-AF65-F5344CB8AC3E}">
        <p14:creationId xmlns:p14="http://schemas.microsoft.com/office/powerpoint/2010/main" val="3734840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0982"/>
            <a:ext cx="10515600" cy="6216073"/>
          </a:xfrm>
        </p:spPr>
        <p:txBody>
          <a:bodyPr>
            <a:normAutofit fontScale="85000" lnSpcReduction="20000"/>
          </a:bodyPr>
          <a:lstStyle/>
          <a:p>
            <a:pPr marL="0" indent="0">
              <a:buNone/>
            </a:pPr>
            <a:r>
              <a:rPr lang="tr-TR" dirty="0" smtClean="0"/>
              <a:t>Tüplerle</a:t>
            </a:r>
            <a:r>
              <a:rPr lang="tr-TR" dirty="0"/>
              <a:t>, teneke kutularla sarılmış,</a:t>
            </a:r>
          </a:p>
          <a:p>
            <a:pPr marL="0" indent="0">
              <a:buNone/>
            </a:pPr>
            <a:r>
              <a:rPr lang="tr-TR" dirty="0"/>
              <a:t>Tepeye kadar aygıtla yığılmış, </a:t>
            </a:r>
          </a:p>
          <a:p>
            <a:pPr marL="0" indent="0">
              <a:buNone/>
            </a:pPr>
            <a:r>
              <a:rPr lang="x-none" dirty="0"/>
              <a:t>Atalardan kal</a:t>
            </a:r>
            <a:r>
              <a:rPr lang="tr-TR" dirty="0"/>
              <a:t>ma hırdavat tıkıştırılmış</a:t>
            </a:r>
            <a:r>
              <a:rPr lang="x-none" dirty="0"/>
              <a:t>-</a:t>
            </a:r>
            <a:endParaRPr lang="tr-TR" dirty="0"/>
          </a:p>
          <a:p>
            <a:pPr marL="0" indent="0">
              <a:buNone/>
            </a:pPr>
            <a:r>
              <a:rPr lang="tr-TR" dirty="0"/>
              <a:t>İşte senin dünyan bu! </a:t>
            </a:r>
            <a:r>
              <a:rPr lang="x-none" dirty="0"/>
              <a:t>Dünya</a:t>
            </a:r>
            <a:r>
              <a:rPr lang="tr-TR" dirty="0"/>
              <a:t> denirse</a:t>
            </a:r>
            <a:r>
              <a:rPr lang="x-none" dirty="0"/>
              <a:t> bu</a:t>
            </a:r>
            <a:r>
              <a:rPr lang="tr-TR" dirty="0"/>
              <a:t>na</a:t>
            </a:r>
            <a:r>
              <a:rPr lang="x-none" dirty="0"/>
              <a:t>!</a:t>
            </a:r>
            <a:endParaRPr lang="tr-TR" dirty="0"/>
          </a:p>
          <a:p>
            <a:pPr marL="0" indent="0">
              <a:buNone/>
            </a:pPr>
            <a:r>
              <a:rPr lang="tr-TR" dirty="0"/>
              <a:t>Ve s</a:t>
            </a:r>
            <a:r>
              <a:rPr lang="x-none" dirty="0"/>
              <a:t>oruyor musun hâlâ, </a:t>
            </a:r>
            <a:r>
              <a:rPr lang="tr-TR" dirty="0"/>
              <a:t>ürkek </a:t>
            </a:r>
            <a:r>
              <a:rPr lang="x-none" dirty="0"/>
              <a:t>yüreğin</a:t>
            </a:r>
            <a:endParaRPr lang="tr-TR" dirty="0"/>
          </a:p>
          <a:p>
            <a:pPr marL="0" indent="0">
              <a:buNone/>
            </a:pPr>
            <a:r>
              <a:rPr lang="x-none" dirty="0"/>
              <a:t>Niçin </a:t>
            </a:r>
            <a:r>
              <a:rPr lang="tr-TR" dirty="0"/>
              <a:t>sıkışmakta </a:t>
            </a:r>
            <a:r>
              <a:rPr lang="x-none" dirty="0"/>
              <a:t>göğsünde</a:t>
            </a:r>
            <a:r>
              <a:rPr lang="x-none" dirty="0" smtClean="0"/>
              <a:t>?</a:t>
            </a:r>
            <a:endParaRPr lang="tr-TR" dirty="0" smtClean="0"/>
          </a:p>
          <a:p>
            <a:pPr marL="0" indent="0">
              <a:buNone/>
            </a:pPr>
            <a:r>
              <a:rPr lang="tr-TR" dirty="0"/>
              <a:t>A</a:t>
            </a:r>
            <a:r>
              <a:rPr lang="x-none" dirty="0"/>
              <a:t>nlatılmaz bir acı senin</a:t>
            </a:r>
            <a:r>
              <a:rPr lang="tr-TR" dirty="0"/>
              <a:t> niçin</a:t>
            </a:r>
          </a:p>
          <a:p>
            <a:pPr marL="0" indent="0">
              <a:buNone/>
            </a:pPr>
            <a:r>
              <a:rPr lang="tr-TR" dirty="0"/>
              <a:t>T</a:t>
            </a:r>
            <a:r>
              <a:rPr lang="x-none" dirty="0"/>
              <a:t>ü</a:t>
            </a:r>
            <a:r>
              <a:rPr lang="tr-TR" dirty="0"/>
              <a:t>m</a:t>
            </a:r>
            <a:r>
              <a:rPr lang="x-none" dirty="0"/>
              <a:t> yaşam </a:t>
            </a:r>
            <a:r>
              <a:rPr lang="tr-TR" dirty="0"/>
              <a:t>kıpırtılarını engellemekte?</a:t>
            </a:r>
          </a:p>
          <a:p>
            <a:pPr marL="0" indent="0">
              <a:buNone/>
            </a:pPr>
            <a:r>
              <a:rPr lang="tr-TR" dirty="0"/>
              <a:t>Canlı tabiatın, </a:t>
            </a:r>
          </a:p>
          <a:p>
            <a:pPr marL="0" indent="0">
              <a:buNone/>
            </a:pPr>
            <a:r>
              <a:rPr lang="x-none" dirty="0"/>
              <a:t>Tanrı'nın insanlar</a:t>
            </a:r>
            <a:r>
              <a:rPr lang="tr-TR" dirty="0"/>
              <a:t>a</a:t>
            </a:r>
            <a:r>
              <a:rPr lang="x-none" dirty="0"/>
              <a:t> yarattığı</a:t>
            </a:r>
            <a:r>
              <a:rPr lang="tr-TR" dirty="0"/>
              <a:t> doğanın yerine,</a:t>
            </a:r>
          </a:p>
          <a:p>
            <a:pPr marL="0" indent="0">
              <a:buNone/>
            </a:pPr>
            <a:r>
              <a:rPr lang="tr-TR" dirty="0"/>
              <a:t>Sadece </a:t>
            </a:r>
            <a:r>
              <a:rPr lang="x-none" dirty="0"/>
              <a:t>duman ve küf </a:t>
            </a:r>
            <a:r>
              <a:rPr lang="tr-TR" dirty="0"/>
              <a:t>var çevrende</a:t>
            </a:r>
          </a:p>
          <a:p>
            <a:pPr marL="0" indent="0">
              <a:buNone/>
            </a:pPr>
            <a:r>
              <a:rPr lang="tr-TR" dirty="0"/>
              <a:t>H</a:t>
            </a:r>
            <a:r>
              <a:rPr lang="x-none" dirty="0"/>
              <a:t>ayvan iskeleti</a:t>
            </a:r>
            <a:r>
              <a:rPr lang="tr-TR" dirty="0"/>
              <a:t> ve</a:t>
            </a:r>
            <a:r>
              <a:rPr lang="x-none" dirty="0"/>
              <a:t> ölü kemi</a:t>
            </a:r>
            <a:r>
              <a:rPr lang="tr-TR" dirty="0" err="1"/>
              <a:t>kleri</a:t>
            </a:r>
            <a:r>
              <a:rPr lang="tr-TR" dirty="0"/>
              <a:t>!</a:t>
            </a:r>
          </a:p>
          <a:p>
            <a:pPr marL="0" indent="0">
              <a:buNone/>
            </a:pPr>
            <a:r>
              <a:rPr lang="tr-TR" dirty="0"/>
              <a:t>Kalk! Haydi! Uçsuz bucaksız doğaya!</a:t>
            </a:r>
          </a:p>
          <a:p>
            <a:pPr marL="0" indent="0">
              <a:buNone/>
            </a:pPr>
            <a:r>
              <a:rPr lang="tr-TR" dirty="0"/>
              <a:t>Ya </a:t>
            </a:r>
            <a:r>
              <a:rPr lang="x-none" dirty="0"/>
              <a:t>şu gizem</a:t>
            </a:r>
            <a:r>
              <a:rPr lang="tr-TR" dirty="0" err="1"/>
              <a:t>li</a:t>
            </a:r>
            <a:r>
              <a:rPr lang="x-none" dirty="0"/>
              <a:t> kitap,</a:t>
            </a:r>
            <a:endParaRPr lang="tr-TR" dirty="0"/>
          </a:p>
          <a:p>
            <a:pPr marL="0" indent="0">
              <a:buNone/>
            </a:pPr>
            <a:r>
              <a:rPr lang="x-none" dirty="0"/>
              <a:t>Nostradamus'un </a:t>
            </a:r>
            <a:r>
              <a:rPr lang="tr-TR" dirty="0"/>
              <a:t>yazdığı</a:t>
            </a:r>
            <a:r>
              <a:rPr lang="x-none" dirty="0"/>
              <a:t>,</a:t>
            </a:r>
            <a:endParaRPr lang="tr-TR" dirty="0"/>
          </a:p>
          <a:p>
            <a:pPr marL="0" indent="0">
              <a:buNone/>
            </a:pPr>
            <a:r>
              <a:rPr lang="x-none" dirty="0"/>
              <a:t>Yetm</a:t>
            </a:r>
            <a:r>
              <a:rPr lang="tr-TR" dirty="0" err="1"/>
              <a:t>iyor</a:t>
            </a:r>
            <a:r>
              <a:rPr lang="tr-TR" dirty="0"/>
              <a:t> mu</a:t>
            </a:r>
            <a:r>
              <a:rPr lang="x-none" dirty="0"/>
              <a:t> sana </a:t>
            </a:r>
            <a:r>
              <a:rPr lang="tr-TR" dirty="0"/>
              <a:t>yolunu bulmaya</a:t>
            </a:r>
            <a:r>
              <a:rPr lang="x-none" dirty="0"/>
              <a:t>?</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74522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0145"/>
            <a:ext cx="10515600" cy="5936818"/>
          </a:xfrm>
        </p:spPr>
        <p:txBody>
          <a:bodyPr>
            <a:normAutofit lnSpcReduction="10000"/>
          </a:bodyPr>
          <a:lstStyle/>
          <a:p>
            <a:pPr marL="0" indent="0">
              <a:buNone/>
            </a:pPr>
            <a:r>
              <a:rPr lang="x-none" dirty="0" smtClean="0"/>
              <a:t>Kavrarsın </a:t>
            </a:r>
            <a:r>
              <a:rPr lang="tr-TR" dirty="0"/>
              <a:t>o zaman </a:t>
            </a:r>
            <a:r>
              <a:rPr lang="x-none" dirty="0"/>
              <a:t>yıldızların </a:t>
            </a:r>
            <a:r>
              <a:rPr lang="x-none" dirty="0" smtClean="0"/>
              <a:t>yolunu</a:t>
            </a:r>
            <a:endParaRPr lang="tr-TR" dirty="0" smtClean="0"/>
          </a:p>
          <a:p>
            <a:pPr marL="0" indent="0">
              <a:buNone/>
            </a:pPr>
            <a:r>
              <a:rPr lang="tr-TR" dirty="0"/>
              <a:t>Y</a:t>
            </a:r>
            <a:r>
              <a:rPr lang="x-none" dirty="0"/>
              <a:t>öneltince </a:t>
            </a:r>
            <a:r>
              <a:rPr lang="tr-TR" dirty="0"/>
              <a:t>seni </a:t>
            </a:r>
            <a:r>
              <a:rPr lang="x-none" dirty="0"/>
              <a:t>doğa,</a:t>
            </a:r>
            <a:endParaRPr lang="tr-TR" dirty="0"/>
          </a:p>
          <a:p>
            <a:pPr marL="0" indent="0">
              <a:buNone/>
            </a:pPr>
            <a:r>
              <a:rPr lang="x-none" dirty="0"/>
              <a:t>Aç</a:t>
            </a:r>
            <a:r>
              <a:rPr lang="tr-TR" dirty="0"/>
              <a:t>ılı</a:t>
            </a:r>
            <a:r>
              <a:rPr lang="x-none" dirty="0"/>
              <a:t>r ruhunu</a:t>
            </a:r>
            <a:r>
              <a:rPr lang="tr-TR" dirty="0"/>
              <a:t>n gücü</a:t>
            </a:r>
            <a:r>
              <a:rPr lang="x-none" dirty="0"/>
              <a:t>,</a:t>
            </a:r>
            <a:endParaRPr lang="tr-TR" dirty="0"/>
          </a:p>
          <a:p>
            <a:pPr marL="0" indent="0">
              <a:buNone/>
            </a:pPr>
            <a:r>
              <a:rPr lang="tr-TR" dirty="0"/>
              <a:t>Çözersin </a:t>
            </a:r>
            <a:r>
              <a:rPr lang="x-none" dirty="0"/>
              <a:t>ruhların dilini</a:t>
            </a:r>
            <a:r>
              <a:rPr lang="x-none" dirty="0" smtClean="0"/>
              <a:t>.</a:t>
            </a:r>
            <a:endParaRPr lang="tr-TR" dirty="0" smtClean="0"/>
          </a:p>
          <a:p>
            <a:pPr marL="0" indent="0">
              <a:buNone/>
            </a:pPr>
            <a:r>
              <a:rPr lang="x-none" dirty="0"/>
              <a:t>Boş</a:t>
            </a:r>
            <a:r>
              <a:rPr lang="tr-TR" dirty="0"/>
              <a:t>un</a:t>
            </a:r>
            <a:r>
              <a:rPr lang="x-none" dirty="0"/>
              <a:t>a, düşünceye dalmak bur</a:t>
            </a:r>
            <a:r>
              <a:rPr lang="tr-TR" dirty="0"/>
              <a:t>a</a:t>
            </a:r>
            <a:r>
              <a:rPr lang="x-none" dirty="0"/>
              <a:t>da</a:t>
            </a:r>
            <a:endParaRPr lang="tr-TR" dirty="0"/>
          </a:p>
          <a:p>
            <a:pPr marL="0" indent="0">
              <a:buNone/>
            </a:pPr>
            <a:r>
              <a:rPr lang="tr-TR" dirty="0"/>
              <a:t>Açıklamaz k</a:t>
            </a:r>
            <a:r>
              <a:rPr lang="x-none" dirty="0"/>
              <a:t>utsal </a:t>
            </a:r>
            <a:r>
              <a:rPr lang="tr-TR" dirty="0"/>
              <a:t>işaret</a:t>
            </a:r>
            <a:r>
              <a:rPr lang="x-none" dirty="0"/>
              <a:t>leri </a:t>
            </a:r>
            <a:r>
              <a:rPr lang="tr-TR" dirty="0"/>
              <a:t>sana!</a:t>
            </a:r>
          </a:p>
          <a:p>
            <a:pPr marL="0" indent="0">
              <a:buNone/>
            </a:pPr>
            <a:r>
              <a:rPr lang="x-none" dirty="0"/>
              <a:t>Süzülü</a:t>
            </a:r>
            <a:r>
              <a:rPr lang="tr-TR" dirty="0" err="1"/>
              <a:t>yorsunuz</a:t>
            </a:r>
            <a:r>
              <a:rPr lang="x-none" dirty="0"/>
              <a:t>, ey ruhlar, etraf</a:t>
            </a:r>
            <a:r>
              <a:rPr lang="tr-TR" dirty="0" err="1"/>
              <a:t>ımda</a:t>
            </a:r>
            <a:r>
              <a:rPr lang="tr-TR" dirty="0"/>
              <a:t>!</a:t>
            </a:r>
          </a:p>
          <a:p>
            <a:pPr marL="0" indent="0">
              <a:buNone/>
            </a:pPr>
            <a:r>
              <a:rPr lang="tr-TR" dirty="0"/>
              <a:t>Duyuyorsanız cevap verin bana!</a:t>
            </a:r>
          </a:p>
          <a:p>
            <a:pPr marL="0" indent="0">
              <a:buNone/>
            </a:pPr>
            <a:r>
              <a:rPr lang="tr-TR" dirty="0"/>
              <a:t>(Kitabını açar ve </a:t>
            </a:r>
            <a:r>
              <a:rPr lang="tr-TR" dirty="0" err="1"/>
              <a:t>Makrokomos</a:t>
            </a:r>
            <a:r>
              <a:rPr lang="tr-TR" dirty="0"/>
              <a:t> işaretini görür.)</a:t>
            </a:r>
          </a:p>
          <a:p>
            <a:pPr marL="0" indent="0">
              <a:buNone/>
            </a:pPr>
            <a:r>
              <a:rPr lang="tr-TR" dirty="0"/>
              <a:t>İşte! Nasıl büyük bir sevinç taşıyor </a:t>
            </a:r>
            <a:r>
              <a:rPr lang="x-none" dirty="0"/>
              <a:t>bu bakışta</a:t>
            </a:r>
            <a:r>
              <a:rPr lang="tr-TR" dirty="0"/>
              <a:t>n</a:t>
            </a:r>
          </a:p>
          <a:p>
            <a:pPr marL="0" indent="0">
              <a:buNone/>
            </a:pPr>
            <a:r>
              <a:rPr lang="tr-TR" dirty="0"/>
              <a:t>Bir anda tüm duygularımdan!</a:t>
            </a:r>
          </a:p>
          <a:p>
            <a:pPr marL="0" indent="0">
              <a:buNone/>
            </a:pPr>
            <a:r>
              <a:rPr lang="x-none" dirty="0"/>
              <a:t>Genç, kut</a:t>
            </a:r>
            <a:r>
              <a:rPr lang="tr-TR" dirty="0"/>
              <a:t>sal bir</a:t>
            </a:r>
            <a:r>
              <a:rPr lang="x-none" dirty="0"/>
              <a:t> yaşam </a:t>
            </a:r>
            <a:r>
              <a:rPr lang="tr-TR" dirty="0"/>
              <a:t>sevinci</a:t>
            </a:r>
          </a:p>
          <a:p>
            <a:pPr marL="0" indent="0">
              <a:buNone/>
            </a:pPr>
            <a:endParaRPr 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52999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0982"/>
            <a:ext cx="10515600" cy="5825981"/>
          </a:xfrm>
        </p:spPr>
        <p:txBody>
          <a:bodyPr>
            <a:normAutofit fontScale="92500" lnSpcReduction="20000"/>
          </a:bodyPr>
          <a:lstStyle/>
          <a:p>
            <a:pPr marL="0" indent="0">
              <a:buNone/>
            </a:pPr>
            <a:r>
              <a:rPr lang="tr-TR" dirty="0"/>
              <a:t>Kor gibi akıyor </a:t>
            </a:r>
            <a:r>
              <a:rPr lang="x-none" dirty="0"/>
              <a:t>sinir</a:t>
            </a:r>
            <a:r>
              <a:rPr lang="tr-TR" dirty="0"/>
              <a:t>lerimden </a:t>
            </a:r>
            <a:r>
              <a:rPr lang="x-none" dirty="0"/>
              <a:t>ve damarlarımda</a:t>
            </a:r>
            <a:r>
              <a:rPr lang="tr-TR" dirty="0"/>
              <a:t>n</a:t>
            </a:r>
          </a:p>
          <a:p>
            <a:pPr marL="0" indent="0">
              <a:buNone/>
            </a:pPr>
            <a:r>
              <a:rPr lang="x-none" dirty="0"/>
              <a:t>Bir Tanrı mı y</a:t>
            </a:r>
            <a:r>
              <a:rPr lang="tr-TR" dirty="0"/>
              <a:t>oksa bu işaretleri yazan?</a:t>
            </a:r>
          </a:p>
          <a:p>
            <a:pPr marL="0" indent="0">
              <a:buNone/>
            </a:pPr>
            <a:r>
              <a:rPr lang="x-none" dirty="0"/>
              <a:t>İçim</a:t>
            </a:r>
            <a:r>
              <a:rPr lang="tr-TR" dirty="0"/>
              <a:t>deki coşkuyu </a:t>
            </a:r>
            <a:r>
              <a:rPr lang="x-none" dirty="0"/>
              <a:t>dindiren,</a:t>
            </a:r>
            <a:endParaRPr lang="tr-TR" dirty="0"/>
          </a:p>
          <a:p>
            <a:pPr marL="0" indent="0">
              <a:buNone/>
            </a:pPr>
            <a:r>
              <a:rPr lang="x-none" dirty="0"/>
              <a:t>Zavallı </a:t>
            </a:r>
            <a:r>
              <a:rPr lang="tr-TR" dirty="0"/>
              <a:t>yüreği sevinçle dolduran</a:t>
            </a:r>
          </a:p>
          <a:p>
            <a:pPr marL="0" indent="0">
              <a:buNone/>
            </a:pPr>
            <a:r>
              <a:rPr lang="x-none" dirty="0"/>
              <a:t>Ve gizeml</a:t>
            </a:r>
            <a:r>
              <a:rPr lang="tr-TR" dirty="0"/>
              <a:t>i bir dürtüyle</a:t>
            </a:r>
          </a:p>
          <a:p>
            <a:pPr marL="0" indent="0">
              <a:buNone/>
            </a:pPr>
            <a:r>
              <a:rPr lang="tr-TR" dirty="0"/>
              <a:t>Etrafımdaki doğa </a:t>
            </a:r>
            <a:r>
              <a:rPr lang="x-none" dirty="0"/>
              <a:t>güçlerini </a:t>
            </a:r>
            <a:r>
              <a:rPr lang="tr-TR" dirty="0"/>
              <a:t>açıklayan</a:t>
            </a:r>
            <a:r>
              <a:rPr lang="x-none" dirty="0"/>
              <a:t>?</a:t>
            </a:r>
            <a:endParaRPr lang="tr-TR" dirty="0"/>
          </a:p>
          <a:p>
            <a:pPr marL="0" indent="0">
              <a:buNone/>
            </a:pPr>
            <a:r>
              <a:rPr lang="x-none" dirty="0"/>
              <a:t>Tanrı mıyım ben</a:t>
            </a:r>
            <a:r>
              <a:rPr lang="tr-TR" dirty="0"/>
              <a:t> de yoksa</a:t>
            </a:r>
            <a:r>
              <a:rPr lang="x-none" dirty="0"/>
              <a:t>? B</a:t>
            </a:r>
            <a:r>
              <a:rPr lang="tr-TR" dirty="0"/>
              <a:t>ir ışık yükseliyor içimden</a:t>
            </a:r>
            <a:r>
              <a:rPr lang="x-none" dirty="0"/>
              <a:t>!</a:t>
            </a:r>
            <a:endParaRPr lang="tr-TR" dirty="0"/>
          </a:p>
          <a:p>
            <a:pPr marL="0" indent="0">
              <a:buNone/>
            </a:pPr>
            <a:r>
              <a:rPr lang="tr-TR" dirty="0"/>
              <a:t>Bu saf çizgilerle</a:t>
            </a:r>
          </a:p>
          <a:p>
            <a:pPr marL="0" indent="0">
              <a:buNone/>
            </a:pPr>
            <a:r>
              <a:rPr lang="x-none" dirty="0"/>
              <a:t>Ruhum</a:t>
            </a:r>
            <a:r>
              <a:rPr lang="tr-TR" dirty="0"/>
              <a:t>un </a:t>
            </a:r>
            <a:r>
              <a:rPr lang="x-none" dirty="0"/>
              <a:t>önünde</a:t>
            </a:r>
            <a:r>
              <a:rPr lang="tr-TR" dirty="0"/>
              <a:t> etkin doğa sergileniyor</a:t>
            </a:r>
            <a:r>
              <a:rPr lang="x-none" dirty="0"/>
              <a:t>.</a:t>
            </a:r>
            <a:endParaRPr lang="tr-TR" dirty="0"/>
          </a:p>
          <a:p>
            <a:pPr marL="0" indent="0">
              <a:buNone/>
            </a:pPr>
            <a:r>
              <a:rPr lang="tr-TR" dirty="0"/>
              <a:t>Ancak şimdi </a:t>
            </a:r>
            <a:r>
              <a:rPr lang="x-none" dirty="0"/>
              <a:t>anlıyorum bilge</a:t>
            </a:r>
            <a:r>
              <a:rPr lang="tr-TR" dirty="0"/>
              <a:t>nin söylediğini: </a:t>
            </a:r>
          </a:p>
          <a:p>
            <a:pPr marL="0" indent="0">
              <a:buNone/>
            </a:pPr>
            <a:r>
              <a:rPr lang="tr-TR" dirty="0"/>
              <a:t>“Kilitli değildir r</a:t>
            </a:r>
            <a:r>
              <a:rPr lang="x-none" dirty="0"/>
              <a:t>uhların </a:t>
            </a:r>
            <a:r>
              <a:rPr lang="tr-TR" dirty="0"/>
              <a:t>evreni;</a:t>
            </a:r>
          </a:p>
          <a:p>
            <a:pPr marL="0" indent="0">
              <a:buNone/>
            </a:pPr>
            <a:r>
              <a:rPr lang="tr-TR" dirty="0"/>
              <a:t>Senin duyguların kapalı, yüreğin ölü!</a:t>
            </a:r>
          </a:p>
          <a:p>
            <a:pPr marL="0" indent="0">
              <a:buNone/>
            </a:pPr>
            <a:r>
              <a:rPr lang="tr-TR" dirty="0"/>
              <a:t>Yıka şafak vakti ölümlü göğsünü!”</a:t>
            </a:r>
          </a:p>
          <a:p>
            <a:pPr marL="0" indent="0">
              <a:buNone/>
            </a:pPr>
            <a:r>
              <a:rPr lang="tr-TR" dirty="0"/>
              <a:t>(Goethe, Faust, Çev. İclal Cankorel, Ankara: Doğu Batı, 2016, s.36-39)</a:t>
            </a:r>
          </a:p>
          <a:p>
            <a:pPr marL="0" indent="0">
              <a:buNone/>
            </a:pPr>
            <a:endParaRPr lang="tr-TR" dirty="0"/>
          </a:p>
        </p:txBody>
      </p:sp>
    </p:spTree>
    <p:extLst>
      <p:ext uri="{BB962C8B-B14F-4D97-AF65-F5344CB8AC3E}">
        <p14:creationId xmlns:p14="http://schemas.microsoft.com/office/powerpoint/2010/main" val="927332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840</Words>
  <Application>Microsoft Office PowerPoint</Application>
  <PresentationFormat>Geniş ekran</PresentationFormat>
  <Paragraphs>100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Theme</vt:lpstr>
      <vt:lpstr>FAUST </vt:lpstr>
      <vt:lpstr>PowerPoint Sunusu</vt:lpstr>
      <vt:lpstr>PowerPoint Sunusu</vt:lpstr>
      <vt:lpstr>FAUST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FAUST</dc:title>
  <dc:creator>Burak Toksoy</dc:creator>
  <cp:lastModifiedBy>duygu toksoy</cp:lastModifiedBy>
  <cp:revision>3</cp:revision>
  <dcterms:created xsi:type="dcterms:W3CDTF">2021-07-25T16:22:57Z</dcterms:created>
  <dcterms:modified xsi:type="dcterms:W3CDTF">2021-07-27T07:23:39Z</dcterms:modified>
</cp:coreProperties>
</file>