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2" r:id="rId6"/>
    <p:sldId id="283" r:id="rId7"/>
    <p:sldId id="284" r:id="rId8"/>
    <p:sldId id="28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2.3.2018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2.3.2018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2.3.2018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2.3.2018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2.3.2018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2.3.2018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smtClean="0"/>
              <a:t>TOPLUMSAL </a:t>
            </a:r>
            <a:r>
              <a:rPr lang="tr-TR" b="1" dirty="0"/>
              <a:t>UYGULAMALAR       </a:t>
            </a:r>
            <a:endParaRPr lang="tr-TR"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a:t>Toplumsal</a:t>
            </a:r>
            <a:r>
              <a:rPr lang="tr-TR" u="sng" dirty="0"/>
              <a:t> </a:t>
            </a:r>
            <a:r>
              <a:rPr lang="tr-TR" b="1" u="sng" dirty="0"/>
              <a:t>uygulamalar</a:t>
            </a:r>
            <a:endParaRPr lang="tr-TR" dirty="0"/>
          </a:p>
        </p:txBody>
      </p:sp>
      <p:sp>
        <p:nvSpPr>
          <p:cNvPr id="3" name="İçerik Yer Tutucusu 2"/>
          <p:cNvSpPr>
            <a:spLocks noGrp="1"/>
          </p:cNvSpPr>
          <p:nvPr>
            <p:ph idx="1"/>
          </p:nvPr>
        </p:nvSpPr>
        <p:spPr/>
        <p:txBody>
          <a:bodyPr>
            <a:normAutofit/>
          </a:bodyPr>
          <a:lstStyle/>
          <a:p>
            <a:pPr algn="just"/>
            <a:r>
              <a:rPr lang="tr-TR" dirty="0"/>
              <a:t>T</a:t>
            </a:r>
            <a:r>
              <a:rPr lang="tr-TR" dirty="0" smtClean="0"/>
              <a:t>oplumsallığı </a:t>
            </a:r>
            <a:r>
              <a:rPr lang="tr-TR" dirty="0"/>
              <a:t>ve toplumsallaşmayı sağlayan başlıca uygulamalardır. İnsanlar tek başlarına var olamazlar. Grup halinde, belirli kurallara ve değerlere bağlı olarak yaşarlar. Bu değer ve kurallar grubun iç </a:t>
            </a:r>
            <a:r>
              <a:rPr lang="tr-TR" dirty="0" err="1"/>
              <a:t>tutunumunu</a:t>
            </a:r>
            <a:r>
              <a:rPr lang="tr-TR" dirty="0"/>
              <a:t> sağlar, ona kimliğini verir. Kimlik ve tutunum, dayanışmayı ve kendini tanımlamayı kolaylaştırır. Böylelikle insan belirli bir gruba var olduğunu hisseder. Kendisini yalnız görmez ve her türlü sorunun çözümünde bu grubun çeşitli biçimlerdeki desteğini yanında bulur. </a:t>
            </a:r>
          </a:p>
        </p:txBody>
      </p:sp>
    </p:spTree>
    <p:extLst>
      <p:ext uri="{BB962C8B-B14F-4D97-AF65-F5344CB8AC3E}">
        <p14:creationId xmlns:p14="http://schemas.microsoft.com/office/powerpoint/2010/main" val="3820690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Bu durum toplumsal hayatın istikrarını ve grubun sürekliliğini sağlar. Aksi takdirde çatışma ve rekabet insanın huzurunu, yaratıcılığını ve kendisini güçlü hissetmesini önleyen değer bozucu etkiler yaratabilir. Böyle etkili bir işlevi olan toplumsal uygulamalar tören ve ritüelleri, çeşitli kutlamaları, ibadet ve ayin türlerini, çeşitli halk inançlarını ve çeşitli alanlardaki halk bilgisini içermektedir. Bu listeye bakıldığında toplumsal uygulamaların hayatı kuran ve insanı belirli bir kimlikle var eden en önemli kurum olduğu görülür. </a:t>
            </a:r>
          </a:p>
        </p:txBody>
      </p:sp>
    </p:spTree>
    <p:extLst>
      <p:ext uri="{BB962C8B-B14F-4D97-AF65-F5344CB8AC3E}">
        <p14:creationId xmlns:p14="http://schemas.microsoft.com/office/powerpoint/2010/main" val="1159589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Tören ve ritüeller geçiş törenlerini ve kutlamaları içermektedir. Geçiş törenleri içinde </a:t>
            </a:r>
            <a:r>
              <a:rPr lang="tr-TR" dirty="0" err="1"/>
              <a:t>başlıcaları</a:t>
            </a:r>
            <a:r>
              <a:rPr lang="tr-TR" dirty="0"/>
              <a:t> doğum, diş hediği, sünnet, nişan, düğün, askere gitme, gurbete çıkma, hacca gitme ve ölümdür. Bunların tümü bir insanın hayatındaki en önemli aşamalar arasındaki geçiş noktalarını oluşturmaktadır. İnsan yaşamının kültür tarafından belirlenmiş alanları arasındaki sınırlar ancak bu tören ve ritüellerle aşılabilmektedir. </a:t>
            </a:r>
          </a:p>
          <a:p>
            <a:endParaRPr lang="tr-TR" dirty="0"/>
          </a:p>
        </p:txBody>
      </p:sp>
    </p:spTree>
    <p:extLst>
      <p:ext uri="{BB962C8B-B14F-4D97-AF65-F5344CB8AC3E}">
        <p14:creationId xmlns:p14="http://schemas.microsoft.com/office/powerpoint/2010/main" val="333896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tören ve ritüeller, aynı zamanda belirli bir kültürün özgülüğünün de simgesidir. Bayramlar dayanışma ve benimsenen kimliğe inancı tazeleme işlevlerini görür. İster dinî ister millî isterse mevsimsel olsun bütün bayramlar, bayramlarla birlikte yıldönümleri ve anma günleri geçmişte ait olunan ortaklığın güncel olarak canlandırılmasını sağlar ve geleceğe inancı tazeler. </a:t>
            </a:r>
          </a:p>
        </p:txBody>
      </p:sp>
    </p:spTree>
    <p:extLst>
      <p:ext uri="{BB962C8B-B14F-4D97-AF65-F5344CB8AC3E}">
        <p14:creationId xmlns:p14="http://schemas.microsoft.com/office/powerpoint/2010/main" val="279998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Dinî bayramlar, kandiller, yortu ve belirli azizlere özgülenmiş özel dinî günler, toplumun toplumsal hayatın önemli bir parçası olan din etrafında toplanma zamanları ve arınma günleridir. Bayramların yanında ticarî işlevler ve eğlence işlevini de yüklenmiş olan panayırlar ve festivaller bu yüzden çifte işlev görürler. </a:t>
            </a:r>
          </a:p>
        </p:txBody>
      </p:sp>
    </p:spTree>
    <p:extLst>
      <p:ext uri="{BB962C8B-B14F-4D97-AF65-F5344CB8AC3E}">
        <p14:creationId xmlns:p14="http://schemas.microsoft.com/office/powerpoint/2010/main" val="3041660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Namaz, sema, semah, zikir gibi ibadet ve ayinler de toplumsal </a:t>
            </a:r>
            <a:r>
              <a:rPr lang="tr-TR" dirty="0" err="1"/>
              <a:t>tutunumun</a:t>
            </a:r>
            <a:r>
              <a:rPr lang="tr-TR" dirty="0"/>
              <a:t> önemli parçalarıdır. İbadet ve ayinler insanın kendi somut benliğinden çıkarak soyut bir özdeşim kurması yoluyla arınma yaşamasının en önemli araçlarıdır. </a:t>
            </a:r>
          </a:p>
          <a:p>
            <a:endParaRPr lang="tr-TR" dirty="0"/>
          </a:p>
          <a:p>
            <a:pPr marL="0" indent="0">
              <a:buNone/>
            </a:pPr>
            <a:endParaRPr lang="tr-TR" dirty="0"/>
          </a:p>
        </p:txBody>
      </p:sp>
    </p:spTree>
    <p:extLst>
      <p:ext uri="{BB962C8B-B14F-4D97-AF65-F5344CB8AC3E}">
        <p14:creationId xmlns:p14="http://schemas.microsoft.com/office/powerpoint/2010/main" val="10580185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356</Words>
  <Application>Microsoft Office PowerPoint</Application>
  <PresentationFormat>Geniş ekran</PresentationFormat>
  <Paragraphs>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HLK 112 FOLKLOR ve KÜLTÜR II </vt:lpstr>
      <vt:lpstr>TOPLUMSAL UYGULAMALAR       </vt:lpstr>
      <vt:lpstr>Toplumsal uygulamalar</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55</cp:revision>
  <dcterms:created xsi:type="dcterms:W3CDTF">2018-03-01T08:51:22Z</dcterms:created>
  <dcterms:modified xsi:type="dcterms:W3CDTF">2018-03-02T09:49:19Z</dcterms:modified>
</cp:coreProperties>
</file>