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D213-330B-4362-A885-DF6326F5DE1B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604D4-0E4E-4F77-B023-C64442F1BA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3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5D4D1B-87A6-4B20-AB34-D1BDEA283D02}" type="slidenum">
              <a:rPr lang="tr-TR" smtClean="0"/>
              <a:pPr/>
              <a:t>2</a:t>
            </a:fld>
            <a:endParaRPr lang="tr-TR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2326CD-8024-405F-B117-2838794E1E7E}" type="slidenum">
              <a:rPr lang="tr-TR" sz="1200">
                <a:latin typeface="Times New Roman" pitchFamily="18" charset="0"/>
              </a:rPr>
              <a:pPr algn="r"/>
              <a:t>2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2926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C17A4-CE7E-47F7-8B2E-7C26FBAE99CF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6138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B67EA-E34D-4AAD-9186-EEB3F44135B6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177268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B512B-AD38-41AC-8DC9-FF0FA6831D8F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53586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C67F7-3E16-4EC8-B336-EAF8F1530B74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C5B7CB-258C-4AC8-9F03-51BA0F59B7CF}" type="slidenum">
              <a:rPr lang="tr-TR" sz="1200">
                <a:latin typeface="Times New Roman" pitchFamily="18" charset="0"/>
              </a:rPr>
              <a:pPr algn="r"/>
              <a:t>17</a:t>
            </a:fld>
            <a:endParaRPr lang="tr-TR" sz="1200">
              <a:latin typeface="Times New Roman" pitchFamily="18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2587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03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68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76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Başlık, Metin ve Medya Kli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dya Yer Tutucusu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749E-0646-4034-9EE9-2F9295350D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28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61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00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94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60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369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35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32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94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9566-2402-4979-9505-7BF1F9FB2701}" type="datetimeFigureOut">
              <a:rPr lang="tr-TR" smtClean="0"/>
              <a:t>5.11.2018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AAD3-F971-4D79-B7A5-39F4C6AEA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4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INDOWS\Desktop\mlc_leafmove.m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Radyoterapi Tedavi </a:t>
            </a:r>
            <a:r>
              <a:rPr lang="tr-TR" dirty="0" smtClean="0"/>
              <a:t>Planlamasında Yardımcılar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79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5" y="404664"/>
            <a:ext cx="79533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3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>
                <a:latin typeface="Microsoft Sans Serif" pitchFamily="34" charset="0"/>
              </a:rPr>
              <a:t>   </a:t>
            </a:r>
            <a:r>
              <a:rPr lang="tr-TR" sz="3200">
                <a:solidFill>
                  <a:srgbClr val="0066FF"/>
                </a:solidFill>
                <a:latin typeface="Microsoft Sans Serif" pitchFamily="34" charset="0"/>
              </a:rPr>
              <a:t>FOKALİZE BLOK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95600" y="1705769"/>
            <a:ext cx="5256584" cy="4314825"/>
            <a:chOff x="3264" y="2256"/>
            <a:chExt cx="2256" cy="1692"/>
          </a:xfrm>
        </p:grpSpPr>
        <p:pic>
          <p:nvPicPr>
            <p:cNvPr id="41989" name="Picture 4" descr="MVC-001F"/>
            <p:cNvPicPr>
              <a:picLocks noChangeAspect="1" noChangeArrowheads="1"/>
            </p:cNvPicPr>
            <p:nvPr/>
          </p:nvPicPr>
          <p:blipFill>
            <a:blip r:embed="rId2" cstate="print">
              <a:lum bright="24000" contrast="24000"/>
            </a:blip>
            <a:srcRect/>
            <a:stretch>
              <a:fillRect/>
            </a:stretch>
          </p:blipFill>
          <p:spPr bwMode="auto">
            <a:xfrm>
              <a:off x="3264" y="2256"/>
              <a:ext cx="2256" cy="1692"/>
            </a:xfrm>
            <a:prstGeom prst="rect">
              <a:avLst/>
            </a:prstGeom>
            <a:noFill/>
            <a:ln w="19050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41990" name="Text Box 5"/>
            <p:cNvSpPr txBox="1">
              <a:spLocks noChangeArrowheads="1"/>
            </p:cNvSpPr>
            <p:nvPr/>
          </p:nvSpPr>
          <p:spPr bwMode="auto">
            <a:xfrm>
              <a:off x="4368" y="3792"/>
              <a:ext cx="621" cy="14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r-TR">
                  <a:solidFill>
                    <a:schemeClr val="bg2"/>
                  </a:solidFill>
                  <a:latin typeface="Times New Roman" pitchFamily="18" charset="0"/>
                </a:rPr>
                <a:t>Fokalize blok</a:t>
              </a:r>
              <a:endParaRPr lang="en-US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837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>
                <a:latin typeface="Microsoft Sans Serif" pitchFamily="34" charset="0"/>
              </a:rPr>
              <a:t>    </a:t>
            </a:r>
            <a:r>
              <a:rPr lang="tr-TR" sz="3200">
                <a:solidFill>
                  <a:srgbClr val="0066FF"/>
                </a:solidFill>
                <a:latin typeface="Microsoft Sans Serif" pitchFamily="34" charset="0"/>
              </a:rPr>
              <a:t>Multi-leaf kolimatörler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5520" y="1600201"/>
            <a:ext cx="4239518" cy="4525963"/>
          </a:xfrm>
        </p:spPr>
        <p:txBody>
          <a:bodyPr/>
          <a:lstStyle/>
          <a:p>
            <a:pPr eaLnBrk="1" hangingPunct="1"/>
            <a:r>
              <a:rPr lang="tr-TR" sz="2400" dirty="0" err="1">
                <a:latin typeface="Microsoft Sans Serif" pitchFamily="34" charset="0"/>
              </a:rPr>
              <a:t>Multileaf</a:t>
            </a:r>
            <a:r>
              <a:rPr lang="tr-TR" sz="2400" dirty="0">
                <a:latin typeface="Microsoft Sans Serif" pitchFamily="34" charset="0"/>
              </a:rPr>
              <a:t> </a:t>
            </a:r>
            <a:r>
              <a:rPr lang="tr-TR" sz="2400" dirty="0" err="1">
                <a:latin typeface="Microsoft Sans Serif" pitchFamily="34" charset="0"/>
              </a:rPr>
              <a:t>kolimatörler</a:t>
            </a:r>
            <a:r>
              <a:rPr lang="tr-TR" sz="2400" dirty="0">
                <a:latin typeface="Microsoft Sans Serif" pitchFamily="34" charset="0"/>
              </a:rPr>
              <a:t> alan şekli</a:t>
            </a:r>
            <a:br>
              <a:rPr lang="tr-TR" sz="2400" dirty="0">
                <a:latin typeface="Microsoft Sans Serif" pitchFamily="34" charset="0"/>
              </a:rPr>
            </a:br>
            <a:r>
              <a:rPr lang="tr-TR" sz="2400" dirty="0">
                <a:latin typeface="Microsoft Sans Serif" pitchFamily="34" charset="0"/>
              </a:rPr>
              <a:t>oluşturmada kullanılan sabit blokların yerine kullanılmak üzere dizayn edilmişlerdir.</a:t>
            </a:r>
          </a:p>
          <a:p>
            <a:pPr eaLnBrk="1" hangingPunct="1"/>
            <a:endParaRPr lang="tr-TR" sz="2400" dirty="0">
              <a:latin typeface="Microsoft Sans Serif" pitchFamily="34" charset="0"/>
            </a:endParaRPr>
          </a:p>
          <a:p>
            <a:pPr eaLnBrk="1" hangingPunct="1"/>
            <a:r>
              <a:rPr lang="tr-TR" sz="2400" dirty="0">
                <a:latin typeface="Microsoft Sans Serif" pitchFamily="34" charset="0"/>
              </a:rPr>
              <a:t>Düzensiz alanlarda yaprak olarak adlandırılan çok sayıda ışın engelleyici bulunmaktadır.</a:t>
            </a:r>
          </a:p>
          <a:p>
            <a:pPr eaLnBrk="1" hangingPunct="1"/>
            <a:endParaRPr lang="tr-TR" sz="2400" dirty="0">
              <a:latin typeface="Microsoft Sans Serif" pitchFamily="34" charset="0"/>
            </a:endParaRPr>
          </a:p>
        </p:txBody>
      </p:sp>
      <p:pic>
        <p:nvPicPr>
          <p:cNvPr id="72708" name="mlc_leafmove.m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12024" y="1803400"/>
            <a:ext cx="4040188" cy="4119563"/>
          </a:xfrm>
        </p:spPr>
      </p:pic>
    </p:spTree>
    <p:extLst>
      <p:ext uri="{BB962C8B-B14F-4D97-AF65-F5344CB8AC3E}">
        <p14:creationId xmlns:p14="http://schemas.microsoft.com/office/powerpoint/2010/main" val="35743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2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2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2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8"/>
                  </p:tgtEl>
                </p:cond>
              </p:nextCondLst>
            </p:seq>
            <p:video>
              <p:cMediaNode>
                <p:cTn id="1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0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>
                <a:solidFill>
                  <a:srgbClr val="0066FF"/>
                </a:solidFill>
                <a:latin typeface="Microsoft Sans Serif" pitchFamily="34" charset="0"/>
              </a:rPr>
              <a:t>    </a:t>
            </a:r>
            <a:r>
              <a:rPr lang="en-AU" sz="3200">
                <a:solidFill>
                  <a:srgbClr val="0066FF"/>
                </a:solidFill>
                <a:latin typeface="Microsoft Sans Serif" pitchFamily="34" charset="0"/>
              </a:rPr>
              <a:t>MLC AVANTAJLARI</a:t>
            </a:r>
            <a:endParaRPr lang="tr-TR" sz="3200">
              <a:solidFill>
                <a:srgbClr val="0066FF"/>
              </a:solidFill>
              <a:latin typeface="Microsoft Sans Serif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600" y="1417639"/>
            <a:ext cx="7988250" cy="5440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tr-TR" sz="18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tr-TR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000" dirty="0">
                <a:latin typeface="Microsoft Sans Serif" pitchFamily="34" charset="0"/>
              </a:rPr>
              <a:t>Alan </a:t>
            </a:r>
            <a:r>
              <a:rPr lang="en-AU" sz="2000" dirty="0" err="1">
                <a:latin typeface="Microsoft Sans Serif" pitchFamily="34" charset="0"/>
              </a:rPr>
              <a:t>şekli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bilgisayar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ile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otomatik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olarak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hazırlanır</a:t>
            </a:r>
            <a:endParaRPr lang="tr-TR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AU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000" dirty="0" err="1">
                <a:latin typeface="Microsoft Sans Serif" pitchFamily="34" charset="0"/>
              </a:rPr>
              <a:t>Zamandan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tasarruf</a:t>
            </a:r>
            <a:endParaRPr lang="tr-TR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AU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000" dirty="0" err="1">
                <a:latin typeface="Microsoft Sans Serif" pitchFamily="34" charset="0"/>
              </a:rPr>
              <a:t>Depolama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sorunu</a:t>
            </a:r>
            <a:r>
              <a:rPr lang="en-AU" sz="2000" dirty="0">
                <a:latin typeface="Microsoft Sans Serif" pitchFamily="34" charset="0"/>
              </a:rPr>
              <a:t> yok</a:t>
            </a:r>
            <a:endParaRPr lang="tr-TR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AU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000" dirty="0">
                <a:latin typeface="Microsoft Sans Serif" pitchFamily="34" charset="0"/>
              </a:rPr>
              <a:t>Hasta </a:t>
            </a:r>
            <a:r>
              <a:rPr lang="en-AU" sz="2000" dirty="0" err="1">
                <a:latin typeface="Microsoft Sans Serif" pitchFamily="34" charset="0"/>
              </a:rPr>
              <a:t>başına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ek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bir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maaliyet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getirmez</a:t>
            </a:r>
            <a:endParaRPr lang="tr-TR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AU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000" dirty="0">
                <a:latin typeface="Microsoft Sans Serif" pitchFamily="34" charset="0"/>
              </a:rPr>
              <a:t>Set-up </a:t>
            </a:r>
            <a:r>
              <a:rPr lang="en-AU" sz="2000" dirty="0" err="1">
                <a:latin typeface="Microsoft Sans Serif" pitchFamily="34" charset="0"/>
              </a:rPr>
              <a:t>kolaylığı</a:t>
            </a:r>
            <a:endParaRPr lang="tr-TR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AU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000" dirty="0" err="1">
                <a:latin typeface="Microsoft Sans Serif" pitchFamily="34" charset="0"/>
              </a:rPr>
              <a:t>Verifiye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sistemi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ile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hata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payı</a:t>
            </a:r>
            <a:r>
              <a:rPr lang="en-AU" sz="2000" dirty="0">
                <a:latin typeface="Microsoft Sans Serif" pitchFamily="34" charset="0"/>
              </a:rPr>
              <a:t> min</a:t>
            </a:r>
            <a:r>
              <a:rPr lang="tr-TR" sz="2000" dirty="0" err="1">
                <a:latin typeface="Microsoft Sans Serif" pitchFamily="34" charset="0"/>
              </a:rPr>
              <a:t>imum</a:t>
            </a:r>
            <a:endParaRPr lang="tr-TR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AU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AU" sz="2000" dirty="0">
                <a:latin typeface="Microsoft Sans Serif" pitchFamily="34" charset="0"/>
              </a:rPr>
              <a:t>Alan </a:t>
            </a:r>
            <a:r>
              <a:rPr lang="en-AU" sz="2000" dirty="0" err="1">
                <a:latin typeface="Microsoft Sans Serif" pitchFamily="34" charset="0"/>
              </a:rPr>
              <a:t>düzeltmeleri</a:t>
            </a:r>
            <a:r>
              <a:rPr lang="en-AU" sz="2000" dirty="0">
                <a:latin typeface="Microsoft Sans Serif" pitchFamily="34" charset="0"/>
              </a:rPr>
              <a:t> </a:t>
            </a:r>
            <a:r>
              <a:rPr lang="en-AU" sz="2000" dirty="0" err="1">
                <a:latin typeface="Microsoft Sans Serif" pitchFamily="34" charset="0"/>
              </a:rPr>
              <a:t>otomatik</a:t>
            </a:r>
            <a:endParaRPr lang="en-AU" sz="20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AU" sz="2000" dirty="0">
                <a:latin typeface="Microsoft Sans Serif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tr-TR" sz="2000" dirty="0"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5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700" y="274638"/>
            <a:ext cx="7658100" cy="1143000"/>
          </a:xfrm>
        </p:spPr>
        <p:txBody>
          <a:bodyPr/>
          <a:lstStyle/>
          <a:p>
            <a:pPr eaLnBrk="1" hangingPunct="1"/>
            <a:r>
              <a:rPr lang="tr-TR" sz="3200">
                <a:solidFill>
                  <a:srgbClr val="0066FF"/>
                </a:solidFill>
                <a:latin typeface="Microsoft Sans Serif" pitchFamily="34" charset="0"/>
              </a:rPr>
              <a:t>Bolus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0769"/>
            <a:ext cx="9941744" cy="4364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2400" dirty="0"/>
          </a:p>
          <a:p>
            <a:pPr eaLnBrk="1" hangingPunct="1">
              <a:lnSpc>
                <a:spcPct val="80000"/>
              </a:lnSpc>
            </a:pPr>
            <a:r>
              <a:rPr lang="tr-TR" sz="2400" dirty="0">
                <a:latin typeface="Microsoft Sans Serif" pitchFamily="34" charset="0"/>
              </a:rPr>
              <a:t>Hastanın düzensiz konturlarını düzeltmek ve huzmeye uygun düz yüzeyi oluşturmak için cilt yüzeyine direkt olarak yerleştirilen doku eşdeğeri bir maddedir.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>
              <a:latin typeface="Microsoft Sans Serif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>
                <a:latin typeface="Microsoft Sans Serif" pitchFamily="34" charset="0"/>
              </a:rPr>
              <a:t>Yüksek enerjilerde ve elektronlarda </a:t>
            </a:r>
            <a:r>
              <a:rPr lang="tr-TR" sz="2400" dirty="0" err="1">
                <a:latin typeface="Microsoft Sans Serif" pitchFamily="34" charset="0"/>
              </a:rPr>
              <a:t>cild</a:t>
            </a:r>
            <a:r>
              <a:rPr lang="tr-TR" sz="2400" dirty="0">
                <a:latin typeface="Microsoft Sans Serif" pitchFamily="34" charset="0"/>
              </a:rPr>
              <a:t> yüzeyi üzerinde uygun </a:t>
            </a:r>
            <a:r>
              <a:rPr lang="tr-TR" sz="2400" dirty="0" err="1">
                <a:latin typeface="Microsoft Sans Serif" pitchFamily="34" charset="0"/>
              </a:rPr>
              <a:t>build-up</a:t>
            </a:r>
            <a:r>
              <a:rPr lang="tr-TR" sz="2400" dirty="0">
                <a:latin typeface="Microsoft Sans Serif" pitchFamily="34" charset="0"/>
              </a:rPr>
              <a:t> sağlamak amacı ile de kullanılır. En çok kullanılan </a:t>
            </a:r>
            <a:r>
              <a:rPr lang="tr-TR" sz="2400" dirty="0" err="1">
                <a:latin typeface="Microsoft Sans Serif" pitchFamily="34" charset="0"/>
              </a:rPr>
              <a:t>bolus</a:t>
            </a:r>
            <a:r>
              <a:rPr lang="tr-TR" sz="2400" dirty="0">
                <a:latin typeface="Microsoft Sans Serif" pitchFamily="34" charset="0"/>
              </a:rPr>
              <a:t> materyali </a:t>
            </a:r>
            <a:r>
              <a:rPr lang="tr-TR" sz="2400" u="sng" dirty="0">
                <a:latin typeface="Microsoft Sans Serif" pitchFamily="34" charset="0"/>
              </a:rPr>
              <a:t>% 60 pirinç unu % 40 sodyum veya % 50 parafin, % 50 balmumu karışımıdır</a:t>
            </a:r>
            <a:r>
              <a:rPr lang="tr-TR" sz="2400" dirty="0">
                <a:latin typeface="Microsoft Sans Serif" pitchFamily="34" charset="0"/>
              </a:rPr>
              <a:t>. Orta voltaj radyasyonları için </a:t>
            </a:r>
            <a:r>
              <a:rPr lang="tr-TR" sz="2400" dirty="0" err="1">
                <a:latin typeface="Microsoft Sans Serif" pitchFamily="34" charset="0"/>
              </a:rPr>
              <a:t>bolusu</a:t>
            </a:r>
            <a:r>
              <a:rPr lang="tr-TR" sz="2400" dirty="0">
                <a:latin typeface="Microsoft Sans Serif" pitchFamily="34" charset="0"/>
              </a:rPr>
              <a:t> direkt cilt yüzeyine yerleştirmek yeterlidir. Ama yüksek enerjili huzmeler için cildi koruma avantajının kaybına neden olur. Bu enerjilerde </a:t>
            </a:r>
            <a:r>
              <a:rPr lang="tr-TR" sz="2400" dirty="0" err="1">
                <a:latin typeface="Microsoft Sans Serif" pitchFamily="34" charset="0"/>
              </a:rPr>
              <a:t>cild</a:t>
            </a:r>
            <a:r>
              <a:rPr lang="tr-TR" sz="2400" dirty="0">
                <a:latin typeface="Microsoft Sans Serif" pitchFamily="34" charset="0"/>
              </a:rPr>
              <a:t> korunmak isteniyorsa </a:t>
            </a:r>
            <a:r>
              <a:rPr lang="tr-TR" sz="2400" dirty="0" err="1">
                <a:latin typeface="Microsoft Sans Serif" pitchFamily="34" charset="0"/>
              </a:rPr>
              <a:t>kompansatör</a:t>
            </a:r>
            <a:r>
              <a:rPr lang="tr-TR" sz="2400" dirty="0">
                <a:latin typeface="Microsoft Sans Serif" pitchFamily="34" charset="0"/>
              </a:rPr>
              <a:t> filtre kullanılmalıdır </a:t>
            </a:r>
          </a:p>
          <a:p>
            <a:pPr eaLnBrk="1" hangingPunct="1">
              <a:lnSpc>
                <a:spcPct val="80000"/>
              </a:lnSpc>
            </a:pPr>
            <a:endParaRPr lang="tr-TR" sz="2400" dirty="0">
              <a:latin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8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3200">
                <a:solidFill>
                  <a:schemeClr val="hlink"/>
                </a:solidFill>
              </a:rPr>
              <a:t>BOLUS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229600" cy="5257800"/>
          </a:xfrm>
          <a:noFill/>
        </p:spPr>
        <p:txBody>
          <a:bodyPr/>
          <a:lstStyle/>
          <a:p>
            <a:pPr eaLnBrk="1" hangingPunct="1"/>
            <a:r>
              <a:rPr lang="tr-TR" sz="2400" b="1" dirty="0" err="1"/>
              <a:t>Megavoltaj</a:t>
            </a:r>
            <a:r>
              <a:rPr lang="tr-TR" sz="2400" b="1" dirty="0"/>
              <a:t> ışınların cilt koruyucu etkisini azaltmak için, hastanın cildi üzerine konulan doku eşdeğeri malzemeye </a:t>
            </a:r>
            <a:r>
              <a:rPr lang="tr-TR" sz="2400" b="1" dirty="0" err="1"/>
              <a:t>bolus</a:t>
            </a:r>
            <a:r>
              <a:rPr lang="tr-TR" sz="2400" b="1" dirty="0"/>
              <a:t> denir</a:t>
            </a:r>
          </a:p>
          <a:p>
            <a:pPr eaLnBrk="1" hangingPunct="1"/>
            <a:r>
              <a:rPr lang="tr-TR" sz="2400" b="1" dirty="0"/>
              <a:t>Doku eşdeğer bolusun elektron yoğunluğu, fizik yoğunluğu ve atom numarası doku ya da su ile eşdeğer olmalıdır</a:t>
            </a:r>
          </a:p>
          <a:p>
            <a:pPr eaLnBrk="1" hangingPunct="1"/>
            <a:r>
              <a:rPr lang="tr-TR" sz="2400" b="1" dirty="0" err="1"/>
              <a:t>Bolus</a:t>
            </a:r>
            <a:r>
              <a:rPr lang="tr-TR" sz="2400" b="1" dirty="0"/>
              <a:t> aynı zamanda, cilt yüzeyindeki şekli alabilmesi için katlanabilir olmalıdır</a:t>
            </a:r>
          </a:p>
          <a:p>
            <a:pPr eaLnBrk="1" hangingPunct="1"/>
            <a:r>
              <a:rPr lang="tr-TR" sz="2400" b="1" dirty="0"/>
              <a:t>Düzgün olmayan vücut yüzeylerinde, demetin vücuda dik ve homojen olarak girmesini sağlar</a:t>
            </a:r>
          </a:p>
          <a:p>
            <a:pPr eaLnBrk="1" hangingPunct="1"/>
            <a:endParaRPr lang="tr-TR" sz="2400" b="1" dirty="0"/>
          </a:p>
          <a:p>
            <a:pPr eaLnBrk="1" hangingPunct="1">
              <a:buFontTx/>
              <a:buNone/>
            </a:pP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05179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28900" y="274638"/>
            <a:ext cx="7581900" cy="1143000"/>
          </a:xfrm>
        </p:spPr>
        <p:txBody>
          <a:bodyPr/>
          <a:lstStyle/>
          <a:p>
            <a:pPr eaLnBrk="1" hangingPunct="1"/>
            <a:r>
              <a:rPr lang="tr-TR" sz="3200" b="1">
                <a:solidFill>
                  <a:srgbClr val="0066FF"/>
                </a:solidFill>
                <a:latin typeface="Microsoft Sans Serif" pitchFamily="34" charset="0"/>
              </a:rPr>
              <a:t>KOMPANSATÖRLER</a:t>
            </a:r>
            <a:br>
              <a:rPr lang="tr-TR" sz="3200" b="1">
                <a:solidFill>
                  <a:srgbClr val="0066FF"/>
                </a:solidFill>
                <a:latin typeface="Microsoft Sans Serif" pitchFamily="34" charset="0"/>
              </a:rPr>
            </a:br>
            <a:endParaRPr lang="tr-TR" sz="3200" b="1">
              <a:solidFill>
                <a:srgbClr val="0066FF"/>
              </a:solidFill>
              <a:latin typeface="Microsoft Sans Serif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870302"/>
            <a:ext cx="4787900" cy="4896396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tr-TR" dirty="0" smtClean="0"/>
              <a:t>   </a:t>
            </a:r>
            <a:r>
              <a:rPr lang="tr-TR" sz="2400" dirty="0">
                <a:latin typeface="Microsoft Sans Serif" pitchFamily="34" charset="0"/>
              </a:rPr>
              <a:t>Tedavi alanındaki doku düzensizlikleri nedeniyle oluşan </a:t>
            </a:r>
            <a:r>
              <a:rPr lang="tr-TR" sz="2400" dirty="0" err="1">
                <a:latin typeface="Microsoft Sans Serif" pitchFamily="34" charset="0"/>
              </a:rPr>
              <a:t>inhomojen</a:t>
            </a:r>
            <a:r>
              <a:rPr lang="tr-TR" sz="2400" dirty="0">
                <a:latin typeface="Microsoft Sans Serif" pitchFamily="34" charset="0"/>
              </a:rPr>
              <a:t> doz dağılımını düzeltmek için doku eksikliğini giderecek kadar doz </a:t>
            </a:r>
            <a:r>
              <a:rPr lang="tr-TR" sz="2400" dirty="0" err="1">
                <a:latin typeface="Microsoft Sans Serif" pitchFamily="34" charset="0"/>
              </a:rPr>
              <a:t>absorbe</a:t>
            </a:r>
            <a:r>
              <a:rPr lang="tr-TR" sz="2400" dirty="0">
                <a:latin typeface="Microsoft Sans Serif" pitchFamily="34" charset="0"/>
              </a:rPr>
              <a:t> eden, ışın kaynağı ile cilt arasına yerleştirilen ilave ışın düzenleyici filtrelere </a:t>
            </a:r>
            <a:r>
              <a:rPr lang="tr-TR" sz="2400" dirty="0">
                <a:solidFill>
                  <a:schemeClr val="tx2"/>
                </a:solidFill>
                <a:latin typeface="Microsoft Sans Serif" pitchFamily="34" charset="0"/>
              </a:rPr>
              <a:t>KOMPANSATÖR</a:t>
            </a:r>
            <a:r>
              <a:rPr lang="tr-TR" sz="2400" dirty="0">
                <a:solidFill>
                  <a:schemeClr val="accent2"/>
                </a:solidFill>
                <a:latin typeface="Microsoft Sans Serif" pitchFamily="34" charset="0"/>
              </a:rPr>
              <a:t> </a:t>
            </a:r>
            <a:r>
              <a:rPr lang="tr-TR" sz="2400" dirty="0">
                <a:latin typeface="Microsoft Sans Serif" pitchFamily="34" charset="0"/>
              </a:rPr>
              <a:t>denir. </a:t>
            </a:r>
          </a:p>
          <a:p>
            <a:pPr eaLnBrk="1" hangingPunct="1"/>
            <a:endParaRPr lang="tr-TR" sz="2400" dirty="0">
              <a:latin typeface="Microsoft Sans Serif" pitchFamily="34" charset="0"/>
            </a:endParaRPr>
          </a:p>
        </p:txBody>
      </p:sp>
      <p:pic>
        <p:nvPicPr>
          <p:cNvPr id="54276" name="Picture 4" descr="IMG0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1" y="1484314"/>
            <a:ext cx="4176713" cy="5373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839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KAMA (WEDGE) FİLTRELER</a:t>
            </a:r>
          </a:p>
        </p:txBody>
      </p:sp>
      <p:pic>
        <p:nvPicPr>
          <p:cNvPr id="66563" name="Picture 4" descr="Image7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43700" y="1700214"/>
            <a:ext cx="3517900" cy="4105275"/>
          </a:xfrm>
          <a:noFill/>
          <a:ln w="38100">
            <a:solidFill>
              <a:schemeClr val="accent1"/>
            </a:solidFill>
          </a:ln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618310" y="2060575"/>
            <a:ext cx="55491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</a:pPr>
            <a:r>
              <a:rPr lang="tr-TR" sz="2400" b="1" dirty="0">
                <a:latin typeface="Times New Roman" pitchFamily="18" charset="0"/>
              </a:rPr>
              <a:t> </a:t>
            </a:r>
            <a:r>
              <a:rPr lang="tr-TR" sz="2400" b="1" dirty="0">
                <a:latin typeface="Arial Unicode MS" pitchFamily="34" charset="-128"/>
              </a:rPr>
              <a:t>%50’lik </a:t>
            </a:r>
            <a:r>
              <a:rPr lang="tr-TR" sz="2400" b="1" dirty="0" err="1">
                <a:latin typeface="Arial Unicode MS" pitchFamily="34" charset="-128"/>
              </a:rPr>
              <a:t>izodozun</a:t>
            </a:r>
            <a:r>
              <a:rPr lang="tr-TR" sz="2400" b="1" dirty="0">
                <a:latin typeface="Arial Unicode MS" pitchFamily="34" charset="-128"/>
              </a:rPr>
              <a:t> merkezi eksende yatayla yaptığı </a:t>
            </a:r>
            <a:r>
              <a:rPr lang="tr-TR" sz="2400" b="1" dirty="0" smtClean="0">
                <a:latin typeface="Arial Unicode MS" pitchFamily="34" charset="-128"/>
              </a:rPr>
              <a:t>açıdır</a:t>
            </a:r>
          </a:p>
          <a:p>
            <a:pPr marL="342900" indent="-342900">
              <a:buFontTx/>
              <a:buChar char="•"/>
            </a:pPr>
            <a:endParaRPr lang="tr-TR" sz="2400" b="1" dirty="0">
              <a:latin typeface="Arial Unicode MS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latin typeface="Arial Unicode MS" pitchFamily="34" charset="-128"/>
              </a:rPr>
              <a:t>Kobalt için %50’lik doz derinliği, </a:t>
            </a:r>
            <a:r>
              <a:rPr lang="tr-TR" sz="2400" b="1" dirty="0" err="1">
                <a:latin typeface="Arial Unicode MS" pitchFamily="34" charset="-128"/>
              </a:rPr>
              <a:t>wedge</a:t>
            </a:r>
            <a:r>
              <a:rPr lang="tr-TR" sz="2400" b="1" dirty="0">
                <a:latin typeface="Arial Unicode MS" pitchFamily="34" charset="-128"/>
              </a:rPr>
              <a:t> açısının belirlenmesi için seçilirken yüksek enerjili ışınlarda %80’lik gibi yüksek </a:t>
            </a:r>
            <a:r>
              <a:rPr lang="tr-TR" sz="2400" b="1" dirty="0" err="1">
                <a:latin typeface="Arial Unicode MS" pitchFamily="34" charset="-128"/>
              </a:rPr>
              <a:t>izodoz</a:t>
            </a:r>
            <a:r>
              <a:rPr lang="tr-TR" sz="2400" b="1" dirty="0">
                <a:latin typeface="Arial Unicode MS" pitchFamily="34" charset="-128"/>
              </a:rPr>
              <a:t> eğrisi kullanılır</a:t>
            </a:r>
          </a:p>
          <a:p>
            <a:pPr marL="342900" indent="-342900">
              <a:buFontTx/>
              <a:buChar char="•"/>
            </a:pPr>
            <a:endParaRPr lang="tr-TR" sz="24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68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BİRİKİM (BUİLD UP) BÖLGESİ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Uygulanan radyasyonun cilde giriş yaptıktan sonra </a:t>
            </a:r>
            <a:r>
              <a:rPr lang="tr-TR" sz="2400" dirty="0"/>
              <a:t>maksimum doza uzlaştığı derinlikteki alana denir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/>
              <a:t>Enerjiye oldukça bağımlıdır</a:t>
            </a:r>
          </a:p>
          <a:p>
            <a:pPr eaLnBrk="1" hangingPunct="1">
              <a:defRPr/>
            </a:pPr>
            <a:endParaRPr lang="tr-TR" sz="2400" dirty="0"/>
          </a:p>
          <a:p>
            <a:pPr eaLnBrk="1" hangingPunct="1">
              <a:defRPr/>
            </a:pPr>
            <a:r>
              <a:rPr lang="tr-TR" sz="2400" dirty="0">
                <a:latin typeface="+mj-lt"/>
              </a:rPr>
              <a:t>Eğer X ışını, yüzeye 0 derece ile girerse maksimum cilt koruması sağlanır</a:t>
            </a:r>
          </a:p>
        </p:txBody>
      </p:sp>
    </p:spTree>
    <p:extLst>
      <p:ext uri="{BB962C8B-B14F-4D97-AF65-F5344CB8AC3E}">
        <p14:creationId xmlns:p14="http://schemas.microsoft.com/office/powerpoint/2010/main" val="37744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k"/>
          <p:cNvPicPr>
            <a:picLocks noChangeAspect="1" noChangeArrowheads="1"/>
          </p:cNvPicPr>
          <p:nvPr/>
        </p:nvPicPr>
        <p:blipFill>
          <a:blip r:embed="rId2" cstate="print"/>
          <a:srcRect l="6863" t="52756" r="33333" b="23006"/>
          <a:stretch>
            <a:fillRect/>
          </a:stretch>
        </p:blipFill>
        <p:spPr bwMode="auto">
          <a:xfrm>
            <a:off x="2133600" y="5334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67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ek"/>
          <p:cNvPicPr>
            <a:picLocks noChangeAspect="1" noChangeArrowheads="1"/>
          </p:cNvPicPr>
          <p:nvPr/>
        </p:nvPicPr>
        <p:blipFill>
          <a:blip r:embed="rId2" cstate="print"/>
          <a:srcRect l="32787" t="21338" r="6557" b="44926"/>
          <a:stretch>
            <a:fillRect/>
          </a:stretch>
        </p:blipFill>
        <p:spPr bwMode="auto">
          <a:xfrm>
            <a:off x="2057400" y="381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913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5184">
            <a:off x="2279576" y="620688"/>
            <a:ext cx="73152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4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3200">
                <a:solidFill>
                  <a:schemeClr val="hlink"/>
                </a:solidFill>
              </a:rPr>
              <a:t>YARI DEĞER KALINLIĞI (HALF VALUE LAYER = HVL)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2400" b="1" dirty="0"/>
              <a:t>Genellikle </a:t>
            </a:r>
            <a:r>
              <a:rPr lang="tr-TR" sz="2400" b="1" dirty="0" err="1"/>
              <a:t>aluminyum</a:t>
            </a:r>
            <a:r>
              <a:rPr lang="tr-TR" sz="2400" b="1" dirty="0"/>
              <a:t>, bakır veya kurşun içeren </a:t>
            </a:r>
            <a:r>
              <a:rPr lang="tr-TR" sz="2400" b="1" dirty="0" err="1"/>
              <a:t>absorbelerin</a:t>
            </a:r>
            <a:r>
              <a:rPr lang="tr-TR" sz="2400" b="1" dirty="0"/>
              <a:t>, ışın demetinin </a:t>
            </a:r>
            <a:r>
              <a:rPr lang="tr-TR" sz="2400" b="1" dirty="0" err="1"/>
              <a:t>intensitesini</a:t>
            </a:r>
            <a:r>
              <a:rPr lang="tr-TR" sz="2400" b="1" dirty="0"/>
              <a:t> yarıya indirmek için gerekli olan kalınlığa denir ve absorban maddenin mm veya cm’si cinsinden ifade edilir</a:t>
            </a:r>
          </a:p>
          <a:p>
            <a:pPr eaLnBrk="1" hangingPunct="1"/>
            <a:endParaRPr lang="tr-TR" sz="2400" b="1" dirty="0"/>
          </a:p>
          <a:p>
            <a:pPr eaLnBrk="1" hangingPunct="1"/>
            <a:r>
              <a:rPr lang="tr-TR" sz="2400" b="1" dirty="0"/>
              <a:t>HVL genellikle düşük enerjili X ışını aygıtlarının ışın demetlerini tanımlamada kullanılır</a:t>
            </a:r>
          </a:p>
          <a:p>
            <a:pPr eaLnBrk="1" hangingPunct="1"/>
            <a:endParaRPr lang="tr-TR" sz="2400" b="1" dirty="0"/>
          </a:p>
          <a:p>
            <a:pPr eaLnBrk="1" hangingPunct="1"/>
            <a:r>
              <a:rPr lang="tr-TR" sz="2400" b="1" u="sng" dirty="0"/>
              <a:t>Yüksek ışın demetleri ise maksimum enerjileri ve dozun %50’sinin salındığı doku kalınlığı ile tanımlanırlar</a:t>
            </a:r>
          </a:p>
        </p:txBody>
      </p:sp>
    </p:spTree>
    <p:extLst>
      <p:ext uri="{BB962C8B-B14F-4D97-AF65-F5344CB8AC3E}">
        <p14:creationId xmlns:p14="http://schemas.microsoft.com/office/powerpoint/2010/main" val="4031345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type="body" idx="1"/>
          </p:nvPr>
        </p:nvGraphicFramePr>
        <p:xfrm>
          <a:off x="2711450" y="1589088"/>
          <a:ext cx="7772400" cy="5273040"/>
        </p:xfrm>
        <a:graphic>
          <a:graphicData uri="http://schemas.openxmlformats.org/drawingml/2006/table">
            <a:tbl>
              <a:tblPr/>
              <a:tblGrid>
                <a:gridCol w="371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6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Işın Kalitesi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Kurşun kalınlığı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1.0 mm Al HVL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0.2 mm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2.0 mm Al HVL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0.3 mm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3.0 mm Al HVL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0.4 mm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1.0 mm Cu HVL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1.0 mm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2.0 mm Cu HVL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2.0 mm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3.0 mm Cu HVL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2.5 mm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137 Cs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3.0 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60Co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5.0 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4 MV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6.0 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 MV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6.5 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10 MV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7.0 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25 MV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7.0 cm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Kurşun koruma için ihtiyaç duyulan minimum kalınlık</a:t>
                      </a: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59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3200">
                <a:solidFill>
                  <a:schemeClr val="hlink"/>
                </a:solidFill>
              </a:rPr>
              <a:t>SAHA ŞEKİLLENDİRMESİ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sz="2000" b="1" dirty="0"/>
              <a:t>Tedavide bazen büyük alan şekillendirmesine gereksinim duyulur</a:t>
            </a:r>
          </a:p>
          <a:p>
            <a:pPr eaLnBrk="1" hangingPunct="1"/>
            <a:endParaRPr lang="tr-TR" sz="2000" b="1" dirty="0"/>
          </a:p>
          <a:p>
            <a:pPr eaLnBrk="1" hangingPunct="1"/>
            <a:r>
              <a:rPr lang="tr-TR" sz="2000" b="1" dirty="0" err="1"/>
              <a:t>Lipowitz</a:t>
            </a:r>
            <a:r>
              <a:rPr lang="tr-TR" sz="2000" b="1" dirty="0"/>
              <a:t> metali (</a:t>
            </a:r>
            <a:r>
              <a:rPr lang="tr-TR" sz="2000" b="1" dirty="0" err="1"/>
              <a:t>Serobend</a:t>
            </a:r>
            <a:r>
              <a:rPr lang="tr-TR" sz="2000" b="1" dirty="0"/>
              <a:t>) en sık kullanılan metal olup %13.3 kalay, %50 bizmut, %26.7 kurşun ve %10 kadmiyumdan oluşur. Bloğun sertleşmesi için toplam zaman yaklaşık 45 dakikadır</a:t>
            </a:r>
          </a:p>
          <a:p>
            <a:pPr eaLnBrk="1" hangingPunct="1"/>
            <a:endParaRPr lang="tr-TR" sz="2000" b="1" dirty="0"/>
          </a:p>
          <a:p>
            <a:pPr eaLnBrk="1" hangingPunct="1"/>
            <a:r>
              <a:rPr lang="tr-TR" sz="2000" b="1" dirty="0"/>
              <a:t>Kritik organlara doz ya tam kat, genellikle 5 HVL (%3.125 geçirgen) veya 6 HVL (%1.562 geçirgen) ya da tek kat HVL(%50 geçirgen) koruyucu madde gibi kısmi geçirgen koruyucularla azaltılabilir</a:t>
            </a:r>
          </a:p>
          <a:p>
            <a:pPr eaLnBrk="1" hangingPunct="1"/>
            <a:endParaRPr lang="tr-TR" sz="2000" b="1" dirty="0"/>
          </a:p>
          <a:p>
            <a:pPr eaLnBrk="1" hangingPunct="1"/>
            <a:r>
              <a:rPr lang="tr-TR" sz="2000" b="1" dirty="0"/>
              <a:t>Günümüzde </a:t>
            </a:r>
            <a:r>
              <a:rPr lang="tr-TR" sz="2000" b="1" dirty="0">
                <a:solidFill>
                  <a:srgbClr val="FF0000"/>
                </a:solidFill>
              </a:rPr>
              <a:t>çok yapraklı (</a:t>
            </a:r>
            <a:r>
              <a:rPr lang="tr-TR" sz="2000" b="1" dirty="0" err="1">
                <a:solidFill>
                  <a:srgbClr val="FF0000"/>
                </a:solidFill>
              </a:rPr>
              <a:t>multileaf</a:t>
            </a:r>
            <a:r>
              <a:rPr lang="tr-TR" sz="2000" b="1" dirty="0">
                <a:solidFill>
                  <a:srgbClr val="FF0000"/>
                </a:solidFill>
              </a:rPr>
              <a:t>) </a:t>
            </a:r>
            <a:r>
              <a:rPr lang="tr-TR" sz="2000" b="1" dirty="0" err="1">
                <a:solidFill>
                  <a:srgbClr val="FF0000"/>
                </a:solidFill>
              </a:rPr>
              <a:t>kolimatörler</a:t>
            </a:r>
            <a:r>
              <a:rPr lang="tr-TR" sz="2000" b="1" dirty="0">
                <a:solidFill>
                  <a:srgbClr val="FF0000"/>
                </a:solidFill>
              </a:rPr>
              <a:t> sıklıkla </a:t>
            </a:r>
            <a:r>
              <a:rPr lang="tr-TR" sz="2000" b="1" dirty="0"/>
              <a:t>kullanılmaktadır</a:t>
            </a:r>
          </a:p>
        </p:txBody>
      </p:sp>
    </p:spTree>
    <p:extLst>
      <p:ext uri="{BB962C8B-B14F-4D97-AF65-F5344CB8AC3E}">
        <p14:creationId xmlns:p14="http://schemas.microsoft.com/office/powerpoint/2010/main" val="102895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5" y="2017713"/>
            <a:ext cx="4393059" cy="4506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sz="1900" dirty="0"/>
          </a:p>
          <a:p>
            <a:pPr eaLnBrk="1" hangingPunct="1">
              <a:lnSpc>
                <a:spcPct val="80000"/>
              </a:lnSpc>
            </a:pPr>
            <a:r>
              <a:rPr lang="tr-TR" sz="2000" b="1" dirty="0">
                <a:latin typeface="Microsoft Sans Serif" pitchFamily="34" charset="0"/>
              </a:rPr>
              <a:t>Köpük kesme makinesinin(Hot-</a:t>
            </a:r>
            <a:r>
              <a:rPr lang="tr-TR" sz="2000" b="1" dirty="0" err="1">
                <a:latin typeface="Microsoft Sans Serif" pitchFamily="34" charset="0"/>
              </a:rPr>
              <a:t>Wire</a:t>
            </a:r>
            <a:r>
              <a:rPr lang="tr-TR" sz="2000" dirty="0">
                <a:latin typeface="Microsoft Sans Serif" pitchFamily="34" charset="0"/>
              </a:rPr>
              <a:t>) </a:t>
            </a:r>
          </a:p>
        </p:txBody>
      </p:sp>
      <p:pic>
        <p:nvPicPr>
          <p:cNvPr id="39940" name="Picture 4" descr="IMG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900" y="1773238"/>
            <a:ext cx="4032250" cy="48958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30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Geniş ekran</PresentationFormat>
  <Paragraphs>96</Paragraphs>
  <Slides>17</Slides>
  <Notes>5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新細明體</vt:lpstr>
      <vt:lpstr>Arial</vt:lpstr>
      <vt:lpstr>Arial Unicode MS</vt:lpstr>
      <vt:lpstr>Calibri</vt:lpstr>
      <vt:lpstr>Calibri Light</vt:lpstr>
      <vt:lpstr>Microsoft Sans Serif</vt:lpstr>
      <vt:lpstr>Times New Roman</vt:lpstr>
      <vt:lpstr>Office Teması</vt:lpstr>
      <vt:lpstr>Radyoterapi Tedavi Planlamasında Yardımcılar</vt:lpstr>
      <vt:lpstr>BİRİKİM (BUİLD UP) BÖLGESİ</vt:lpstr>
      <vt:lpstr>PowerPoint Sunusu</vt:lpstr>
      <vt:lpstr>PowerPoint Sunusu</vt:lpstr>
      <vt:lpstr>PowerPoint Sunusu</vt:lpstr>
      <vt:lpstr>YARI DEĞER KALINLIĞI (HALF VALUE LAYER = HVL)</vt:lpstr>
      <vt:lpstr>PowerPoint Sunusu</vt:lpstr>
      <vt:lpstr>SAHA ŞEKİLLENDİRMESİ</vt:lpstr>
      <vt:lpstr>PowerPoint Sunusu</vt:lpstr>
      <vt:lpstr>PowerPoint Sunusu</vt:lpstr>
      <vt:lpstr>   FOKALİZE BLOK</vt:lpstr>
      <vt:lpstr>    Multi-leaf kolimatörler</vt:lpstr>
      <vt:lpstr>    MLC AVANTAJLARI</vt:lpstr>
      <vt:lpstr>Bolus</vt:lpstr>
      <vt:lpstr>BOLUS</vt:lpstr>
      <vt:lpstr>KOMPANSATÖRLER </vt:lpstr>
      <vt:lpstr>KAMA (WEDGE) FİLTRELER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Radyoterapi Tedavi Planlamasında Yardımcılar</dc:title>
  <dc:creator>lenovo</dc:creator>
  <cp:lastModifiedBy>lenovo</cp:lastModifiedBy>
  <cp:revision>2</cp:revision>
  <dcterms:created xsi:type="dcterms:W3CDTF">2018-11-05T08:36:35Z</dcterms:created>
  <dcterms:modified xsi:type="dcterms:W3CDTF">2018-11-05T08:38:42Z</dcterms:modified>
</cp:coreProperties>
</file>