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2"/>
  </p:notesMasterIdLst>
  <p:sldIdLst>
    <p:sldId id="290" r:id="rId2"/>
    <p:sldId id="291" r:id="rId3"/>
    <p:sldId id="289" r:id="rId4"/>
    <p:sldId id="361" r:id="rId5"/>
    <p:sldId id="362" r:id="rId6"/>
    <p:sldId id="363" r:id="rId7"/>
    <p:sldId id="364" r:id="rId8"/>
    <p:sldId id="365" r:id="rId9"/>
    <p:sldId id="366" r:id="rId10"/>
    <p:sldId id="367" r:id="rId11"/>
    <p:sldId id="368" r:id="rId12"/>
    <p:sldId id="369" r:id="rId13"/>
    <p:sldId id="370" r:id="rId14"/>
    <p:sldId id="371" r:id="rId15"/>
    <p:sldId id="372" r:id="rId16"/>
    <p:sldId id="373" r:id="rId17"/>
    <p:sldId id="374" r:id="rId18"/>
    <p:sldId id="375" r:id="rId19"/>
    <p:sldId id="376" r:id="rId20"/>
    <p:sldId id="377" r:id="rId21"/>
    <p:sldId id="378" r:id="rId22"/>
    <p:sldId id="379" r:id="rId23"/>
    <p:sldId id="380" r:id="rId24"/>
    <p:sldId id="381" r:id="rId25"/>
    <p:sldId id="382" r:id="rId26"/>
    <p:sldId id="383" r:id="rId27"/>
    <p:sldId id="384" r:id="rId28"/>
    <p:sldId id="386" r:id="rId29"/>
    <p:sldId id="387" r:id="rId30"/>
    <p:sldId id="339" r:id="rId3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31B168-EDD5-4DD0-A073-D2845D6FCA7E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142F21-A67E-4AA2-AC83-01B4144424E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493308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Doç. Dr. Berdi Sarıyev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142F21-A67E-4AA2-AC83-01B4144424E8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7354389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610D8F2E-E5C5-4E54-9153-6563A076DD57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2"/>
            <a:ext cx="1295400" cy="4318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200"/>
            <a:ext cx="5181600" cy="42672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1"/>
            <a:ext cx="6400800" cy="304800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8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1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1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2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2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7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1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1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610D8F2E-E5C5-4E54-9153-6563A076DD57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1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043608" y="1052736"/>
            <a:ext cx="6984776" cy="1152128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sz="2800" b="1" dirty="0" smtClean="0"/>
              <a:t>ANKARA ÜNİVERSİTESİ</a:t>
            </a:r>
            <a:br>
              <a:rPr lang="tr-TR" sz="2800" b="1" dirty="0" smtClean="0"/>
            </a:br>
            <a:r>
              <a:rPr lang="tr-TR" sz="2800" b="1" dirty="0" smtClean="0"/>
              <a:t>DİL VE TARİH-COĞRAFYA FAKÜLTESİ</a:t>
            </a:r>
            <a:endParaRPr lang="tr-TR" sz="2800" b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187624" y="2348880"/>
            <a:ext cx="6400800" cy="762000"/>
          </a:xfrm>
          <a:solidFill>
            <a:srgbClr val="92D050"/>
          </a:solidFill>
        </p:spPr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ÇAĞDAŞ TÜRK LEHÇELERİ VE EDEBİYATLARI BÖLÜMÜ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4" name="2 Alt Başlık"/>
          <p:cNvSpPr txBox="1">
            <a:spLocks/>
          </p:cNvSpPr>
          <p:nvPr/>
        </p:nvSpPr>
        <p:spPr>
          <a:xfrm>
            <a:off x="971600" y="3861048"/>
            <a:ext cx="6984776" cy="762000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lvl="0" algn="ctr">
              <a:lnSpc>
                <a:spcPct val="150000"/>
              </a:lnSpc>
              <a:spcBef>
                <a:spcPct val="20000"/>
              </a:spcBef>
            </a:pPr>
            <a:r>
              <a:rPr kumimoji="0" lang="tr-TR" sz="20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GÜNEY-BATI OĞUZ  GRUBU </a:t>
            </a:r>
            <a:r>
              <a:rPr lang="tr-TR" sz="2000" b="1" dirty="0" smtClean="0"/>
              <a:t>TÜRK LEHÇELERİ VE EDEBİYATLARI ANABİLİM DALI</a:t>
            </a:r>
          </a:p>
          <a:p>
            <a:pPr lvl="0" algn="ctr">
              <a:lnSpc>
                <a:spcPct val="150000"/>
              </a:lnSpc>
              <a:spcBef>
                <a:spcPct val="20000"/>
              </a:spcBef>
            </a:pPr>
            <a:endParaRPr kumimoji="0" lang="tr-TR" sz="2000" b="0" i="1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699792" y="836712"/>
            <a:ext cx="30873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fiilimsiler</a:t>
            </a:r>
            <a:endParaRPr lang="tr-TR" dirty="0"/>
          </a:p>
        </p:txBody>
      </p:sp>
      <p:sp>
        <p:nvSpPr>
          <p:cNvPr id="7" name="6 Dikdörtgen"/>
          <p:cNvSpPr/>
          <p:nvPr/>
        </p:nvSpPr>
        <p:spPr>
          <a:xfrm>
            <a:off x="2483768" y="1772816"/>
            <a:ext cx="3961534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ORTAK </a:t>
            </a:r>
            <a:r>
              <a:rPr lang="tr-TR" b="1" dirty="0" err="1" smtClean="0"/>
              <a:t>IŞLIGIŇ</a:t>
            </a:r>
            <a:r>
              <a:rPr lang="tr-TR" b="1" dirty="0" smtClean="0"/>
              <a:t> ÖTEN ZAMAN </a:t>
            </a:r>
            <a:r>
              <a:rPr lang="tr-TR" b="1" dirty="0" err="1" smtClean="0"/>
              <a:t>ŞEKILLERI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2339752" y="242088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Ortak </a:t>
            </a:r>
            <a:r>
              <a:rPr lang="tr-TR" dirty="0" err="1" smtClean="0"/>
              <a:t>işligiň</a:t>
            </a:r>
            <a:r>
              <a:rPr lang="tr-TR" dirty="0" smtClean="0"/>
              <a:t> bu </a:t>
            </a:r>
            <a:r>
              <a:rPr lang="tr-TR" dirty="0" err="1" smtClean="0"/>
              <a:t>şekiliniň</a:t>
            </a:r>
            <a:r>
              <a:rPr lang="tr-TR" dirty="0" smtClean="0"/>
              <a:t> </a:t>
            </a:r>
            <a:r>
              <a:rPr lang="tr-TR" dirty="0" err="1" smtClean="0"/>
              <a:t>dürli</a:t>
            </a:r>
            <a:r>
              <a:rPr lang="tr-TR" dirty="0" smtClean="0"/>
              <a:t> </a:t>
            </a:r>
            <a:r>
              <a:rPr lang="tr-TR" dirty="0" err="1" smtClean="0"/>
              <a:t>zamanlary</a:t>
            </a:r>
            <a:r>
              <a:rPr lang="tr-TR" dirty="0" smtClean="0"/>
              <a:t> </a:t>
            </a:r>
            <a:r>
              <a:rPr lang="tr-TR" dirty="0" err="1" smtClean="0"/>
              <a:t>aňlatmak</a:t>
            </a:r>
            <a:r>
              <a:rPr lang="tr-TR" dirty="0" smtClean="0"/>
              <a:t> </a:t>
            </a:r>
            <a:r>
              <a:rPr lang="tr-TR" dirty="0" err="1" smtClean="0"/>
              <a:t>ukyby</a:t>
            </a:r>
            <a:r>
              <a:rPr lang="tr-TR" dirty="0" smtClean="0"/>
              <a:t> hem bar. </a:t>
            </a:r>
            <a:endParaRPr lang="tr-TR" dirty="0"/>
          </a:p>
        </p:txBody>
      </p:sp>
      <p:sp>
        <p:nvSpPr>
          <p:cNvPr id="11" name="10 Dikdörtgen"/>
          <p:cNvSpPr/>
          <p:nvPr/>
        </p:nvSpPr>
        <p:spPr>
          <a:xfrm>
            <a:off x="2267744" y="335699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1. Sözleme </a:t>
            </a:r>
            <a:r>
              <a:rPr lang="tr-TR" dirty="0" err="1" smtClean="0"/>
              <a:t>bagly</a:t>
            </a:r>
            <a:r>
              <a:rPr lang="tr-TR" dirty="0" smtClean="0"/>
              <a:t> </a:t>
            </a:r>
            <a:r>
              <a:rPr lang="tr-TR" dirty="0" err="1" smtClean="0"/>
              <a:t>bolmazdan</a:t>
            </a:r>
            <a:r>
              <a:rPr lang="tr-TR" dirty="0" smtClean="0"/>
              <a:t> öten zaman </a:t>
            </a:r>
            <a:r>
              <a:rPr lang="tr-TR" dirty="0" err="1" smtClean="0"/>
              <a:t>aňlatmak</a:t>
            </a:r>
            <a:r>
              <a:rPr lang="tr-TR" dirty="0" smtClean="0"/>
              <a:t>.</a:t>
            </a:r>
            <a:endParaRPr lang="tr-TR" dirty="0"/>
          </a:p>
        </p:txBody>
      </p:sp>
      <p:sp>
        <p:nvSpPr>
          <p:cNvPr id="12" name="11 Dikdörtgen"/>
          <p:cNvSpPr/>
          <p:nvPr/>
        </p:nvSpPr>
        <p:spPr>
          <a:xfrm>
            <a:off x="2771800" y="4293096"/>
            <a:ext cx="323312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Meselem: </a:t>
            </a:r>
          </a:p>
          <a:p>
            <a:r>
              <a:rPr lang="tr-TR" dirty="0" smtClean="0"/>
              <a:t>Giden </a:t>
            </a:r>
            <a:r>
              <a:rPr lang="tr-TR" dirty="0" smtClean="0"/>
              <a:t>getirer, oturan </a:t>
            </a:r>
            <a:r>
              <a:rPr lang="tr-TR" dirty="0" err="1" smtClean="0"/>
              <a:t>nyrh</a:t>
            </a:r>
            <a:r>
              <a:rPr lang="tr-TR" dirty="0" smtClean="0"/>
              <a:t> sorar.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699792" y="836712"/>
            <a:ext cx="30873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fiilimsiler</a:t>
            </a:r>
            <a:endParaRPr lang="tr-TR" dirty="0"/>
          </a:p>
        </p:txBody>
      </p:sp>
      <p:sp>
        <p:nvSpPr>
          <p:cNvPr id="7" name="6 Dikdörtgen"/>
          <p:cNvSpPr/>
          <p:nvPr/>
        </p:nvSpPr>
        <p:spPr>
          <a:xfrm>
            <a:off x="2483768" y="1772816"/>
            <a:ext cx="3961534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ORTAK </a:t>
            </a:r>
            <a:r>
              <a:rPr lang="tr-TR" b="1" dirty="0" err="1" smtClean="0"/>
              <a:t>IŞLIGIŇ</a:t>
            </a:r>
            <a:r>
              <a:rPr lang="tr-TR" b="1" dirty="0" smtClean="0"/>
              <a:t> ÖTEN ZAMAN </a:t>
            </a:r>
            <a:r>
              <a:rPr lang="tr-TR" b="1" dirty="0" err="1" smtClean="0"/>
              <a:t>ŞEKILLERI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2339752" y="242088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Ortak </a:t>
            </a:r>
            <a:r>
              <a:rPr lang="tr-TR" dirty="0" err="1" smtClean="0"/>
              <a:t>işligiň</a:t>
            </a:r>
            <a:r>
              <a:rPr lang="tr-TR" dirty="0" smtClean="0"/>
              <a:t> bu </a:t>
            </a:r>
            <a:r>
              <a:rPr lang="tr-TR" dirty="0" err="1" smtClean="0"/>
              <a:t>şekiliniň</a:t>
            </a:r>
            <a:r>
              <a:rPr lang="tr-TR" dirty="0" smtClean="0"/>
              <a:t> </a:t>
            </a:r>
            <a:r>
              <a:rPr lang="tr-TR" dirty="0" err="1" smtClean="0"/>
              <a:t>dürli</a:t>
            </a:r>
            <a:r>
              <a:rPr lang="tr-TR" dirty="0" smtClean="0"/>
              <a:t> </a:t>
            </a:r>
            <a:r>
              <a:rPr lang="tr-TR" dirty="0" err="1" smtClean="0"/>
              <a:t>zamanlary</a:t>
            </a:r>
            <a:r>
              <a:rPr lang="tr-TR" dirty="0" smtClean="0"/>
              <a:t> </a:t>
            </a:r>
            <a:r>
              <a:rPr lang="tr-TR" dirty="0" err="1" smtClean="0"/>
              <a:t>aňlatmak</a:t>
            </a:r>
            <a:r>
              <a:rPr lang="tr-TR" dirty="0" smtClean="0"/>
              <a:t> </a:t>
            </a:r>
            <a:r>
              <a:rPr lang="tr-TR" dirty="0" err="1" smtClean="0"/>
              <a:t>ukyby</a:t>
            </a:r>
            <a:r>
              <a:rPr lang="tr-TR" dirty="0" smtClean="0"/>
              <a:t> hem bar.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2195736" y="328498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2. Sözlemiň </a:t>
            </a:r>
            <a:r>
              <a:rPr lang="tr-TR" dirty="0" err="1" smtClean="0"/>
              <a:t>habarynyň</a:t>
            </a:r>
            <a:r>
              <a:rPr lang="tr-TR" dirty="0" smtClean="0"/>
              <a:t> </a:t>
            </a:r>
            <a:r>
              <a:rPr lang="tr-TR" dirty="0" err="1" smtClean="0"/>
              <a:t>zamany</a:t>
            </a:r>
            <a:r>
              <a:rPr lang="tr-TR" dirty="0" smtClean="0"/>
              <a:t> bilen </a:t>
            </a:r>
            <a:r>
              <a:rPr lang="tr-TR" dirty="0" err="1" smtClean="0"/>
              <a:t>baglylykda</a:t>
            </a:r>
            <a:r>
              <a:rPr lang="tr-TR" dirty="0" smtClean="0"/>
              <a:t> geljek </a:t>
            </a:r>
            <a:r>
              <a:rPr lang="tr-TR" dirty="0" err="1" smtClean="0"/>
              <a:t>zamany</a:t>
            </a:r>
            <a:r>
              <a:rPr lang="tr-TR" dirty="0" smtClean="0"/>
              <a:t> </a:t>
            </a:r>
            <a:r>
              <a:rPr lang="tr-TR" dirty="0" err="1" smtClean="0"/>
              <a:t>aňladyşy</a:t>
            </a:r>
            <a:r>
              <a:rPr lang="tr-TR" dirty="0" smtClean="0"/>
              <a:t>. </a:t>
            </a:r>
            <a:endParaRPr lang="tr-TR" dirty="0"/>
          </a:p>
        </p:txBody>
      </p:sp>
      <p:sp>
        <p:nvSpPr>
          <p:cNvPr id="13" name="12 Dikdörtgen"/>
          <p:cNvSpPr/>
          <p:nvPr/>
        </p:nvSpPr>
        <p:spPr>
          <a:xfrm>
            <a:off x="2267744" y="4077072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Meselem: </a:t>
            </a:r>
            <a:endParaRPr lang="tr-TR" dirty="0" smtClean="0"/>
          </a:p>
          <a:p>
            <a:r>
              <a:rPr lang="tr-TR" dirty="0" smtClean="0"/>
              <a:t>Artyk </a:t>
            </a:r>
            <a:r>
              <a:rPr lang="tr-TR" dirty="0" err="1" smtClean="0"/>
              <a:t>täze</a:t>
            </a:r>
            <a:r>
              <a:rPr lang="tr-TR" dirty="0" smtClean="0"/>
              <a:t> alan </a:t>
            </a:r>
            <a:r>
              <a:rPr lang="tr-TR" dirty="0" err="1" smtClean="0"/>
              <a:t>alaşasyny</a:t>
            </a:r>
            <a:r>
              <a:rPr lang="tr-TR" dirty="0" smtClean="0"/>
              <a:t> </a:t>
            </a:r>
            <a:r>
              <a:rPr lang="tr-TR" dirty="0" err="1" smtClean="0"/>
              <a:t>kişňedip</a:t>
            </a:r>
            <a:r>
              <a:rPr lang="tr-TR" dirty="0" smtClean="0"/>
              <a:t> geler (B.K.S.e.1955,133 s.). </a:t>
            </a:r>
            <a:endParaRPr lang="tr-TR" dirty="0" smtClean="0"/>
          </a:p>
          <a:p>
            <a:r>
              <a:rPr lang="tr-TR" dirty="0" smtClean="0"/>
              <a:t>Ol </a:t>
            </a:r>
            <a:r>
              <a:rPr lang="tr-TR" dirty="0" err="1" smtClean="0"/>
              <a:t>täze</a:t>
            </a:r>
            <a:r>
              <a:rPr lang="tr-TR" dirty="0" smtClean="0"/>
              <a:t> </a:t>
            </a:r>
            <a:r>
              <a:rPr lang="tr-TR" dirty="0" err="1" smtClean="0"/>
              <a:t>tikinen</a:t>
            </a:r>
            <a:r>
              <a:rPr lang="tr-TR" dirty="0" smtClean="0"/>
              <a:t> </a:t>
            </a:r>
            <a:r>
              <a:rPr lang="tr-TR" dirty="0" err="1" smtClean="0"/>
              <a:t>köýnegini</a:t>
            </a:r>
            <a:r>
              <a:rPr lang="tr-TR" dirty="0" smtClean="0"/>
              <a:t> </a:t>
            </a:r>
            <a:r>
              <a:rPr lang="tr-TR" dirty="0" err="1" smtClean="0"/>
              <a:t>geýinjek</a:t>
            </a:r>
            <a:r>
              <a:rPr lang="tr-TR" dirty="0" smtClean="0"/>
              <a:t>.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699792" y="836712"/>
            <a:ext cx="30873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fiilimsiler</a:t>
            </a:r>
            <a:endParaRPr lang="tr-TR" dirty="0"/>
          </a:p>
        </p:txBody>
      </p:sp>
      <p:sp>
        <p:nvSpPr>
          <p:cNvPr id="7" name="6 Dikdörtgen"/>
          <p:cNvSpPr/>
          <p:nvPr/>
        </p:nvSpPr>
        <p:spPr>
          <a:xfrm>
            <a:off x="2483768" y="1772816"/>
            <a:ext cx="3961534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ORTAK </a:t>
            </a:r>
            <a:r>
              <a:rPr lang="tr-TR" b="1" dirty="0" err="1" smtClean="0"/>
              <a:t>IŞLIGIŇ</a:t>
            </a:r>
            <a:r>
              <a:rPr lang="tr-TR" b="1" dirty="0" smtClean="0"/>
              <a:t> ÖTEN ZAMAN </a:t>
            </a:r>
            <a:r>
              <a:rPr lang="tr-TR" b="1" dirty="0" err="1" smtClean="0"/>
              <a:t>ŞEKILLERI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2339752" y="242088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Ortak </a:t>
            </a:r>
            <a:r>
              <a:rPr lang="tr-TR" dirty="0" err="1" smtClean="0"/>
              <a:t>işligiň</a:t>
            </a:r>
            <a:r>
              <a:rPr lang="tr-TR" dirty="0" smtClean="0"/>
              <a:t> bu </a:t>
            </a:r>
            <a:r>
              <a:rPr lang="tr-TR" dirty="0" err="1" smtClean="0"/>
              <a:t>şekiliniň</a:t>
            </a:r>
            <a:r>
              <a:rPr lang="tr-TR" dirty="0" smtClean="0"/>
              <a:t> </a:t>
            </a:r>
            <a:r>
              <a:rPr lang="tr-TR" dirty="0" err="1" smtClean="0"/>
              <a:t>dürli</a:t>
            </a:r>
            <a:r>
              <a:rPr lang="tr-TR" dirty="0" smtClean="0"/>
              <a:t> </a:t>
            </a:r>
            <a:r>
              <a:rPr lang="tr-TR" dirty="0" err="1" smtClean="0"/>
              <a:t>zamanlary</a:t>
            </a:r>
            <a:r>
              <a:rPr lang="tr-TR" dirty="0" smtClean="0"/>
              <a:t> </a:t>
            </a:r>
            <a:r>
              <a:rPr lang="tr-TR" dirty="0" err="1" smtClean="0"/>
              <a:t>aňlatmak</a:t>
            </a:r>
            <a:r>
              <a:rPr lang="tr-TR" dirty="0" smtClean="0"/>
              <a:t> </a:t>
            </a:r>
            <a:r>
              <a:rPr lang="tr-TR" dirty="0" err="1" smtClean="0"/>
              <a:t>ukyby</a:t>
            </a:r>
            <a:r>
              <a:rPr lang="tr-TR" dirty="0" smtClean="0"/>
              <a:t> hem bar. </a:t>
            </a:r>
            <a:endParaRPr lang="tr-TR" dirty="0"/>
          </a:p>
        </p:txBody>
      </p:sp>
      <p:sp>
        <p:nvSpPr>
          <p:cNvPr id="11" name="10 Dikdörtgen"/>
          <p:cNvSpPr/>
          <p:nvPr/>
        </p:nvSpPr>
        <p:spPr>
          <a:xfrm>
            <a:off x="2339752" y="3356992"/>
            <a:ext cx="29434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3. </a:t>
            </a:r>
            <a:r>
              <a:rPr lang="tr-TR" dirty="0" err="1" smtClean="0"/>
              <a:t>Häzirki</a:t>
            </a:r>
            <a:r>
              <a:rPr lang="tr-TR" dirty="0" smtClean="0"/>
              <a:t> zaman </a:t>
            </a:r>
            <a:r>
              <a:rPr lang="tr-TR" dirty="0" err="1" smtClean="0"/>
              <a:t>manysynda</a:t>
            </a:r>
            <a:r>
              <a:rPr lang="tr-TR" dirty="0" smtClean="0"/>
              <a:t>: </a:t>
            </a:r>
            <a:endParaRPr lang="tr-TR" dirty="0"/>
          </a:p>
        </p:txBody>
      </p:sp>
      <p:sp>
        <p:nvSpPr>
          <p:cNvPr id="12" name="11 Dikdörtgen"/>
          <p:cNvSpPr/>
          <p:nvPr/>
        </p:nvSpPr>
        <p:spPr>
          <a:xfrm>
            <a:off x="2411760" y="4077072"/>
            <a:ext cx="280269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Meselem:</a:t>
            </a:r>
          </a:p>
          <a:p>
            <a:r>
              <a:rPr lang="tr-TR" dirty="0" err="1" smtClean="0"/>
              <a:t>Bag</a:t>
            </a:r>
            <a:r>
              <a:rPr lang="tr-TR" dirty="0" smtClean="0"/>
              <a:t> </a:t>
            </a:r>
            <a:r>
              <a:rPr lang="tr-TR" dirty="0" smtClean="0"/>
              <a:t>üstünden uçan </a:t>
            </a:r>
            <a:r>
              <a:rPr lang="tr-TR" dirty="0" err="1" smtClean="0"/>
              <a:t>guşlar</a:t>
            </a:r>
            <a:r>
              <a:rPr lang="tr-TR" dirty="0" smtClean="0"/>
              <a:t>…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699792" y="836712"/>
            <a:ext cx="30873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fiilimsiler</a:t>
            </a:r>
            <a:endParaRPr lang="tr-TR" dirty="0"/>
          </a:p>
        </p:txBody>
      </p:sp>
      <p:sp>
        <p:nvSpPr>
          <p:cNvPr id="7" name="6 Dikdörtgen"/>
          <p:cNvSpPr/>
          <p:nvPr/>
        </p:nvSpPr>
        <p:spPr>
          <a:xfrm>
            <a:off x="2483768" y="1772816"/>
            <a:ext cx="3961534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ORTAK </a:t>
            </a:r>
            <a:r>
              <a:rPr lang="tr-TR" b="1" dirty="0" err="1" smtClean="0"/>
              <a:t>IŞLIGIŇ</a:t>
            </a:r>
            <a:r>
              <a:rPr lang="tr-TR" b="1" dirty="0" smtClean="0"/>
              <a:t> ÖTEN ZAMAN </a:t>
            </a:r>
            <a:r>
              <a:rPr lang="tr-TR" b="1" dirty="0" err="1" smtClean="0"/>
              <a:t>ŞEKILLERI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2339752" y="242088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Ortak </a:t>
            </a:r>
            <a:r>
              <a:rPr lang="tr-TR" dirty="0" err="1" smtClean="0"/>
              <a:t>işligiň</a:t>
            </a:r>
            <a:r>
              <a:rPr lang="tr-TR" dirty="0" smtClean="0"/>
              <a:t> bu </a:t>
            </a:r>
            <a:r>
              <a:rPr lang="tr-TR" dirty="0" err="1" smtClean="0"/>
              <a:t>şekiliniň</a:t>
            </a:r>
            <a:r>
              <a:rPr lang="tr-TR" dirty="0" smtClean="0"/>
              <a:t> </a:t>
            </a:r>
            <a:r>
              <a:rPr lang="tr-TR" dirty="0" err="1" smtClean="0"/>
              <a:t>dürli</a:t>
            </a:r>
            <a:r>
              <a:rPr lang="tr-TR" dirty="0" smtClean="0"/>
              <a:t> </a:t>
            </a:r>
            <a:r>
              <a:rPr lang="tr-TR" dirty="0" err="1" smtClean="0"/>
              <a:t>zamanlary</a:t>
            </a:r>
            <a:r>
              <a:rPr lang="tr-TR" dirty="0" smtClean="0"/>
              <a:t> </a:t>
            </a:r>
            <a:r>
              <a:rPr lang="tr-TR" dirty="0" err="1" smtClean="0"/>
              <a:t>aňlatmak</a:t>
            </a:r>
            <a:r>
              <a:rPr lang="tr-TR" dirty="0" smtClean="0"/>
              <a:t> </a:t>
            </a:r>
            <a:r>
              <a:rPr lang="tr-TR" dirty="0" err="1" smtClean="0"/>
              <a:t>ukyby</a:t>
            </a:r>
            <a:r>
              <a:rPr lang="tr-TR" dirty="0" smtClean="0"/>
              <a:t> hem bar.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2051720" y="3212976"/>
            <a:ext cx="58326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4. </a:t>
            </a:r>
            <a:r>
              <a:rPr lang="tr-TR" dirty="0" err="1" smtClean="0"/>
              <a:t>Nakyllarda</a:t>
            </a:r>
            <a:r>
              <a:rPr lang="tr-TR" dirty="0" smtClean="0"/>
              <a:t> gelen ortak işlikleriň bu </a:t>
            </a:r>
            <a:r>
              <a:rPr lang="tr-TR" dirty="0" err="1" smtClean="0"/>
              <a:t>şekili</a:t>
            </a:r>
            <a:r>
              <a:rPr lang="tr-TR" dirty="0" smtClean="0"/>
              <a:t> </a:t>
            </a:r>
            <a:r>
              <a:rPr lang="tr-TR" dirty="0" err="1" smtClean="0"/>
              <a:t>zamany</a:t>
            </a:r>
            <a:r>
              <a:rPr lang="tr-TR" dirty="0" smtClean="0"/>
              <a:t> </a:t>
            </a:r>
            <a:r>
              <a:rPr lang="tr-TR" dirty="0" err="1" smtClean="0"/>
              <a:t>umumy</a:t>
            </a:r>
            <a:r>
              <a:rPr lang="tr-TR" dirty="0" smtClean="0"/>
              <a:t> </a:t>
            </a:r>
            <a:r>
              <a:rPr lang="tr-TR" dirty="0" err="1" smtClean="0"/>
              <a:t>görnüşde</a:t>
            </a:r>
            <a:r>
              <a:rPr lang="tr-TR" dirty="0" smtClean="0"/>
              <a:t> </a:t>
            </a:r>
            <a:r>
              <a:rPr lang="tr-TR" dirty="0" err="1" smtClean="0"/>
              <a:t>aňladyp</a:t>
            </a:r>
            <a:r>
              <a:rPr lang="tr-TR" dirty="0" smtClean="0"/>
              <a:t>, </a:t>
            </a:r>
            <a:r>
              <a:rPr lang="tr-TR" dirty="0" err="1" smtClean="0"/>
              <a:t>gymyldy</a:t>
            </a:r>
            <a:r>
              <a:rPr lang="tr-TR" dirty="0" smtClean="0"/>
              <a:t>-</a:t>
            </a:r>
            <a:r>
              <a:rPr lang="tr-TR" dirty="0" err="1" smtClean="0"/>
              <a:t>hereketiň</a:t>
            </a:r>
            <a:r>
              <a:rPr lang="tr-TR" dirty="0" smtClean="0"/>
              <a:t> </a:t>
            </a:r>
            <a:r>
              <a:rPr lang="tr-TR" dirty="0" err="1" smtClean="0"/>
              <a:t>dowamly</a:t>
            </a:r>
            <a:r>
              <a:rPr lang="tr-TR" dirty="0" smtClean="0"/>
              <a:t>, </a:t>
            </a:r>
            <a:r>
              <a:rPr lang="tr-TR" dirty="0" err="1" smtClean="0"/>
              <a:t>umuman</a:t>
            </a:r>
            <a:r>
              <a:rPr lang="tr-TR" dirty="0" smtClean="0"/>
              <a:t> </a:t>
            </a:r>
            <a:r>
              <a:rPr lang="tr-TR" dirty="0" err="1" smtClean="0"/>
              <a:t>bolup</a:t>
            </a:r>
            <a:r>
              <a:rPr lang="tr-TR" dirty="0" smtClean="0"/>
              <a:t> </a:t>
            </a:r>
            <a:r>
              <a:rPr lang="tr-TR" dirty="0" err="1" smtClean="0"/>
              <a:t>durýandygyny</a:t>
            </a:r>
            <a:r>
              <a:rPr lang="tr-TR" dirty="0" smtClean="0"/>
              <a:t> </a:t>
            </a:r>
            <a:r>
              <a:rPr lang="tr-TR" dirty="0" err="1" smtClean="0"/>
              <a:t>görkezýär</a:t>
            </a:r>
            <a:r>
              <a:rPr lang="tr-TR" dirty="0" smtClean="0"/>
              <a:t>. </a:t>
            </a:r>
            <a:endParaRPr lang="tr-TR" dirty="0"/>
          </a:p>
        </p:txBody>
      </p:sp>
      <p:sp>
        <p:nvSpPr>
          <p:cNvPr id="13" name="12 Dikdörtgen"/>
          <p:cNvSpPr/>
          <p:nvPr/>
        </p:nvSpPr>
        <p:spPr>
          <a:xfrm>
            <a:off x="2339752" y="4437112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Meselem: </a:t>
            </a:r>
            <a:endParaRPr lang="tr-TR" dirty="0" smtClean="0"/>
          </a:p>
          <a:p>
            <a:r>
              <a:rPr lang="tr-TR" dirty="0" err="1" smtClean="0"/>
              <a:t>Ýatan</a:t>
            </a:r>
            <a:r>
              <a:rPr lang="tr-TR" dirty="0" smtClean="0"/>
              <a:t> </a:t>
            </a:r>
            <a:r>
              <a:rPr lang="tr-TR" dirty="0" smtClean="0"/>
              <a:t>öküze </a:t>
            </a:r>
            <a:r>
              <a:rPr lang="tr-TR" dirty="0" err="1" smtClean="0"/>
              <a:t>iým</a:t>
            </a:r>
            <a:r>
              <a:rPr lang="tr-TR" dirty="0" smtClean="0"/>
              <a:t> ýok. </a:t>
            </a:r>
            <a:endParaRPr lang="tr-TR" dirty="0" smtClean="0"/>
          </a:p>
          <a:p>
            <a:r>
              <a:rPr lang="tr-TR" dirty="0" err="1" smtClean="0"/>
              <a:t>Atylan</a:t>
            </a:r>
            <a:r>
              <a:rPr lang="tr-TR" dirty="0" smtClean="0"/>
              <a:t> </a:t>
            </a:r>
            <a:r>
              <a:rPr lang="tr-TR" dirty="0" smtClean="0"/>
              <a:t>ok daşdan </a:t>
            </a:r>
            <a:r>
              <a:rPr lang="tr-TR" dirty="0" err="1" smtClean="0"/>
              <a:t>gaýtmaz</a:t>
            </a:r>
            <a:r>
              <a:rPr lang="tr-TR" dirty="0" smtClean="0"/>
              <a:t>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699792" y="836712"/>
            <a:ext cx="30873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fiilimsiler</a:t>
            </a:r>
            <a:endParaRPr lang="tr-TR" dirty="0"/>
          </a:p>
        </p:txBody>
      </p:sp>
      <p:sp>
        <p:nvSpPr>
          <p:cNvPr id="7" name="6 Dikdörtgen"/>
          <p:cNvSpPr/>
          <p:nvPr/>
        </p:nvSpPr>
        <p:spPr>
          <a:xfrm>
            <a:off x="2483768" y="1772816"/>
            <a:ext cx="3961534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ORTAK </a:t>
            </a:r>
            <a:r>
              <a:rPr lang="tr-TR" b="1" dirty="0" err="1" smtClean="0"/>
              <a:t>IŞLIGIŇ</a:t>
            </a:r>
            <a:r>
              <a:rPr lang="tr-TR" b="1" dirty="0" smtClean="0"/>
              <a:t> ÖTEN ZAMAN </a:t>
            </a:r>
            <a:r>
              <a:rPr lang="tr-TR" b="1" dirty="0" err="1" smtClean="0"/>
              <a:t>ŞEKILLERI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1" name="10 Dikdörtgen"/>
          <p:cNvSpPr/>
          <p:nvPr/>
        </p:nvSpPr>
        <p:spPr>
          <a:xfrm>
            <a:off x="2267744" y="234888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Ortak işlikleriň bu </a:t>
            </a:r>
            <a:r>
              <a:rPr lang="tr-TR" dirty="0" err="1" smtClean="0"/>
              <a:t>şekiliniň</a:t>
            </a:r>
            <a:r>
              <a:rPr lang="tr-TR" dirty="0" smtClean="0"/>
              <a:t> atlaşmak </a:t>
            </a:r>
            <a:r>
              <a:rPr lang="tr-TR" dirty="0" err="1" smtClean="0"/>
              <a:t>häsiýeti</a:t>
            </a:r>
            <a:r>
              <a:rPr lang="tr-TR" dirty="0" smtClean="0"/>
              <a:t> </a:t>
            </a:r>
            <a:r>
              <a:rPr lang="tr-TR" dirty="0" err="1" smtClean="0"/>
              <a:t>güýçlüdir</a:t>
            </a:r>
            <a:r>
              <a:rPr lang="tr-TR" dirty="0" smtClean="0"/>
              <a:t>. </a:t>
            </a:r>
            <a:endParaRPr lang="tr-TR" dirty="0"/>
          </a:p>
        </p:txBody>
      </p:sp>
      <p:sp>
        <p:nvSpPr>
          <p:cNvPr id="12" name="11 Dikdörtgen"/>
          <p:cNvSpPr/>
          <p:nvPr/>
        </p:nvSpPr>
        <p:spPr>
          <a:xfrm>
            <a:off x="2411760" y="3212976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Olar atlaşan </a:t>
            </a:r>
            <a:r>
              <a:rPr lang="tr-TR" dirty="0" err="1" smtClean="0"/>
              <a:t>halatynda</a:t>
            </a:r>
            <a:r>
              <a:rPr lang="tr-TR" dirty="0" smtClean="0"/>
              <a:t> </a:t>
            </a:r>
            <a:endParaRPr lang="tr-TR" dirty="0" smtClean="0"/>
          </a:p>
          <a:p>
            <a:endParaRPr lang="tr-TR" dirty="0" smtClean="0"/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 </a:t>
            </a:r>
            <a:r>
              <a:rPr lang="tr-TR" dirty="0" err="1" smtClean="0"/>
              <a:t>degişlilik</a:t>
            </a:r>
            <a:r>
              <a:rPr lang="tr-TR" dirty="0" smtClean="0"/>
              <a:t> ,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 düşüm</a:t>
            </a:r>
            <a:r>
              <a:rPr lang="tr-TR" dirty="0" smtClean="0"/>
              <a:t>, </a:t>
            </a:r>
            <a:endParaRPr lang="tr-TR" dirty="0" smtClean="0"/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 san </a:t>
            </a:r>
          </a:p>
          <a:p>
            <a:endParaRPr lang="tr-TR" dirty="0" smtClean="0"/>
          </a:p>
          <a:p>
            <a:r>
              <a:rPr lang="tr-TR" dirty="0" err="1" smtClean="0"/>
              <a:t>goşulmalaryny</a:t>
            </a:r>
            <a:r>
              <a:rPr lang="tr-TR" dirty="0" smtClean="0"/>
              <a:t> </a:t>
            </a:r>
            <a:r>
              <a:rPr lang="tr-TR" dirty="0" smtClean="0"/>
              <a:t>kabul </a:t>
            </a:r>
            <a:r>
              <a:rPr lang="tr-TR" dirty="0" err="1" smtClean="0"/>
              <a:t>edýärler</a:t>
            </a:r>
            <a:r>
              <a:rPr lang="tr-TR" dirty="0" smtClean="0"/>
              <a:t>.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699792" y="836712"/>
            <a:ext cx="30873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fiilimsiler</a:t>
            </a:r>
            <a:endParaRPr lang="tr-TR" dirty="0"/>
          </a:p>
        </p:txBody>
      </p:sp>
      <p:sp>
        <p:nvSpPr>
          <p:cNvPr id="7" name="6 Dikdörtgen"/>
          <p:cNvSpPr/>
          <p:nvPr/>
        </p:nvSpPr>
        <p:spPr>
          <a:xfrm>
            <a:off x="2483768" y="1772816"/>
            <a:ext cx="3961534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ORTAK </a:t>
            </a:r>
            <a:r>
              <a:rPr lang="tr-TR" b="1" dirty="0" err="1" smtClean="0"/>
              <a:t>IŞLIGIŇ</a:t>
            </a:r>
            <a:r>
              <a:rPr lang="tr-TR" b="1" dirty="0" smtClean="0"/>
              <a:t> ÖTEN ZAMAN </a:t>
            </a:r>
            <a:r>
              <a:rPr lang="tr-TR" b="1" dirty="0" err="1" smtClean="0"/>
              <a:t>ŞEKILLERI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2286000" y="282883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Ortak </a:t>
            </a:r>
            <a:r>
              <a:rPr lang="tr-TR" dirty="0" err="1" smtClean="0"/>
              <a:t>işligiň</a:t>
            </a:r>
            <a:r>
              <a:rPr lang="tr-TR" dirty="0" smtClean="0"/>
              <a:t> -an/- en </a:t>
            </a:r>
            <a:r>
              <a:rPr lang="tr-TR" dirty="0" err="1" smtClean="0"/>
              <a:t>şekili</a:t>
            </a:r>
            <a:r>
              <a:rPr lang="tr-TR" dirty="0" smtClean="0"/>
              <a:t> ýok sözi bilen gelen </a:t>
            </a:r>
            <a:r>
              <a:rPr lang="tr-TR" dirty="0" err="1" smtClean="0"/>
              <a:t>halatynda</a:t>
            </a:r>
            <a:r>
              <a:rPr lang="tr-TR" dirty="0" smtClean="0"/>
              <a:t> fonetik </a:t>
            </a:r>
            <a:r>
              <a:rPr lang="tr-TR" dirty="0" err="1" smtClean="0"/>
              <a:t>taýdan</a:t>
            </a:r>
            <a:r>
              <a:rPr lang="tr-TR" dirty="0" smtClean="0"/>
              <a:t> </a:t>
            </a:r>
            <a:r>
              <a:rPr lang="tr-TR" dirty="0" err="1" smtClean="0"/>
              <a:t>üýtgeşmek</a:t>
            </a:r>
            <a:r>
              <a:rPr lang="tr-TR" dirty="0" smtClean="0"/>
              <a:t> ýüze </a:t>
            </a:r>
            <a:r>
              <a:rPr lang="tr-TR" dirty="0" err="1" smtClean="0"/>
              <a:t>çykýar</a:t>
            </a:r>
            <a:r>
              <a:rPr lang="tr-TR" dirty="0" smtClean="0"/>
              <a:t>. Meselem: oka-n+ym ýok – </a:t>
            </a:r>
            <a:r>
              <a:rPr lang="tr-TR" dirty="0" err="1" smtClean="0"/>
              <a:t>okamok</a:t>
            </a:r>
            <a:r>
              <a:rPr lang="tr-TR" dirty="0" smtClean="0"/>
              <a:t>, oka-n+yň ýok – </a:t>
            </a:r>
            <a:r>
              <a:rPr lang="tr-TR" dirty="0" err="1" smtClean="0"/>
              <a:t>okaňok</a:t>
            </a:r>
            <a:r>
              <a:rPr lang="tr-TR" dirty="0" smtClean="0"/>
              <a:t>, oka-n+y ýok – </a:t>
            </a:r>
            <a:r>
              <a:rPr lang="tr-TR" dirty="0" err="1" smtClean="0"/>
              <a:t>okanok</a:t>
            </a:r>
            <a:r>
              <a:rPr lang="tr-TR" dirty="0" smtClean="0"/>
              <a:t>.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699792" y="836712"/>
            <a:ext cx="30873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fiilimsiler</a:t>
            </a:r>
            <a:endParaRPr lang="tr-TR" dirty="0"/>
          </a:p>
        </p:txBody>
      </p:sp>
      <p:sp>
        <p:nvSpPr>
          <p:cNvPr id="7" name="6 Dikdörtgen"/>
          <p:cNvSpPr/>
          <p:nvPr/>
        </p:nvSpPr>
        <p:spPr>
          <a:xfrm>
            <a:off x="2483768" y="1772816"/>
            <a:ext cx="3961534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ORTAK </a:t>
            </a:r>
            <a:r>
              <a:rPr lang="tr-TR" b="1" dirty="0" err="1" smtClean="0"/>
              <a:t>IŞLIGIŇ</a:t>
            </a:r>
            <a:r>
              <a:rPr lang="tr-TR" b="1" dirty="0" smtClean="0"/>
              <a:t> ÖTEN ZAMAN </a:t>
            </a:r>
            <a:r>
              <a:rPr lang="tr-TR" b="1" dirty="0" err="1" smtClean="0"/>
              <a:t>ŞEKILLERI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2195736" y="234888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Ortak </a:t>
            </a:r>
            <a:r>
              <a:rPr lang="tr-TR" dirty="0" err="1" smtClean="0"/>
              <a:t>işligiň</a:t>
            </a:r>
            <a:r>
              <a:rPr lang="tr-TR" dirty="0" smtClean="0"/>
              <a:t> öten zaman </a:t>
            </a:r>
            <a:r>
              <a:rPr lang="tr-TR" dirty="0" err="1" smtClean="0"/>
              <a:t>şekiliniň</a:t>
            </a:r>
            <a:r>
              <a:rPr lang="tr-TR" dirty="0" smtClean="0"/>
              <a:t> -</a:t>
            </a:r>
            <a:r>
              <a:rPr lang="tr-TR" dirty="0" err="1" smtClean="0"/>
              <a:t>dyk</a:t>
            </a:r>
            <a:r>
              <a:rPr lang="tr-TR" dirty="0" smtClean="0"/>
              <a:t>/- dik/ -</a:t>
            </a:r>
            <a:r>
              <a:rPr lang="tr-TR" dirty="0" err="1" smtClean="0"/>
              <a:t>duk</a:t>
            </a:r>
            <a:r>
              <a:rPr lang="tr-TR" dirty="0" smtClean="0"/>
              <a:t>/- dük </a:t>
            </a:r>
            <a:r>
              <a:rPr lang="tr-TR" dirty="0" err="1" smtClean="0"/>
              <a:t>goşulmasy</a:t>
            </a:r>
            <a:r>
              <a:rPr lang="tr-TR" dirty="0" smtClean="0"/>
              <a:t> </a:t>
            </a:r>
            <a:r>
              <a:rPr lang="tr-TR" dirty="0" err="1" smtClean="0"/>
              <a:t>gaty</a:t>
            </a:r>
            <a:r>
              <a:rPr lang="tr-TR" dirty="0" smtClean="0"/>
              <a:t> </a:t>
            </a:r>
            <a:r>
              <a:rPr lang="tr-TR" dirty="0" err="1" smtClean="0"/>
              <a:t>gadymydyr</a:t>
            </a:r>
            <a:r>
              <a:rPr lang="tr-TR" dirty="0" smtClean="0"/>
              <a:t>. </a:t>
            </a:r>
            <a:endParaRPr lang="tr-TR" dirty="0"/>
          </a:p>
        </p:txBody>
      </p:sp>
      <p:sp>
        <p:nvSpPr>
          <p:cNvPr id="11" name="10 Dikdörtgen"/>
          <p:cNvSpPr/>
          <p:nvPr/>
        </p:nvSpPr>
        <p:spPr>
          <a:xfrm>
            <a:off x="2123728" y="3212976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Bu türkmen diliniň </a:t>
            </a:r>
            <a:r>
              <a:rPr lang="tr-TR" dirty="0" err="1" smtClean="0"/>
              <a:t>ýazuw</a:t>
            </a:r>
            <a:r>
              <a:rPr lang="tr-TR" dirty="0" smtClean="0"/>
              <a:t> </a:t>
            </a:r>
            <a:r>
              <a:rPr lang="tr-TR" dirty="0" err="1" smtClean="0"/>
              <a:t>ýadygärliklerinde</a:t>
            </a:r>
            <a:r>
              <a:rPr lang="tr-TR" dirty="0" smtClean="0"/>
              <a:t> köp </a:t>
            </a:r>
            <a:r>
              <a:rPr lang="tr-TR" dirty="0" err="1" smtClean="0"/>
              <a:t>duşýar</a:t>
            </a:r>
            <a:r>
              <a:rPr lang="tr-TR" dirty="0" smtClean="0"/>
              <a:t>. Olar -</a:t>
            </a:r>
            <a:r>
              <a:rPr lang="tr-TR" dirty="0" err="1" smtClean="0"/>
              <a:t>tyk</a:t>
            </a:r>
            <a:r>
              <a:rPr lang="tr-TR" dirty="0" smtClean="0"/>
              <a:t>/- tik </a:t>
            </a:r>
            <a:r>
              <a:rPr lang="tr-TR" dirty="0" err="1" smtClean="0"/>
              <a:t>görnüşlerinde</a:t>
            </a:r>
            <a:r>
              <a:rPr lang="tr-TR" dirty="0" smtClean="0"/>
              <a:t> </a:t>
            </a:r>
            <a:r>
              <a:rPr lang="tr-TR" dirty="0" err="1" smtClean="0"/>
              <a:t>ulanylypdyr</a:t>
            </a:r>
            <a:r>
              <a:rPr lang="tr-TR" dirty="0" smtClean="0"/>
              <a:t>.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699792" y="836712"/>
            <a:ext cx="30873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fiilimsiler</a:t>
            </a:r>
            <a:endParaRPr lang="tr-TR" dirty="0"/>
          </a:p>
        </p:txBody>
      </p:sp>
      <p:sp>
        <p:nvSpPr>
          <p:cNvPr id="7" name="6 Dikdörtgen"/>
          <p:cNvSpPr/>
          <p:nvPr/>
        </p:nvSpPr>
        <p:spPr>
          <a:xfrm>
            <a:off x="2483768" y="1772816"/>
            <a:ext cx="3961534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ORTAK </a:t>
            </a:r>
            <a:r>
              <a:rPr lang="tr-TR" b="1" dirty="0" err="1" smtClean="0"/>
              <a:t>IŞLIGIŇ</a:t>
            </a:r>
            <a:r>
              <a:rPr lang="tr-TR" b="1" dirty="0" smtClean="0"/>
              <a:t> ÖTEN ZAMAN </a:t>
            </a:r>
            <a:r>
              <a:rPr lang="tr-TR" b="1" dirty="0" err="1" smtClean="0"/>
              <a:t>ŞEKILLERI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2" name="11 Dikdörtgen"/>
          <p:cNvSpPr/>
          <p:nvPr/>
        </p:nvSpPr>
        <p:spPr>
          <a:xfrm>
            <a:off x="2051720" y="2852936"/>
            <a:ext cx="561662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Meselem: </a:t>
            </a:r>
            <a:endParaRPr lang="tr-TR" dirty="0" smtClean="0"/>
          </a:p>
          <a:p>
            <a:r>
              <a:rPr lang="tr-TR" dirty="0" smtClean="0"/>
              <a:t>Galam </a:t>
            </a:r>
            <a:r>
              <a:rPr lang="tr-TR" dirty="0" err="1" smtClean="0"/>
              <a:t>alyp</a:t>
            </a:r>
            <a:r>
              <a:rPr lang="tr-TR" dirty="0" smtClean="0"/>
              <a:t> </a:t>
            </a:r>
            <a:r>
              <a:rPr lang="tr-TR" dirty="0" err="1" smtClean="0"/>
              <a:t>namany</a:t>
            </a:r>
            <a:r>
              <a:rPr lang="tr-TR" dirty="0" smtClean="0"/>
              <a:t> </a:t>
            </a:r>
            <a:r>
              <a:rPr lang="tr-TR" dirty="0" err="1" smtClean="0"/>
              <a:t>gönderdigim</a:t>
            </a:r>
            <a:r>
              <a:rPr lang="tr-TR" dirty="0" smtClean="0"/>
              <a:t> </a:t>
            </a:r>
            <a:r>
              <a:rPr lang="tr-TR" dirty="0" err="1" smtClean="0"/>
              <a:t>bilmezmiň</a:t>
            </a:r>
            <a:r>
              <a:rPr lang="tr-TR" dirty="0" smtClean="0"/>
              <a:t>? (M). Bu şekil </a:t>
            </a:r>
            <a:r>
              <a:rPr lang="tr-TR" dirty="0" err="1" smtClean="0"/>
              <a:t>ýazuw</a:t>
            </a:r>
            <a:r>
              <a:rPr lang="tr-TR" dirty="0" smtClean="0"/>
              <a:t> </a:t>
            </a:r>
            <a:r>
              <a:rPr lang="tr-TR" dirty="0" err="1" smtClean="0"/>
              <a:t>ýadygärliklerinde</a:t>
            </a:r>
            <a:r>
              <a:rPr lang="tr-TR" dirty="0" smtClean="0"/>
              <a:t> </a:t>
            </a:r>
            <a:r>
              <a:rPr lang="tr-TR" dirty="0" err="1" smtClean="0"/>
              <a:t>aýyklaýan</a:t>
            </a:r>
            <a:r>
              <a:rPr lang="tr-TR" dirty="0" smtClean="0"/>
              <a:t> sözüň özüne </a:t>
            </a:r>
            <a:r>
              <a:rPr lang="tr-TR" dirty="0" err="1" smtClean="0"/>
              <a:t>goşulyp</a:t>
            </a:r>
            <a:r>
              <a:rPr lang="tr-TR" dirty="0" smtClean="0"/>
              <a:t> </a:t>
            </a:r>
            <a:r>
              <a:rPr lang="tr-TR" dirty="0" err="1" smtClean="0"/>
              <a:t>ulanylýar</a:t>
            </a:r>
            <a:r>
              <a:rPr lang="tr-TR" dirty="0" smtClean="0"/>
              <a:t>. </a:t>
            </a:r>
            <a:endParaRPr lang="tr-TR" dirty="0" smtClean="0"/>
          </a:p>
          <a:p>
            <a:r>
              <a:rPr lang="tr-TR" dirty="0" smtClean="0"/>
              <a:t>Meselem</a:t>
            </a:r>
            <a:r>
              <a:rPr lang="tr-TR" dirty="0" smtClean="0"/>
              <a:t>: </a:t>
            </a:r>
            <a:endParaRPr lang="tr-TR" dirty="0" smtClean="0"/>
          </a:p>
          <a:p>
            <a:r>
              <a:rPr lang="tr-TR" dirty="0" err="1" smtClean="0"/>
              <a:t>Gurdugym</a:t>
            </a:r>
            <a:r>
              <a:rPr lang="tr-TR" dirty="0" smtClean="0"/>
              <a:t> </a:t>
            </a:r>
            <a:r>
              <a:rPr lang="tr-TR" dirty="0" err="1" smtClean="0"/>
              <a:t>aslynda</a:t>
            </a:r>
            <a:r>
              <a:rPr lang="tr-TR" dirty="0" smtClean="0"/>
              <a:t> </a:t>
            </a:r>
            <a:r>
              <a:rPr lang="tr-TR" dirty="0" err="1" smtClean="0"/>
              <a:t>bilgil</a:t>
            </a:r>
            <a:r>
              <a:rPr lang="tr-TR" dirty="0" smtClean="0"/>
              <a:t>, bu zeminiň </a:t>
            </a:r>
            <a:r>
              <a:rPr lang="tr-TR" dirty="0" err="1" smtClean="0"/>
              <a:t>myhydyr</a:t>
            </a:r>
            <a:r>
              <a:rPr lang="tr-TR" dirty="0" smtClean="0"/>
              <a:t> (M. S.e 254s.). </a:t>
            </a:r>
            <a:r>
              <a:rPr lang="tr-TR" dirty="0" err="1" smtClean="0"/>
              <a:t>Gördügim</a:t>
            </a:r>
            <a:r>
              <a:rPr lang="tr-TR" dirty="0" smtClean="0"/>
              <a:t> </a:t>
            </a:r>
            <a:r>
              <a:rPr lang="tr-TR" dirty="0" err="1" smtClean="0"/>
              <a:t>düýş</a:t>
            </a:r>
            <a:r>
              <a:rPr lang="tr-TR" dirty="0" smtClean="0"/>
              <a:t> </a:t>
            </a:r>
            <a:r>
              <a:rPr lang="tr-TR" dirty="0" err="1" smtClean="0"/>
              <a:t>haýsydyr</a:t>
            </a:r>
            <a:r>
              <a:rPr lang="tr-TR" dirty="0" smtClean="0"/>
              <a:t> (</a:t>
            </a:r>
            <a:r>
              <a:rPr lang="tr-TR" dirty="0" err="1" smtClean="0"/>
              <a:t>Mol</a:t>
            </a:r>
            <a:r>
              <a:rPr lang="tr-TR" dirty="0" smtClean="0"/>
              <a:t>. 1963, 141 s.).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699792" y="836712"/>
            <a:ext cx="30873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fiilimsiler</a:t>
            </a:r>
            <a:endParaRPr lang="tr-TR" dirty="0"/>
          </a:p>
        </p:txBody>
      </p:sp>
      <p:sp>
        <p:nvSpPr>
          <p:cNvPr id="7" name="6 Dikdörtgen"/>
          <p:cNvSpPr/>
          <p:nvPr/>
        </p:nvSpPr>
        <p:spPr>
          <a:xfrm>
            <a:off x="2483768" y="1844824"/>
            <a:ext cx="3961534" cy="369332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r>
              <a:rPr lang="tr-TR" b="1" dirty="0" smtClean="0"/>
              <a:t>ORTAK </a:t>
            </a:r>
            <a:r>
              <a:rPr lang="tr-TR" b="1" dirty="0" err="1" smtClean="0"/>
              <a:t>IŞLIGIŇ</a:t>
            </a:r>
            <a:r>
              <a:rPr lang="tr-TR" b="1" dirty="0" smtClean="0"/>
              <a:t> ÖTEN ZAMAN </a:t>
            </a:r>
            <a:r>
              <a:rPr lang="tr-TR" b="1" dirty="0" err="1" smtClean="0"/>
              <a:t>ŞEKILLERI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2195736" y="2636912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Bu şekil </a:t>
            </a:r>
            <a:r>
              <a:rPr lang="tr-TR" dirty="0" err="1" smtClean="0"/>
              <a:t>degişlilik</a:t>
            </a:r>
            <a:r>
              <a:rPr lang="tr-TR" dirty="0" smtClean="0"/>
              <a:t> </a:t>
            </a:r>
            <a:r>
              <a:rPr lang="tr-TR" dirty="0" err="1" smtClean="0"/>
              <a:t>aňlatman</a:t>
            </a:r>
            <a:r>
              <a:rPr lang="tr-TR" dirty="0" smtClean="0"/>
              <a:t> hem </a:t>
            </a:r>
            <a:r>
              <a:rPr lang="tr-TR" dirty="0" err="1" smtClean="0"/>
              <a:t>aýyrgyç</a:t>
            </a:r>
            <a:r>
              <a:rPr lang="tr-TR" dirty="0" smtClean="0"/>
              <a:t> </a:t>
            </a:r>
            <a:r>
              <a:rPr lang="tr-TR" dirty="0" err="1" smtClean="0"/>
              <a:t>bolup</a:t>
            </a:r>
            <a:r>
              <a:rPr lang="tr-TR" dirty="0" smtClean="0"/>
              <a:t> </a:t>
            </a:r>
            <a:r>
              <a:rPr lang="tr-TR" dirty="0" err="1" smtClean="0"/>
              <a:t>bilýär</a:t>
            </a:r>
            <a:r>
              <a:rPr lang="tr-TR" dirty="0" smtClean="0"/>
              <a:t>. Meselem: </a:t>
            </a:r>
            <a:r>
              <a:rPr lang="tr-TR" dirty="0" err="1" smtClean="0"/>
              <a:t>Towşana</a:t>
            </a:r>
            <a:r>
              <a:rPr lang="tr-TR" dirty="0" smtClean="0"/>
              <a:t> </a:t>
            </a:r>
            <a:r>
              <a:rPr lang="tr-TR" dirty="0" err="1" smtClean="0"/>
              <a:t>dogduk</a:t>
            </a:r>
            <a:r>
              <a:rPr lang="tr-TR" dirty="0" smtClean="0"/>
              <a:t> </a:t>
            </a:r>
            <a:r>
              <a:rPr lang="tr-TR" dirty="0" err="1" smtClean="0"/>
              <a:t>depe</a:t>
            </a:r>
            <a:r>
              <a:rPr lang="tr-TR" dirty="0" smtClean="0"/>
              <a:t> (N). 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699792" y="836712"/>
            <a:ext cx="30873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fiilimsiler</a:t>
            </a:r>
            <a:endParaRPr lang="tr-TR" dirty="0"/>
          </a:p>
        </p:txBody>
      </p:sp>
      <p:sp>
        <p:nvSpPr>
          <p:cNvPr id="7" name="6 Dikdörtgen"/>
          <p:cNvSpPr/>
          <p:nvPr/>
        </p:nvSpPr>
        <p:spPr>
          <a:xfrm>
            <a:off x="2483768" y="1772816"/>
            <a:ext cx="3961534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ORTAK </a:t>
            </a:r>
            <a:r>
              <a:rPr lang="tr-TR" b="1" dirty="0" err="1" smtClean="0"/>
              <a:t>IŞLIGIŇ</a:t>
            </a:r>
            <a:r>
              <a:rPr lang="tr-TR" b="1" dirty="0" smtClean="0"/>
              <a:t> ÖTEN ZAMAN </a:t>
            </a:r>
            <a:r>
              <a:rPr lang="tr-TR" b="1" dirty="0" err="1" smtClean="0"/>
              <a:t>ŞEKILLERI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1403648" y="2924944"/>
            <a:ext cx="612068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Bu </a:t>
            </a:r>
            <a:r>
              <a:rPr lang="tr-TR" dirty="0" smtClean="0"/>
              <a:t>şekil </a:t>
            </a:r>
            <a:r>
              <a:rPr lang="tr-TR" dirty="0" err="1" smtClean="0"/>
              <a:t>taryhy</a:t>
            </a:r>
            <a:r>
              <a:rPr lang="tr-TR" dirty="0" smtClean="0"/>
              <a:t> </a:t>
            </a:r>
            <a:r>
              <a:rPr lang="tr-TR" dirty="0" err="1" smtClean="0"/>
              <a:t>taýdan</a:t>
            </a:r>
            <a:r>
              <a:rPr lang="tr-TR" dirty="0" smtClean="0"/>
              <a:t> </a:t>
            </a:r>
            <a:r>
              <a:rPr lang="tr-TR" dirty="0" smtClean="0"/>
              <a:t>“</a:t>
            </a:r>
            <a:r>
              <a:rPr lang="tr-TR" dirty="0" err="1" smtClean="0"/>
              <a:t>durgan</a:t>
            </a:r>
            <a:r>
              <a:rPr lang="tr-TR" dirty="0" smtClean="0"/>
              <a:t>” </a:t>
            </a:r>
            <a:r>
              <a:rPr lang="tr-TR" dirty="0" smtClean="0"/>
              <a:t>sözünden gelip </a:t>
            </a:r>
            <a:r>
              <a:rPr lang="tr-TR" dirty="0" err="1" smtClean="0"/>
              <a:t>çykypdyr</a:t>
            </a:r>
            <a:r>
              <a:rPr lang="tr-TR" dirty="0" smtClean="0"/>
              <a:t> diýen </a:t>
            </a:r>
            <a:r>
              <a:rPr lang="tr-TR" dirty="0" err="1" smtClean="0"/>
              <a:t>çaklama</a:t>
            </a:r>
            <a:r>
              <a:rPr lang="tr-TR" dirty="0" smtClean="0"/>
              <a:t> bar. </a:t>
            </a:r>
            <a:r>
              <a:rPr lang="tr-TR" dirty="0" err="1" smtClean="0"/>
              <a:t>Şunlukda</a:t>
            </a:r>
            <a:r>
              <a:rPr lang="tr-TR" dirty="0" smtClean="0"/>
              <a:t>, ol </a:t>
            </a:r>
            <a:r>
              <a:rPr lang="tr-TR" dirty="0" err="1" smtClean="0"/>
              <a:t>durgan</a:t>
            </a:r>
            <a:r>
              <a:rPr lang="tr-TR" dirty="0" smtClean="0"/>
              <a:t>&gt; </a:t>
            </a:r>
            <a:r>
              <a:rPr lang="tr-TR" dirty="0" err="1" smtClean="0"/>
              <a:t>dygan</a:t>
            </a:r>
            <a:r>
              <a:rPr lang="tr-TR" dirty="0" smtClean="0"/>
              <a:t>&gt;</a:t>
            </a:r>
            <a:r>
              <a:rPr lang="tr-TR" dirty="0" err="1" smtClean="0"/>
              <a:t>dyg</a:t>
            </a:r>
            <a:r>
              <a:rPr lang="tr-TR" dirty="0" smtClean="0"/>
              <a:t>&gt;</a:t>
            </a:r>
            <a:r>
              <a:rPr lang="tr-TR" dirty="0" err="1" smtClean="0"/>
              <a:t>dyk</a:t>
            </a:r>
            <a:r>
              <a:rPr lang="tr-TR" dirty="0" smtClean="0"/>
              <a:t> </a:t>
            </a:r>
            <a:r>
              <a:rPr lang="tr-TR" dirty="0" err="1" smtClean="0"/>
              <a:t>görnüşde</a:t>
            </a:r>
            <a:r>
              <a:rPr lang="tr-TR" dirty="0" smtClean="0"/>
              <a:t> ýüze </a:t>
            </a:r>
            <a:r>
              <a:rPr lang="tr-TR" dirty="0" err="1" smtClean="0"/>
              <a:t>çykypdyr</a:t>
            </a:r>
            <a:r>
              <a:rPr lang="tr-TR" dirty="0" smtClean="0"/>
              <a:t>. Bu </a:t>
            </a:r>
            <a:r>
              <a:rPr lang="tr-TR" dirty="0" err="1" smtClean="0"/>
              <a:t>goşulma</a:t>
            </a:r>
            <a:r>
              <a:rPr lang="tr-TR" dirty="0" smtClean="0"/>
              <a:t> öten zaman ortak işlik </a:t>
            </a:r>
            <a:r>
              <a:rPr lang="tr-TR" dirty="0" err="1" smtClean="0"/>
              <a:t>bolup</a:t>
            </a:r>
            <a:r>
              <a:rPr lang="tr-TR" dirty="0" smtClean="0"/>
              <a:t>, ondan öten </a:t>
            </a:r>
            <a:r>
              <a:rPr lang="tr-TR" dirty="0" err="1" smtClean="0"/>
              <a:t>zamanyň</a:t>
            </a:r>
            <a:r>
              <a:rPr lang="tr-TR" dirty="0" smtClean="0"/>
              <a:t> –</a:t>
            </a:r>
            <a:r>
              <a:rPr lang="tr-TR" dirty="0" err="1" smtClean="0"/>
              <a:t>dy</a:t>
            </a:r>
            <a:r>
              <a:rPr lang="tr-TR" dirty="0" smtClean="0"/>
              <a:t>/ -di </a:t>
            </a:r>
            <a:r>
              <a:rPr lang="tr-TR" dirty="0" err="1" smtClean="0"/>
              <a:t>goşulmasy</a:t>
            </a:r>
            <a:r>
              <a:rPr lang="tr-TR" dirty="0" smtClean="0"/>
              <a:t> </a:t>
            </a:r>
            <a:r>
              <a:rPr lang="tr-TR" dirty="0" err="1" smtClean="0"/>
              <a:t>hasyl</a:t>
            </a:r>
            <a:r>
              <a:rPr lang="tr-TR" dirty="0" smtClean="0"/>
              <a:t> </a:t>
            </a:r>
            <a:r>
              <a:rPr lang="tr-TR" dirty="0" err="1" smtClean="0"/>
              <a:t>bolupdyr</a:t>
            </a:r>
            <a:r>
              <a:rPr lang="tr-TR" dirty="0" smtClean="0"/>
              <a:t> diýen (</a:t>
            </a:r>
            <a:r>
              <a:rPr lang="tr-TR" dirty="0" err="1" smtClean="0"/>
              <a:t>Baskakow</a:t>
            </a:r>
            <a:r>
              <a:rPr lang="tr-TR" dirty="0" smtClean="0"/>
              <a:t> N.A.) </a:t>
            </a:r>
            <a:r>
              <a:rPr lang="tr-TR" dirty="0" err="1" smtClean="0"/>
              <a:t>çaklama</a:t>
            </a:r>
            <a:r>
              <a:rPr lang="tr-TR" dirty="0" smtClean="0"/>
              <a:t> hem bar.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1115616" y="2276872"/>
            <a:ext cx="70567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tr-TR" sz="2800" i="1" dirty="0">
                <a:solidFill>
                  <a:srgbClr val="00B0F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Dersin amacı</a:t>
            </a:r>
            <a:r>
              <a:rPr lang="tr-TR" sz="2800" dirty="0">
                <a:latin typeface="Arial" panose="020B0604020202020204" pitchFamily="34" charset="0"/>
                <a:ea typeface="Times New Roman" panose="02020603050405020304" pitchFamily="18" charset="0"/>
              </a:rPr>
              <a:t>, Türkmen Türkçesinde tasarlama kiplerini;  fiilimsileri ve fiillerin görünüş kategorisini </a:t>
            </a:r>
            <a:r>
              <a:rPr lang="tr-TR" sz="28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öğrenmek</a:t>
            </a:r>
            <a:r>
              <a:rPr lang="tr-TR" sz="2800" dirty="0"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tr-T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8" name="Dikdörtgen 17"/>
          <p:cNvSpPr/>
          <p:nvPr/>
        </p:nvSpPr>
        <p:spPr>
          <a:xfrm>
            <a:off x="2411760" y="112474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spcAft>
                <a:spcPts val="0"/>
              </a:spcAft>
            </a:pPr>
            <a:r>
              <a:rPr lang="tr-TR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 2016 TÜRKMEN TÜRKÇESİ IV</a:t>
            </a:r>
            <a:endParaRPr lang="tr-TR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1" name="Dikdörtgen 20"/>
          <p:cNvSpPr/>
          <p:nvPr/>
        </p:nvSpPr>
        <p:spPr>
          <a:xfrm>
            <a:off x="3915677" y="5301208"/>
            <a:ext cx="2210605" cy="307777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sz="1400" b="1" dirty="0" smtClean="0">
                <a:solidFill>
                  <a:srgbClr val="873624"/>
                </a:solidFill>
                <a:latin typeface="Arial" charset="0"/>
              </a:rPr>
              <a:t>Doç. </a:t>
            </a:r>
            <a:r>
              <a:rPr lang="tr-TR" altLang="tr-TR" sz="1400" b="1" dirty="0">
                <a:solidFill>
                  <a:srgbClr val="873624"/>
                </a:solidFill>
                <a:latin typeface="Arial" charset="0"/>
              </a:rPr>
              <a:t>Dr. </a:t>
            </a:r>
            <a:r>
              <a:rPr lang="tr-TR" altLang="tr-TR" sz="1400" b="1" dirty="0" smtClean="0">
                <a:solidFill>
                  <a:srgbClr val="873624"/>
                </a:solidFill>
                <a:latin typeface="Arial" charset="0"/>
              </a:rPr>
              <a:t>Berdi SARIYEV</a:t>
            </a:r>
            <a:endParaRPr lang="tr-TR" altLang="tr-TR" sz="1400" b="1" dirty="0">
              <a:solidFill>
                <a:srgbClr val="873624"/>
              </a:solidFill>
              <a:latin typeface="Arial" charset="0"/>
            </a:endParaRPr>
          </a:p>
        </p:txBody>
      </p:sp>
      <p:pic>
        <p:nvPicPr>
          <p:cNvPr id="14" name="Resim 1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48264" y="4149080"/>
            <a:ext cx="1224136" cy="1656184"/>
          </a:xfrm>
          <a:prstGeom prst="rect">
            <a:avLst/>
          </a:prstGeom>
        </p:spPr>
      </p:pic>
      <p:pic>
        <p:nvPicPr>
          <p:cNvPr id="15" name="Resim 1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17865" y="3861048"/>
            <a:ext cx="2232422" cy="194421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9660465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699792" y="836712"/>
            <a:ext cx="30873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fiilimsiler</a:t>
            </a:r>
            <a:endParaRPr lang="tr-TR" dirty="0"/>
          </a:p>
        </p:txBody>
      </p:sp>
      <p:sp>
        <p:nvSpPr>
          <p:cNvPr id="7" name="6 Dikdörtgen"/>
          <p:cNvSpPr/>
          <p:nvPr/>
        </p:nvSpPr>
        <p:spPr>
          <a:xfrm>
            <a:off x="2483768" y="1772816"/>
            <a:ext cx="3961534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ORTAK </a:t>
            </a:r>
            <a:r>
              <a:rPr lang="tr-TR" b="1" dirty="0" err="1" smtClean="0"/>
              <a:t>IŞLIGIŇ</a:t>
            </a:r>
            <a:r>
              <a:rPr lang="tr-TR" b="1" dirty="0" smtClean="0"/>
              <a:t> ÖTEN ZAMAN </a:t>
            </a:r>
            <a:r>
              <a:rPr lang="tr-TR" b="1" dirty="0" err="1" smtClean="0"/>
              <a:t>ŞEKILLERI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1403648" y="2690336"/>
            <a:ext cx="648072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Bu şekil </a:t>
            </a:r>
            <a:r>
              <a:rPr lang="tr-TR" dirty="0" err="1" smtClean="0"/>
              <a:t>degişlilik</a:t>
            </a:r>
            <a:r>
              <a:rPr lang="tr-TR" dirty="0" smtClean="0"/>
              <a:t>, düşüm </a:t>
            </a:r>
            <a:r>
              <a:rPr lang="tr-TR" dirty="0" err="1" smtClean="0"/>
              <a:t>goşulmalaryny</a:t>
            </a:r>
            <a:r>
              <a:rPr lang="tr-TR" dirty="0" smtClean="0"/>
              <a:t> kabul edýär. </a:t>
            </a:r>
            <a:r>
              <a:rPr lang="tr-TR" dirty="0" err="1" smtClean="0"/>
              <a:t>Netijede</a:t>
            </a:r>
            <a:r>
              <a:rPr lang="tr-TR" dirty="0" smtClean="0"/>
              <a:t> atlaşmak bilen ortak </a:t>
            </a:r>
            <a:r>
              <a:rPr lang="tr-TR" dirty="0" err="1" smtClean="0"/>
              <a:t>işligiň</a:t>
            </a:r>
            <a:r>
              <a:rPr lang="tr-TR" dirty="0" smtClean="0"/>
              <a:t> öten </a:t>
            </a:r>
            <a:r>
              <a:rPr lang="tr-TR" dirty="0" err="1" smtClean="0"/>
              <a:t>zamanyny</a:t>
            </a:r>
            <a:r>
              <a:rPr lang="tr-TR" dirty="0" smtClean="0"/>
              <a:t> </a:t>
            </a:r>
            <a:r>
              <a:rPr lang="tr-TR" dirty="0" err="1" smtClean="0"/>
              <a:t>aňladýar</a:t>
            </a:r>
            <a:r>
              <a:rPr lang="tr-TR" dirty="0" smtClean="0"/>
              <a:t>. 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Meselem</a:t>
            </a:r>
            <a:r>
              <a:rPr lang="tr-TR" dirty="0" smtClean="0"/>
              <a:t>: </a:t>
            </a:r>
            <a:endParaRPr lang="tr-TR" dirty="0" smtClean="0"/>
          </a:p>
          <a:p>
            <a:r>
              <a:rPr lang="tr-TR" dirty="0" err="1" smtClean="0"/>
              <a:t>Dury</a:t>
            </a:r>
            <a:r>
              <a:rPr lang="tr-TR" dirty="0" smtClean="0"/>
              <a:t> </a:t>
            </a:r>
            <a:r>
              <a:rPr lang="tr-TR" dirty="0" smtClean="0"/>
              <a:t>diýip </a:t>
            </a:r>
            <a:r>
              <a:rPr lang="tr-TR" dirty="0" err="1" smtClean="0"/>
              <a:t>içdigim</a:t>
            </a:r>
            <a:r>
              <a:rPr lang="tr-TR" dirty="0" smtClean="0"/>
              <a:t> </a:t>
            </a:r>
            <a:r>
              <a:rPr lang="tr-TR" dirty="0" err="1" smtClean="0"/>
              <a:t>gumly</a:t>
            </a:r>
            <a:r>
              <a:rPr lang="tr-TR" dirty="0" smtClean="0"/>
              <a:t> </a:t>
            </a:r>
            <a:r>
              <a:rPr lang="tr-TR" dirty="0" err="1" smtClean="0"/>
              <a:t>çykypdyr</a:t>
            </a:r>
            <a:r>
              <a:rPr lang="tr-TR" dirty="0" smtClean="0"/>
              <a:t> (</a:t>
            </a:r>
            <a:r>
              <a:rPr lang="tr-TR" dirty="0" err="1" smtClean="0"/>
              <a:t>Magtymguly</a:t>
            </a:r>
            <a:r>
              <a:rPr lang="tr-TR" dirty="0" smtClean="0"/>
              <a:t>, 1957, 124s.).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699792" y="836712"/>
            <a:ext cx="30873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fiilimsiler</a:t>
            </a:r>
            <a:endParaRPr lang="tr-TR" dirty="0"/>
          </a:p>
        </p:txBody>
      </p:sp>
      <p:sp>
        <p:nvSpPr>
          <p:cNvPr id="7" name="6 Dikdörtgen"/>
          <p:cNvSpPr/>
          <p:nvPr/>
        </p:nvSpPr>
        <p:spPr>
          <a:xfrm>
            <a:off x="2483768" y="1772816"/>
            <a:ext cx="3961534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ORTAK </a:t>
            </a:r>
            <a:r>
              <a:rPr lang="tr-TR" b="1" dirty="0" err="1" smtClean="0"/>
              <a:t>IŞLIGIŇ</a:t>
            </a:r>
            <a:r>
              <a:rPr lang="tr-TR" b="1" dirty="0" smtClean="0"/>
              <a:t> ÖTEN ZAMAN </a:t>
            </a:r>
            <a:r>
              <a:rPr lang="tr-TR" b="1" dirty="0" err="1" smtClean="0"/>
              <a:t>ŞEKILLERI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1403648" y="2924944"/>
            <a:ext cx="662473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</a:t>
            </a:r>
            <a:r>
              <a:rPr lang="tr-TR" dirty="0" err="1" smtClean="0"/>
              <a:t>myş</a:t>
            </a:r>
            <a:r>
              <a:rPr lang="tr-TR" dirty="0" smtClean="0"/>
              <a:t>/-</a:t>
            </a:r>
            <a:r>
              <a:rPr lang="tr-TR" dirty="0" err="1" smtClean="0"/>
              <a:t>miş</a:t>
            </a:r>
            <a:r>
              <a:rPr lang="tr-TR" dirty="0" smtClean="0"/>
              <a:t>/-muş/-</a:t>
            </a:r>
            <a:r>
              <a:rPr lang="tr-TR" dirty="0" err="1" smtClean="0"/>
              <a:t>müş</a:t>
            </a:r>
            <a:r>
              <a:rPr lang="tr-TR" dirty="0" smtClean="0"/>
              <a:t> </a:t>
            </a:r>
            <a:r>
              <a:rPr lang="tr-TR" dirty="0" err="1" smtClean="0"/>
              <a:t>şekili</a:t>
            </a:r>
            <a:r>
              <a:rPr lang="tr-TR" dirty="0" smtClean="0"/>
              <a:t> hem öten zaman ortak </a:t>
            </a:r>
            <a:r>
              <a:rPr lang="tr-TR" dirty="0" err="1" smtClean="0"/>
              <a:t>işligine</a:t>
            </a:r>
            <a:r>
              <a:rPr lang="tr-TR" dirty="0" smtClean="0"/>
              <a:t> </a:t>
            </a:r>
            <a:r>
              <a:rPr lang="tr-TR" dirty="0" err="1" smtClean="0"/>
              <a:t>degişlidir</a:t>
            </a:r>
            <a:r>
              <a:rPr lang="tr-TR" dirty="0" smtClean="0"/>
              <a:t>.</a:t>
            </a:r>
          </a:p>
          <a:p>
            <a:endParaRPr lang="tr-TR" dirty="0" smtClean="0"/>
          </a:p>
          <a:p>
            <a:r>
              <a:rPr lang="tr-TR" dirty="0" smtClean="0"/>
              <a:t> </a:t>
            </a:r>
            <a:r>
              <a:rPr lang="tr-TR" dirty="0" smtClean="0"/>
              <a:t>Olar </a:t>
            </a:r>
            <a:r>
              <a:rPr lang="tr-TR" dirty="0" err="1" smtClean="0"/>
              <a:t>ýazuw</a:t>
            </a:r>
            <a:r>
              <a:rPr lang="tr-TR" dirty="0" smtClean="0"/>
              <a:t> </a:t>
            </a:r>
            <a:r>
              <a:rPr lang="tr-TR" dirty="0" err="1" smtClean="0"/>
              <a:t>ýadygärliklerinde</a:t>
            </a:r>
            <a:r>
              <a:rPr lang="tr-TR" dirty="0" smtClean="0"/>
              <a:t>, halk </a:t>
            </a:r>
            <a:r>
              <a:rPr lang="tr-TR" dirty="0" err="1" smtClean="0"/>
              <a:t>döredijiliginde</a:t>
            </a:r>
            <a:r>
              <a:rPr lang="tr-TR" dirty="0" smtClean="0"/>
              <a:t> </a:t>
            </a:r>
            <a:r>
              <a:rPr lang="tr-TR" dirty="0" err="1" smtClean="0"/>
              <a:t>ulanylypdyr</a:t>
            </a:r>
            <a:r>
              <a:rPr lang="tr-TR" dirty="0" smtClean="0"/>
              <a:t>. </a:t>
            </a:r>
            <a:endParaRPr lang="tr-TR" dirty="0" smtClean="0"/>
          </a:p>
          <a:p>
            <a:r>
              <a:rPr lang="tr-TR" dirty="0" smtClean="0"/>
              <a:t>Meselem</a:t>
            </a:r>
            <a:r>
              <a:rPr lang="tr-TR" dirty="0" smtClean="0"/>
              <a:t>: 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Agaç </a:t>
            </a:r>
            <a:r>
              <a:rPr lang="tr-TR" dirty="0" err="1" smtClean="0"/>
              <a:t>iýmişinden</a:t>
            </a:r>
            <a:r>
              <a:rPr lang="tr-TR" dirty="0" smtClean="0"/>
              <a:t> belli, adam </a:t>
            </a:r>
            <a:r>
              <a:rPr lang="tr-TR" dirty="0" smtClean="0"/>
              <a:t>kylmyşyndan.</a:t>
            </a:r>
          </a:p>
          <a:p>
            <a:endParaRPr lang="tr-TR" dirty="0" smtClean="0"/>
          </a:p>
          <a:p>
            <a:r>
              <a:rPr lang="tr-TR" dirty="0" smtClean="0"/>
              <a:t>Peder </a:t>
            </a:r>
            <a:r>
              <a:rPr lang="tr-TR" dirty="0" smtClean="0"/>
              <a:t>bize miras </a:t>
            </a:r>
            <a:r>
              <a:rPr lang="tr-TR" dirty="0" err="1" smtClean="0"/>
              <a:t>goýmuş</a:t>
            </a:r>
            <a:r>
              <a:rPr lang="tr-TR" dirty="0" smtClean="0"/>
              <a:t> bu derdi (</a:t>
            </a:r>
            <a:r>
              <a:rPr lang="tr-TR" dirty="0" err="1" smtClean="0"/>
              <a:t>Magtymguly</a:t>
            </a:r>
            <a:r>
              <a:rPr lang="tr-TR" dirty="0" smtClean="0"/>
              <a:t>, S.e., 1977, 223 s.). </a:t>
            </a:r>
            <a:endParaRPr lang="tr-TR" dirty="0"/>
          </a:p>
        </p:txBody>
      </p:sp>
      <p:sp>
        <p:nvSpPr>
          <p:cNvPr id="11" name="10 Dikdörtgen"/>
          <p:cNvSpPr/>
          <p:nvPr/>
        </p:nvSpPr>
        <p:spPr>
          <a:xfrm>
            <a:off x="3491880" y="2348880"/>
            <a:ext cx="23398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/>
              <a:t>-</a:t>
            </a:r>
            <a:r>
              <a:rPr lang="tr-TR" b="1" dirty="0" err="1" smtClean="0"/>
              <a:t>myş</a:t>
            </a:r>
            <a:r>
              <a:rPr lang="tr-TR" b="1" dirty="0" smtClean="0"/>
              <a:t>/-</a:t>
            </a:r>
            <a:r>
              <a:rPr lang="tr-TR" b="1" dirty="0" err="1" smtClean="0"/>
              <a:t>miş</a:t>
            </a:r>
            <a:r>
              <a:rPr lang="tr-TR" b="1" dirty="0" smtClean="0"/>
              <a:t>/-muş/-</a:t>
            </a:r>
            <a:r>
              <a:rPr lang="tr-TR" b="1" dirty="0" err="1" smtClean="0"/>
              <a:t>müş</a:t>
            </a:r>
            <a:r>
              <a:rPr lang="tr-TR" b="1" dirty="0" smtClean="0"/>
              <a:t>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699792" y="836712"/>
            <a:ext cx="30873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fiilimsiler</a:t>
            </a:r>
            <a:endParaRPr lang="tr-TR" dirty="0"/>
          </a:p>
        </p:txBody>
      </p:sp>
      <p:sp>
        <p:nvSpPr>
          <p:cNvPr id="7" name="6 Dikdörtgen"/>
          <p:cNvSpPr/>
          <p:nvPr/>
        </p:nvSpPr>
        <p:spPr>
          <a:xfrm>
            <a:off x="2483768" y="1772816"/>
            <a:ext cx="3961534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ORTAK </a:t>
            </a:r>
            <a:r>
              <a:rPr lang="tr-TR" b="1" dirty="0" err="1" smtClean="0"/>
              <a:t>IŞLIGIŇ</a:t>
            </a:r>
            <a:r>
              <a:rPr lang="tr-TR" b="1" dirty="0" smtClean="0"/>
              <a:t> ÖTEN ZAMAN </a:t>
            </a:r>
            <a:r>
              <a:rPr lang="tr-TR" b="1" dirty="0" err="1" smtClean="0"/>
              <a:t>ŞEKILLERI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1" name="10 Dikdörtgen"/>
          <p:cNvSpPr/>
          <p:nvPr/>
        </p:nvSpPr>
        <p:spPr>
          <a:xfrm>
            <a:off x="3491880" y="2348880"/>
            <a:ext cx="23398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/>
              <a:t>-</a:t>
            </a:r>
            <a:r>
              <a:rPr lang="tr-TR" b="1" dirty="0" err="1" smtClean="0"/>
              <a:t>myş</a:t>
            </a:r>
            <a:r>
              <a:rPr lang="tr-TR" b="1" dirty="0" smtClean="0"/>
              <a:t>/-</a:t>
            </a:r>
            <a:r>
              <a:rPr lang="tr-TR" b="1" dirty="0" err="1" smtClean="0"/>
              <a:t>miş</a:t>
            </a:r>
            <a:r>
              <a:rPr lang="tr-TR" b="1" dirty="0" smtClean="0"/>
              <a:t>/-muş/-</a:t>
            </a:r>
            <a:r>
              <a:rPr lang="tr-TR" b="1" dirty="0" err="1" smtClean="0"/>
              <a:t>müş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1187624" y="2636912"/>
            <a:ext cx="684076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Emma</a:t>
            </a:r>
            <a:r>
              <a:rPr lang="tr-TR" dirty="0" smtClean="0"/>
              <a:t> bu </a:t>
            </a:r>
            <a:r>
              <a:rPr lang="tr-TR" dirty="0" err="1" smtClean="0"/>
              <a:t>goşulmalar</a:t>
            </a:r>
            <a:r>
              <a:rPr lang="tr-TR" dirty="0" smtClean="0"/>
              <a:t> </a:t>
            </a:r>
            <a:r>
              <a:rPr lang="tr-TR" dirty="0" err="1" smtClean="0"/>
              <a:t>häzirki</a:t>
            </a:r>
            <a:r>
              <a:rPr lang="tr-TR" dirty="0" smtClean="0"/>
              <a:t> </a:t>
            </a:r>
            <a:r>
              <a:rPr lang="tr-TR" dirty="0" err="1" smtClean="0"/>
              <a:t>wagtda</a:t>
            </a:r>
            <a:r>
              <a:rPr lang="tr-TR" dirty="0" smtClean="0"/>
              <a:t> </a:t>
            </a:r>
            <a:r>
              <a:rPr lang="tr-TR" dirty="0" err="1" smtClean="0"/>
              <a:t>grammatik</a:t>
            </a:r>
            <a:r>
              <a:rPr lang="tr-TR" dirty="0" smtClean="0"/>
              <a:t> </a:t>
            </a:r>
            <a:r>
              <a:rPr lang="tr-TR" dirty="0" err="1" smtClean="0"/>
              <a:t>taýdan</a:t>
            </a:r>
            <a:r>
              <a:rPr lang="tr-TR" dirty="0" smtClean="0"/>
              <a:t> ortak </a:t>
            </a:r>
            <a:r>
              <a:rPr lang="tr-TR" dirty="0" err="1" smtClean="0"/>
              <a:t>işligi</a:t>
            </a:r>
            <a:r>
              <a:rPr lang="tr-TR" dirty="0" smtClean="0"/>
              <a:t> </a:t>
            </a:r>
            <a:r>
              <a:rPr lang="tr-TR" dirty="0" err="1" smtClean="0"/>
              <a:t>ýasaýjy</a:t>
            </a:r>
            <a:r>
              <a:rPr lang="tr-TR" dirty="0" smtClean="0"/>
              <a:t> </a:t>
            </a:r>
            <a:r>
              <a:rPr lang="tr-TR" dirty="0" err="1" smtClean="0"/>
              <a:t>görnüşinde</a:t>
            </a:r>
            <a:r>
              <a:rPr lang="tr-TR" dirty="0" smtClean="0"/>
              <a:t> </a:t>
            </a:r>
            <a:r>
              <a:rPr lang="tr-TR" dirty="0" err="1" smtClean="0"/>
              <a:t>ulanylmaýar</a:t>
            </a:r>
            <a:r>
              <a:rPr lang="tr-TR" dirty="0" smtClean="0"/>
              <a:t>. </a:t>
            </a:r>
            <a:r>
              <a:rPr lang="tr-TR" dirty="0" err="1" smtClean="0"/>
              <a:t>Diýmek</a:t>
            </a:r>
            <a:r>
              <a:rPr lang="tr-TR" dirty="0" smtClean="0"/>
              <a:t>, </a:t>
            </a:r>
            <a:r>
              <a:rPr lang="tr-TR" dirty="0" err="1" smtClean="0"/>
              <a:t>işlige</a:t>
            </a:r>
            <a:r>
              <a:rPr lang="tr-TR" dirty="0" smtClean="0"/>
              <a:t> </a:t>
            </a:r>
            <a:r>
              <a:rPr lang="tr-TR" dirty="0" err="1" smtClean="0"/>
              <a:t>goşulyp</a:t>
            </a:r>
            <a:r>
              <a:rPr lang="tr-TR" dirty="0" smtClean="0"/>
              <a:t> öten zaman ortak </a:t>
            </a:r>
            <a:r>
              <a:rPr lang="tr-TR" dirty="0" err="1" smtClean="0"/>
              <a:t>işligini</a:t>
            </a:r>
            <a:r>
              <a:rPr lang="tr-TR" dirty="0" smtClean="0"/>
              <a:t> </a:t>
            </a:r>
            <a:r>
              <a:rPr lang="tr-TR" dirty="0" err="1" smtClean="0"/>
              <a:t>hasyl</a:t>
            </a:r>
            <a:r>
              <a:rPr lang="tr-TR" dirty="0" smtClean="0"/>
              <a:t> edip </a:t>
            </a:r>
            <a:r>
              <a:rPr lang="tr-TR" dirty="0" err="1" smtClean="0"/>
              <a:t>bilmeýär</a:t>
            </a:r>
            <a:r>
              <a:rPr lang="tr-TR" dirty="0" smtClean="0"/>
              <a:t>. Olar </a:t>
            </a:r>
            <a:r>
              <a:rPr lang="tr-TR" dirty="0" err="1" smtClean="0"/>
              <a:t>substantiwleşen</a:t>
            </a:r>
            <a:r>
              <a:rPr lang="tr-TR" dirty="0" smtClean="0"/>
              <a:t> </a:t>
            </a:r>
            <a:r>
              <a:rPr lang="tr-TR" dirty="0" err="1" smtClean="0"/>
              <a:t>görnüşde</a:t>
            </a:r>
            <a:r>
              <a:rPr lang="tr-TR" dirty="0" smtClean="0"/>
              <a:t> </a:t>
            </a:r>
            <a:r>
              <a:rPr lang="tr-TR" dirty="0" err="1" smtClean="0"/>
              <a:t>käbir</a:t>
            </a:r>
            <a:r>
              <a:rPr lang="tr-TR" dirty="0" smtClean="0"/>
              <a:t> sözlerde: </a:t>
            </a:r>
            <a:endParaRPr lang="tr-TR" dirty="0" smtClean="0"/>
          </a:p>
          <a:p>
            <a:endParaRPr lang="tr-TR" dirty="0" smtClean="0"/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durmuş,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 </a:t>
            </a:r>
            <a:r>
              <a:rPr lang="tr-TR" dirty="0" err="1" smtClean="0"/>
              <a:t>okumyş</a:t>
            </a:r>
            <a:r>
              <a:rPr lang="tr-TR" dirty="0" smtClean="0"/>
              <a:t>, </a:t>
            </a:r>
            <a:endParaRPr lang="tr-TR" dirty="0" smtClean="0"/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geçmiş</a:t>
            </a:r>
            <a:r>
              <a:rPr lang="tr-TR" dirty="0" smtClean="0"/>
              <a:t>, </a:t>
            </a:r>
            <a:endParaRPr lang="tr-TR" dirty="0" smtClean="0"/>
          </a:p>
          <a:p>
            <a:pPr>
              <a:buFont typeface="Wingdings" pitchFamily="2" charset="2"/>
              <a:buChar char="ü"/>
            </a:pPr>
            <a:r>
              <a:rPr lang="tr-TR" dirty="0" err="1" smtClean="0"/>
              <a:t>ütülmiş</a:t>
            </a:r>
            <a:r>
              <a:rPr lang="tr-TR" dirty="0" smtClean="0"/>
              <a:t> </a:t>
            </a:r>
          </a:p>
          <a:p>
            <a:r>
              <a:rPr lang="tr-TR" dirty="0" smtClean="0"/>
              <a:t>we </a:t>
            </a:r>
            <a:r>
              <a:rPr lang="tr-TR" dirty="0" smtClean="0"/>
              <a:t>ş.m. </a:t>
            </a:r>
            <a:r>
              <a:rPr lang="tr-TR" dirty="0" err="1" smtClean="0"/>
              <a:t>ulanylýarlar</a:t>
            </a:r>
            <a:r>
              <a:rPr lang="tr-TR" dirty="0" smtClean="0"/>
              <a:t>.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699792" y="836712"/>
            <a:ext cx="30873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fiilimsiler</a:t>
            </a:r>
            <a:endParaRPr lang="tr-TR" dirty="0"/>
          </a:p>
        </p:txBody>
      </p:sp>
      <p:sp>
        <p:nvSpPr>
          <p:cNvPr id="7" name="6 Dikdörtgen"/>
          <p:cNvSpPr/>
          <p:nvPr/>
        </p:nvSpPr>
        <p:spPr>
          <a:xfrm>
            <a:off x="2483768" y="1772816"/>
            <a:ext cx="3961534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ORTAK </a:t>
            </a:r>
            <a:r>
              <a:rPr lang="tr-TR" b="1" dirty="0" err="1" smtClean="0"/>
              <a:t>IŞLIGIŇ</a:t>
            </a:r>
            <a:r>
              <a:rPr lang="tr-TR" b="1" dirty="0" smtClean="0"/>
              <a:t> ÖTEN ZAMAN </a:t>
            </a:r>
            <a:r>
              <a:rPr lang="tr-TR" b="1" dirty="0" err="1" smtClean="0"/>
              <a:t>ŞEKILLERI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3347864" y="2348880"/>
            <a:ext cx="23398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smtClean="0"/>
              <a:t>-</a:t>
            </a:r>
            <a:r>
              <a:rPr lang="tr-TR" b="1" dirty="0" err="1" smtClean="0"/>
              <a:t>myş</a:t>
            </a:r>
            <a:r>
              <a:rPr lang="tr-TR" b="1" dirty="0" smtClean="0"/>
              <a:t>/-</a:t>
            </a:r>
            <a:r>
              <a:rPr lang="tr-TR" b="1" dirty="0" err="1" smtClean="0"/>
              <a:t>miş</a:t>
            </a:r>
            <a:r>
              <a:rPr lang="tr-TR" b="1" dirty="0" smtClean="0"/>
              <a:t>/-muş/-</a:t>
            </a:r>
            <a:r>
              <a:rPr lang="tr-TR" b="1" dirty="0" err="1" smtClean="0"/>
              <a:t>müş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2" name="11 Dikdörtgen"/>
          <p:cNvSpPr/>
          <p:nvPr/>
        </p:nvSpPr>
        <p:spPr>
          <a:xfrm>
            <a:off x="2286000" y="2967335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Olar </a:t>
            </a:r>
            <a:r>
              <a:rPr lang="tr-TR" dirty="0" err="1" smtClean="0"/>
              <a:t>esasan</a:t>
            </a:r>
            <a:r>
              <a:rPr lang="tr-TR" dirty="0" smtClean="0"/>
              <a:t> </a:t>
            </a:r>
            <a:endParaRPr lang="tr-TR" dirty="0" smtClean="0"/>
          </a:p>
          <a:p>
            <a:pPr>
              <a:buFont typeface="Wingdings" pitchFamily="2" charset="2"/>
              <a:buChar char="v"/>
            </a:pPr>
            <a:r>
              <a:rPr lang="tr-TR" dirty="0" err="1" smtClean="0"/>
              <a:t>käýinme</a:t>
            </a:r>
            <a:r>
              <a:rPr lang="tr-TR" dirty="0" smtClean="0"/>
              <a:t>,</a:t>
            </a:r>
          </a:p>
          <a:p>
            <a:pPr>
              <a:buFont typeface="Wingdings" pitchFamily="2" charset="2"/>
              <a:buChar char="v"/>
            </a:pPr>
            <a:r>
              <a:rPr lang="tr-TR" dirty="0" smtClean="0"/>
              <a:t> </a:t>
            </a:r>
            <a:r>
              <a:rPr lang="tr-TR" dirty="0" err="1" smtClean="0"/>
              <a:t>gargyş</a:t>
            </a:r>
            <a:r>
              <a:rPr lang="tr-TR" dirty="0" smtClean="0"/>
              <a:t>, </a:t>
            </a:r>
            <a:endParaRPr lang="tr-TR" dirty="0" smtClean="0"/>
          </a:p>
          <a:p>
            <a:pPr>
              <a:buFont typeface="Wingdings" pitchFamily="2" charset="2"/>
              <a:buChar char="v"/>
            </a:pPr>
            <a:r>
              <a:rPr lang="tr-TR" dirty="0" err="1" smtClean="0"/>
              <a:t>arzuw</a:t>
            </a:r>
            <a:r>
              <a:rPr lang="tr-TR" dirty="0" smtClean="0"/>
              <a:t> </a:t>
            </a:r>
            <a:r>
              <a:rPr lang="tr-TR" dirty="0" err="1" smtClean="0"/>
              <a:t>aňladyp</a:t>
            </a:r>
            <a:r>
              <a:rPr lang="tr-TR" dirty="0" smtClean="0"/>
              <a:t> hem-de </a:t>
            </a:r>
            <a:endParaRPr lang="tr-TR" dirty="0" smtClean="0"/>
          </a:p>
          <a:p>
            <a:pPr>
              <a:buFont typeface="Wingdings" pitchFamily="2" charset="2"/>
              <a:buChar char="v"/>
            </a:pPr>
            <a:r>
              <a:rPr lang="tr-TR" dirty="0" err="1" smtClean="0"/>
              <a:t>ýüz</a:t>
            </a:r>
            <a:r>
              <a:rPr lang="tr-TR" dirty="0" smtClean="0"/>
              <a:t> </a:t>
            </a:r>
            <a:r>
              <a:rPr lang="tr-TR" dirty="0" smtClean="0"/>
              <a:t>tutma söz </a:t>
            </a:r>
            <a:endParaRPr lang="tr-TR" dirty="0" smtClean="0"/>
          </a:p>
          <a:p>
            <a:r>
              <a:rPr lang="tr-TR" dirty="0" err="1" smtClean="0"/>
              <a:t>hökmünde</a:t>
            </a:r>
            <a:r>
              <a:rPr lang="tr-TR" dirty="0" smtClean="0"/>
              <a:t> </a:t>
            </a:r>
            <a:r>
              <a:rPr lang="tr-TR" dirty="0" err="1" smtClean="0"/>
              <a:t>ulanylýarlar</a:t>
            </a:r>
            <a:r>
              <a:rPr lang="tr-TR" dirty="0" smtClean="0"/>
              <a:t>.</a:t>
            </a:r>
          </a:p>
          <a:p>
            <a:r>
              <a:rPr lang="tr-TR" dirty="0" smtClean="0"/>
              <a:t> </a:t>
            </a:r>
            <a:r>
              <a:rPr lang="tr-TR" dirty="0" smtClean="0"/>
              <a:t>Meselem: </a:t>
            </a:r>
            <a:endParaRPr lang="tr-TR" dirty="0" smtClean="0"/>
          </a:p>
          <a:p>
            <a:r>
              <a:rPr lang="tr-TR" dirty="0" smtClean="0"/>
              <a:t>Al </a:t>
            </a:r>
            <a:r>
              <a:rPr lang="tr-TR" dirty="0" err="1" smtClean="0"/>
              <a:t>kakmyş</a:t>
            </a:r>
            <a:r>
              <a:rPr lang="tr-TR" dirty="0" smtClean="0"/>
              <a:t>! </a:t>
            </a:r>
            <a:r>
              <a:rPr lang="tr-TR" dirty="0" smtClean="0"/>
              <a:t> </a:t>
            </a:r>
            <a:r>
              <a:rPr lang="tr-TR" dirty="0" err="1" smtClean="0"/>
              <a:t>Köki</a:t>
            </a:r>
            <a:r>
              <a:rPr lang="tr-TR" dirty="0" smtClean="0"/>
              <a:t> </a:t>
            </a:r>
            <a:r>
              <a:rPr lang="tr-TR" dirty="0" err="1" smtClean="0"/>
              <a:t>ýaýramyş</a:t>
            </a:r>
            <a:r>
              <a:rPr lang="tr-TR" dirty="0" smtClean="0"/>
              <a:t>! we ş.m.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699792" y="836712"/>
            <a:ext cx="30873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fiilimsiler</a:t>
            </a:r>
            <a:endParaRPr lang="tr-TR" dirty="0"/>
          </a:p>
        </p:txBody>
      </p:sp>
      <p:sp>
        <p:nvSpPr>
          <p:cNvPr id="7" name="6 Dikdörtgen"/>
          <p:cNvSpPr/>
          <p:nvPr/>
        </p:nvSpPr>
        <p:spPr>
          <a:xfrm>
            <a:off x="2483768" y="1772816"/>
            <a:ext cx="3961534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ORTAK </a:t>
            </a:r>
            <a:r>
              <a:rPr lang="tr-TR" b="1" dirty="0" err="1" smtClean="0"/>
              <a:t>IŞLIGIŇ</a:t>
            </a:r>
            <a:r>
              <a:rPr lang="tr-TR" b="1" dirty="0" smtClean="0"/>
              <a:t> ÖTEN ZAMAN </a:t>
            </a:r>
            <a:r>
              <a:rPr lang="tr-TR" b="1" dirty="0" err="1" smtClean="0"/>
              <a:t>ŞEKILLERI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2267744" y="234888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sv-SE" dirty="0" smtClean="0"/>
              <a:t>- madyk/-medik</a:t>
            </a:r>
            <a:r>
              <a:rPr lang="sv-SE" dirty="0" smtClean="0"/>
              <a:t>,</a:t>
            </a:r>
            <a:endParaRPr lang="tr-TR" dirty="0" smtClean="0"/>
          </a:p>
          <a:p>
            <a:pPr>
              <a:buFont typeface="Wingdings" pitchFamily="2" charset="2"/>
              <a:buChar char="ü"/>
            </a:pPr>
            <a:r>
              <a:rPr lang="sv-SE" dirty="0" smtClean="0"/>
              <a:t>- </a:t>
            </a:r>
            <a:r>
              <a:rPr lang="sv-SE" dirty="0" smtClean="0"/>
              <a:t>man/-män</a:t>
            </a:r>
            <a:r>
              <a:rPr lang="sv-SE" dirty="0" smtClean="0"/>
              <a:t>/</a:t>
            </a:r>
            <a:endParaRPr lang="tr-TR" dirty="0" smtClean="0"/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-</a:t>
            </a:r>
            <a:r>
              <a:rPr lang="sv-SE" dirty="0" smtClean="0"/>
              <a:t> </a:t>
            </a:r>
            <a:r>
              <a:rPr lang="sv-SE" dirty="0" smtClean="0"/>
              <a:t>magan/-</a:t>
            </a:r>
            <a:r>
              <a:rPr lang="sv-SE" dirty="0" smtClean="0"/>
              <a:t>megen</a:t>
            </a:r>
            <a:endParaRPr lang="tr-TR" dirty="0" smtClean="0"/>
          </a:p>
          <a:p>
            <a:pPr>
              <a:buFont typeface="Wingdings" pitchFamily="2" charset="2"/>
              <a:buChar char="ü"/>
            </a:pPr>
            <a:r>
              <a:rPr lang="sv-SE" dirty="0" smtClean="0"/>
              <a:t>- </a:t>
            </a:r>
            <a:r>
              <a:rPr lang="sv-SE" dirty="0" smtClean="0"/>
              <a:t>maýan,-mesy ýokluk şekili. </a:t>
            </a:r>
            <a:endParaRPr lang="tr-TR" dirty="0"/>
          </a:p>
        </p:txBody>
      </p:sp>
      <p:sp>
        <p:nvSpPr>
          <p:cNvPr id="11" name="10 Dikdörtgen"/>
          <p:cNvSpPr/>
          <p:nvPr/>
        </p:nvSpPr>
        <p:spPr>
          <a:xfrm>
            <a:off x="1691680" y="3861048"/>
            <a:ext cx="60486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Bu </a:t>
            </a:r>
            <a:r>
              <a:rPr lang="tr-TR" dirty="0" err="1" smtClean="0"/>
              <a:t>ýokluk</a:t>
            </a:r>
            <a:r>
              <a:rPr lang="tr-TR" dirty="0" smtClean="0"/>
              <a:t> şekillerinden – </a:t>
            </a:r>
            <a:r>
              <a:rPr lang="tr-TR" dirty="0" err="1" smtClean="0"/>
              <a:t>madyk</a:t>
            </a:r>
            <a:r>
              <a:rPr lang="tr-TR" dirty="0" smtClean="0"/>
              <a:t>/-medik -</a:t>
            </a:r>
            <a:r>
              <a:rPr lang="tr-TR" dirty="0" err="1" smtClean="0"/>
              <a:t>dyk</a:t>
            </a:r>
            <a:r>
              <a:rPr lang="tr-TR" dirty="0" smtClean="0"/>
              <a:t>/-dik </a:t>
            </a:r>
            <a:r>
              <a:rPr lang="tr-TR" dirty="0" err="1" smtClean="0"/>
              <a:t>şekiliniň</a:t>
            </a:r>
            <a:r>
              <a:rPr lang="tr-TR" dirty="0" smtClean="0"/>
              <a:t>, </a:t>
            </a:r>
            <a:r>
              <a:rPr lang="tr-TR" dirty="0" err="1" smtClean="0"/>
              <a:t>man</a:t>
            </a:r>
            <a:r>
              <a:rPr lang="tr-TR" dirty="0" smtClean="0"/>
              <a:t>/-</a:t>
            </a:r>
            <a:r>
              <a:rPr lang="tr-TR" dirty="0" err="1" smtClean="0"/>
              <a:t>män</a:t>
            </a:r>
            <a:r>
              <a:rPr lang="tr-TR" dirty="0" smtClean="0"/>
              <a:t> hem –an/- en ortak işlik </a:t>
            </a:r>
            <a:r>
              <a:rPr lang="tr-TR" dirty="0" err="1" smtClean="0"/>
              <a:t>şekiliniň</a:t>
            </a:r>
            <a:r>
              <a:rPr lang="tr-TR" dirty="0" smtClean="0"/>
              <a:t> öten </a:t>
            </a:r>
            <a:r>
              <a:rPr lang="tr-TR" dirty="0" err="1" smtClean="0"/>
              <a:t>zamanyna</a:t>
            </a:r>
            <a:r>
              <a:rPr lang="tr-TR" dirty="0" smtClean="0"/>
              <a:t> </a:t>
            </a:r>
            <a:r>
              <a:rPr lang="tr-TR" dirty="0" err="1" smtClean="0"/>
              <a:t>degişlidir</a:t>
            </a:r>
            <a:r>
              <a:rPr lang="tr-TR" dirty="0" smtClean="0"/>
              <a:t>.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699792" y="836712"/>
            <a:ext cx="30873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fiilimsiler</a:t>
            </a:r>
            <a:endParaRPr lang="tr-TR" dirty="0"/>
          </a:p>
        </p:txBody>
      </p:sp>
      <p:sp>
        <p:nvSpPr>
          <p:cNvPr id="7" name="6 Dikdörtgen"/>
          <p:cNvSpPr/>
          <p:nvPr/>
        </p:nvSpPr>
        <p:spPr>
          <a:xfrm>
            <a:off x="2483768" y="1772816"/>
            <a:ext cx="3961534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ORTAK </a:t>
            </a:r>
            <a:r>
              <a:rPr lang="tr-TR" b="1" dirty="0" err="1" smtClean="0"/>
              <a:t>IŞLIGIŇ</a:t>
            </a:r>
            <a:r>
              <a:rPr lang="tr-TR" b="1" dirty="0" smtClean="0"/>
              <a:t> ÖTEN ZAMAN </a:t>
            </a:r>
            <a:r>
              <a:rPr lang="tr-TR" b="1" dirty="0" err="1" smtClean="0"/>
              <a:t>ŞEKILLERI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1187624" y="2708920"/>
            <a:ext cx="68407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</a:t>
            </a:r>
            <a:r>
              <a:rPr lang="tr-TR" dirty="0" err="1" smtClean="0"/>
              <a:t>madyk</a:t>
            </a:r>
            <a:r>
              <a:rPr lang="tr-TR" dirty="0" smtClean="0"/>
              <a:t>/-medik </a:t>
            </a:r>
            <a:r>
              <a:rPr lang="tr-TR" dirty="0" err="1" smtClean="0"/>
              <a:t>goşulmasy</a:t>
            </a:r>
            <a:r>
              <a:rPr lang="tr-TR" dirty="0" smtClean="0"/>
              <a:t> </a:t>
            </a:r>
            <a:r>
              <a:rPr lang="tr-TR" dirty="0" err="1" smtClean="0"/>
              <a:t>XVIII</a:t>
            </a:r>
            <a:r>
              <a:rPr lang="tr-TR" dirty="0" smtClean="0"/>
              <a:t>-</a:t>
            </a:r>
            <a:r>
              <a:rPr lang="tr-TR" dirty="0" err="1" smtClean="0"/>
              <a:t>XIX</a:t>
            </a:r>
            <a:r>
              <a:rPr lang="tr-TR" dirty="0" smtClean="0"/>
              <a:t> </a:t>
            </a:r>
            <a:r>
              <a:rPr lang="tr-TR" dirty="0" err="1" smtClean="0"/>
              <a:t>asyr</a:t>
            </a:r>
            <a:r>
              <a:rPr lang="tr-TR" dirty="0" smtClean="0"/>
              <a:t> </a:t>
            </a:r>
            <a:r>
              <a:rPr lang="tr-TR" dirty="0" err="1" smtClean="0"/>
              <a:t>ýazuw</a:t>
            </a:r>
            <a:r>
              <a:rPr lang="tr-TR" dirty="0" smtClean="0"/>
              <a:t> </a:t>
            </a:r>
            <a:r>
              <a:rPr lang="tr-TR" dirty="0" err="1" smtClean="0"/>
              <a:t>ýadygärliklerinde</a:t>
            </a:r>
            <a:r>
              <a:rPr lang="tr-TR" dirty="0" smtClean="0"/>
              <a:t> </a:t>
            </a:r>
            <a:r>
              <a:rPr lang="tr-TR" dirty="0" err="1" smtClean="0"/>
              <a:t>magan</a:t>
            </a:r>
            <a:r>
              <a:rPr lang="tr-TR" dirty="0" smtClean="0"/>
              <a:t>/-</a:t>
            </a:r>
            <a:r>
              <a:rPr lang="tr-TR" dirty="0" err="1" smtClean="0"/>
              <a:t>megen</a:t>
            </a:r>
            <a:r>
              <a:rPr lang="tr-TR" dirty="0" smtClean="0"/>
              <a:t>, -</a:t>
            </a:r>
            <a:r>
              <a:rPr lang="tr-TR" dirty="0" err="1" smtClean="0"/>
              <a:t>maýan</a:t>
            </a:r>
            <a:r>
              <a:rPr lang="tr-TR" dirty="0" smtClean="0"/>
              <a:t>,-</a:t>
            </a:r>
            <a:r>
              <a:rPr lang="tr-TR" dirty="0" err="1" smtClean="0"/>
              <a:t>mesi</a:t>
            </a:r>
            <a:r>
              <a:rPr lang="tr-TR" dirty="0" smtClean="0"/>
              <a:t> we </a:t>
            </a:r>
            <a:r>
              <a:rPr lang="tr-TR" dirty="0" err="1" smtClean="0"/>
              <a:t>man</a:t>
            </a:r>
            <a:r>
              <a:rPr lang="tr-TR" dirty="0" smtClean="0"/>
              <a:t>/-</a:t>
            </a:r>
            <a:r>
              <a:rPr lang="tr-TR" dirty="0" err="1" smtClean="0"/>
              <a:t>män</a:t>
            </a:r>
            <a:r>
              <a:rPr lang="tr-TR" dirty="0" smtClean="0"/>
              <a:t> </a:t>
            </a:r>
            <a:r>
              <a:rPr lang="tr-TR" dirty="0" err="1" smtClean="0"/>
              <a:t>şekili</a:t>
            </a:r>
            <a:r>
              <a:rPr lang="tr-TR" dirty="0" smtClean="0"/>
              <a:t> bilen deň </a:t>
            </a:r>
            <a:r>
              <a:rPr lang="tr-TR" dirty="0" err="1" smtClean="0"/>
              <a:t>ulanylypdyr</a:t>
            </a:r>
            <a:r>
              <a:rPr lang="tr-TR" dirty="0" smtClean="0"/>
              <a:t>. </a:t>
            </a:r>
            <a:endParaRPr lang="tr-TR" dirty="0"/>
          </a:p>
        </p:txBody>
      </p:sp>
      <p:sp>
        <p:nvSpPr>
          <p:cNvPr id="12" name="11 Dikdörtgen"/>
          <p:cNvSpPr/>
          <p:nvPr/>
        </p:nvSpPr>
        <p:spPr>
          <a:xfrm>
            <a:off x="1979712" y="3717032"/>
            <a:ext cx="5364088" cy="369332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r>
              <a:rPr lang="tr-TR" dirty="0" smtClean="0"/>
              <a:t>Olar öten </a:t>
            </a:r>
            <a:r>
              <a:rPr lang="tr-TR" dirty="0" err="1" smtClean="0"/>
              <a:t>zamanyň</a:t>
            </a:r>
            <a:r>
              <a:rPr lang="tr-TR" dirty="0" smtClean="0"/>
              <a:t> </a:t>
            </a:r>
            <a:r>
              <a:rPr lang="tr-TR" dirty="0" err="1" smtClean="0"/>
              <a:t>ýokluk</a:t>
            </a:r>
            <a:r>
              <a:rPr lang="tr-TR" dirty="0" smtClean="0"/>
              <a:t> </a:t>
            </a:r>
            <a:r>
              <a:rPr lang="tr-TR" dirty="0" err="1" smtClean="0"/>
              <a:t>şekilini</a:t>
            </a:r>
            <a:r>
              <a:rPr lang="tr-TR" dirty="0" smtClean="0"/>
              <a:t> </a:t>
            </a:r>
            <a:r>
              <a:rPr lang="tr-TR" dirty="0" err="1" smtClean="0"/>
              <a:t>aňladypdyrlar</a:t>
            </a:r>
            <a:r>
              <a:rPr lang="tr-TR" dirty="0" smtClean="0"/>
              <a:t>. </a:t>
            </a:r>
            <a:endParaRPr lang="tr-TR" dirty="0"/>
          </a:p>
        </p:txBody>
      </p:sp>
      <p:sp>
        <p:nvSpPr>
          <p:cNvPr id="13" name="12 Dikdörtgen"/>
          <p:cNvSpPr/>
          <p:nvPr/>
        </p:nvSpPr>
        <p:spPr>
          <a:xfrm>
            <a:off x="1331640" y="4509120"/>
            <a:ext cx="691276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Meselem: </a:t>
            </a:r>
            <a:r>
              <a:rPr lang="tr-TR" dirty="0" err="1" smtClean="0"/>
              <a:t>Dogmadyk</a:t>
            </a:r>
            <a:r>
              <a:rPr lang="tr-TR" dirty="0" smtClean="0"/>
              <a:t> </a:t>
            </a:r>
            <a:r>
              <a:rPr lang="tr-TR" dirty="0" err="1" smtClean="0"/>
              <a:t>oguldan</a:t>
            </a:r>
            <a:r>
              <a:rPr lang="tr-TR" dirty="0" smtClean="0"/>
              <a:t> </a:t>
            </a:r>
            <a:r>
              <a:rPr lang="tr-TR" dirty="0" err="1" smtClean="0"/>
              <a:t>dogan</a:t>
            </a:r>
            <a:r>
              <a:rPr lang="tr-TR" dirty="0" smtClean="0"/>
              <a:t> daş ýagşy, Nadan </a:t>
            </a:r>
            <a:r>
              <a:rPr lang="tr-TR" dirty="0" err="1" smtClean="0"/>
              <a:t>ogul</a:t>
            </a:r>
            <a:r>
              <a:rPr lang="tr-TR" dirty="0" smtClean="0"/>
              <a:t> </a:t>
            </a:r>
            <a:r>
              <a:rPr lang="tr-TR" dirty="0" err="1" smtClean="0"/>
              <a:t>atasyna</a:t>
            </a:r>
            <a:r>
              <a:rPr lang="tr-TR" dirty="0" smtClean="0"/>
              <a:t> </a:t>
            </a:r>
            <a:r>
              <a:rPr lang="tr-TR" dirty="0" err="1" smtClean="0"/>
              <a:t>seretmez</a:t>
            </a:r>
            <a:r>
              <a:rPr lang="tr-TR" dirty="0" smtClean="0"/>
              <a:t> (M., 1957, 120s.). Öz </a:t>
            </a:r>
            <a:r>
              <a:rPr lang="tr-TR" dirty="0" err="1" smtClean="0"/>
              <a:t>gadyryny</a:t>
            </a:r>
            <a:r>
              <a:rPr lang="tr-TR" dirty="0" smtClean="0"/>
              <a:t> bilmedik iliň </a:t>
            </a:r>
            <a:r>
              <a:rPr lang="tr-TR" dirty="0" err="1" smtClean="0"/>
              <a:t>gadyryny</a:t>
            </a:r>
            <a:r>
              <a:rPr lang="tr-TR" dirty="0" smtClean="0"/>
              <a:t> </a:t>
            </a:r>
            <a:r>
              <a:rPr lang="tr-TR" dirty="0" err="1" smtClean="0"/>
              <a:t>näbilsin</a:t>
            </a:r>
            <a:r>
              <a:rPr lang="tr-TR" dirty="0" smtClean="0"/>
              <a:t> (N.1949, 63s.). </a:t>
            </a:r>
            <a:r>
              <a:rPr lang="tr-TR" dirty="0" err="1" smtClean="0"/>
              <a:t>Şir</a:t>
            </a:r>
            <a:r>
              <a:rPr lang="tr-TR" dirty="0" smtClean="0"/>
              <a:t> </a:t>
            </a:r>
            <a:r>
              <a:rPr lang="tr-TR" dirty="0" err="1" smtClean="0"/>
              <a:t>zarbyn</a:t>
            </a:r>
            <a:r>
              <a:rPr lang="tr-TR" dirty="0" smtClean="0"/>
              <a:t> görmeýen </a:t>
            </a:r>
            <a:r>
              <a:rPr lang="tr-TR" dirty="0" err="1" smtClean="0"/>
              <a:t>gurduň</a:t>
            </a:r>
            <a:r>
              <a:rPr lang="tr-TR" dirty="0" smtClean="0"/>
              <a:t>, Her </a:t>
            </a:r>
            <a:r>
              <a:rPr lang="tr-TR" dirty="0" err="1" smtClean="0"/>
              <a:t>murty</a:t>
            </a:r>
            <a:r>
              <a:rPr lang="tr-TR" dirty="0" smtClean="0"/>
              <a:t> bir </a:t>
            </a:r>
            <a:r>
              <a:rPr lang="tr-TR" dirty="0" err="1" smtClean="0"/>
              <a:t>şire</a:t>
            </a:r>
            <a:r>
              <a:rPr lang="tr-TR" dirty="0" smtClean="0"/>
              <a:t> döner.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699792" y="836712"/>
            <a:ext cx="30873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fiilimsiler</a:t>
            </a:r>
            <a:endParaRPr lang="tr-TR" dirty="0"/>
          </a:p>
        </p:txBody>
      </p:sp>
      <p:sp>
        <p:nvSpPr>
          <p:cNvPr id="7" name="6 Dikdörtgen"/>
          <p:cNvSpPr/>
          <p:nvPr/>
        </p:nvSpPr>
        <p:spPr>
          <a:xfrm>
            <a:off x="2483768" y="1772816"/>
            <a:ext cx="3961534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ORTAK </a:t>
            </a:r>
            <a:r>
              <a:rPr lang="tr-TR" b="1" dirty="0" err="1" smtClean="0"/>
              <a:t>IŞLIGIŇ</a:t>
            </a:r>
            <a:r>
              <a:rPr lang="tr-TR" b="1" dirty="0" smtClean="0"/>
              <a:t> ÖTEN ZAMAN </a:t>
            </a:r>
            <a:r>
              <a:rPr lang="tr-TR" b="1" dirty="0" err="1" smtClean="0"/>
              <a:t>ŞEKILLERI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1115616" y="2348880"/>
            <a:ext cx="698477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Görnüşi</a:t>
            </a:r>
            <a:r>
              <a:rPr lang="tr-TR" dirty="0" smtClean="0"/>
              <a:t> ýaly, -</a:t>
            </a:r>
            <a:r>
              <a:rPr lang="tr-TR" dirty="0" err="1" smtClean="0"/>
              <a:t>madyk</a:t>
            </a:r>
            <a:r>
              <a:rPr lang="tr-TR" dirty="0" smtClean="0"/>
              <a:t>/-medik iki </a:t>
            </a:r>
            <a:r>
              <a:rPr lang="tr-TR" dirty="0" err="1" smtClean="0"/>
              <a:t>goşulmanyň</a:t>
            </a:r>
            <a:r>
              <a:rPr lang="tr-TR" dirty="0" smtClean="0"/>
              <a:t> </a:t>
            </a:r>
            <a:r>
              <a:rPr lang="tr-TR" dirty="0" err="1" smtClean="0"/>
              <a:t>birikmeginden</a:t>
            </a:r>
            <a:r>
              <a:rPr lang="tr-TR" dirty="0" smtClean="0"/>
              <a:t> emele </a:t>
            </a:r>
            <a:r>
              <a:rPr lang="tr-TR" dirty="0" err="1" smtClean="0"/>
              <a:t>gelipdir</a:t>
            </a:r>
            <a:r>
              <a:rPr lang="tr-TR" dirty="0" smtClean="0"/>
              <a:t>. Ol </a:t>
            </a:r>
            <a:r>
              <a:rPr lang="tr-TR" dirty="0" err="1" smtClean="0"/>
              <a:t>aýyrgyç</a:t>
            </a:r>
            <a:r>
              <a:rPr lang="tr-TR" dirty="0" smtClean="0"/>
              <a:t> </a:t>
            </a:r>
            <a:r>
              <a:rPr lang="tr-TR" dirty="0" err="1" smtClean="0"/>
              <a:t>bolup</a:t>
            </a:r>
            <a:r>
              <a:rPr lang="tr-TR" dirty="0" smtClean="0"/>
              <a:t> köp </a:t>
            </a:r>
            <a:r>
              <a:rPr lang="tr-TR" dirty="0" err="1" smtClean="0"/>
              <a:t>ulanylýar</a:t>
            </a:r>
            <a:r>
              <a:rPr lang="tr-TR" dirty="0" smtClean="0"/>
              <a:t>. 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-</a:t>
            </a:r>
            <a:r>
              <a:rPr lang="tr-TR" dirty="0" smtClean="0"/>
              <a:t>ma:n/-</a:t>
            </a:r>
            <a:r>
              <a:rPr lang="tr-TR" dirty="0" err="1" smtClean="0"/>
              <a:t>mä</a:t>
            </a:r>
            <a:r>
              <a:rPr lang="tr-TR" dirty="0" smtClean="0"/>
              <a:t>:n bolsa </a:t>
            </a:r>
            <a:r>
              <a:rPr lang="tr-TR" dirty="0" err="1" smtClean="0"/>
              <a:t>magan</a:t>
            </a:r>
            <a:r>
              <a:rPr lang="tr-TR" dirty="0" smtClean="0"/>
              <a:t>/-</a:t>
            </a:r>
            <a:r>
              <a:rPr lang="tr-TR" dirty="0" err="1" smtClean="0"/>
              <a:t>megen</a:t>
            </a:r>
            <a:r>
              <a:rPr lang="tr-TR" dirty="0" smtClean="0"/>
              <a:t>-&gt; -</a:t>
            </a:r>
            <a:r>
              <a:rPr lang="tr-TR" dirty="0" err="1" smtClean="0"/>
              <a:t>maýan</a:t>
            </a:r>
            <a:r>
              <a:rPr lang="tr-TR" dirty="0" smtClean="0"/>
              <a:t>/-</a:t>
            </a:r>
            <a:r>
              <a:rPr lang="tr-TR" dirty="0" err="1" smtClean="0"/>
              <a:t>meýen</a:t>
            </a:r>
            <a:r>
              <a:rPr lang="tr-TR" dirty="0" smtClean="0"/>
              <a:t>&gt; - </a:t>
            </a:r>
            <a:r>
              <a:rPr lang="tr-TR" dirty="0" err="1" smtClean="0"/>
              <a:t>maan</a:t>
            </a:r>
            <a:r>
              <a:rPr lang="tr-TR" dirty="0" smtClean="0"/>
              <a:t>/-</a:t>
            </a:r>
            <a:r>
              <a:rPr lang="tr-TR" dirty="0" err="1" smtClean="0"/>
              <a:t>mään</a:t>
            </a:r>
            <a:r>
              <a:rPr lang="tr-TR" dirty="0" smtClean="0"/>
              <a:t>&gt; </a:t>
            </a:r>
            <a:r>
              <a:rPr lang="tr-TR" dirty="0" err="1" smtClean="0"/>
              <a:t>man</a:t>
            </a:r>
            <a:r>
              <a:rPr lang="tr-TR" dirty="0" smtClean="0"/>
              <a:t>/-</a:t>
            </a:r>
            <a:r>
              <a:rPr lang="tr-TR" dirty="0" err="1" smtClean="0"/>
              <a:t>män</a:t>
            </a:r>
            <a:r>
              <a:rPr lang="tr-TR" dirty="0" smtClean="0"/>
              <a:t> </a:t>
            </a:r>
            <a:r>
              <a:rPr lang="tr-TR" dirty="0" err="1" smtClean="0"/>
              <a:t>görnüşde</a:t>
            </a:r>
            <a:r>
              <a:rPr lang="tr-TR" dirty="0" smtClean="0"/>
              <a:t> emele </a:t>
            </a:r>
            <a:r>
              <a:rPr lang="tr-TR" dirty="0" err="1" smtClean="0"/>
              <a:t>gelipdir</a:t>
            </a:r>
            <a:r>
              <a:rPr lang="tr-TR" dirty="0" smtClean="0"/>
              <a:t>. 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–</a:t>
            </a:r>
            <a:r>
              <a:rPr lang="tr-TR" dirty="0" err="1" smtClean="0"/>
              <a:t>man</a:t>
            </a:r>
            <a:r>
              <a:rPr lang="tr-TR" dirty="0" smtClean="0"/>
              <a:t>/-</a:t>
            </a:r>
            <a:r>
              <a:rPr lang="tr-TR" dirty="0" err="1" smtClean="0"/>
              <a:t>män</a:t>
            </a:r>
            <a:r>
              <a:rPr lang="tr-TR" dirty="0" smtClean="0"/>
              <a:t> işliklere </a:t>
            </a:r>
            <a:r>
              <a:rPr lang="tr-TR" dirty="0" err="1" smtClean="0"/>
              <a:t>ýakyndyr</a:t>
            </a:r>
            <a:r>
              <a:rPr lang="tr-TR" dirty="0" smtClean="0"/>
              <a:t>. Şonuň üçin hem al-</a:t>
            </a:r>
            <a:r>
              <a:rPr lang="tr-TR" dirty="0" err="1" smtClean="0"/>
              <a:t>madyk</a:t>
            </a:r>
            <a:r>
              <a:rPr lang="tr-TR" dirty="0" smtClean="0"/>
              <a:t>, görül-medik </a:t>
            </a:r>
            <a:r>
              <a:rPr lang="tr-TR" dirty="0" err="1" smtClean="0"/>
              <a:t>şekiliniň</a:t>
            </a:r>
            <a:r>
              <a:rPr lang="tr-TR" dirty="0" smtClean="0"/>
              <a:t> </a:t>
            </a:r>
            <a:r>
              <a:rPr lang="tr-TR" dirty="0" err="1" smtClean="0"/>
              <a:t>ýerine</a:t>
            </a:r>
            <a:r>
              <a:rPr lang="tr-TR" dirty="0" smtClean="0"/>
              <a:t> </a:t>
            </a:r>
            <a:r>
              <a:rPr lang="tr-TR" dirty="0" err="1" smtClean="0"/>
              <a:t>ulanylmaýar</a:t>
            </a:r>
            <a:r>
              <a:rPr lang="tr-TR" dirty="0" smtClean="0"/>
              <a:t>. 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Meselem</a:t>
            </a:r>
            <a:r>
              <a:rPr lang="tr-TR" dirty="0" smtClean="0"/>
              <a:t>: görülmedik ýer, sürülmedik </a:t>
            </a:r>
            <a:r>
              <a:rPr lang="tr-TR" dirty="0" err="1" smtClean="0"/>
              <a:t>atyz</a:t>
            </a:r>
            <a:r>
              <a:rPr lang="tr-TR" dirty="0" smtClean="0"/>
              <a:t> ýaly </a:t>
            </a:r>
            <a:r>
              <a:rPr lang="tr-TR" dirty="0" err="1" smtClean="0"/>
              <a:t>ulanylýar</a:t>
            </a:r>
            <a:r>
              <a:rPr lang="tr-TR" dirty="0" smtClean="0"/>
              <a:t>, </a:t>
            </a:r>
            <a:r>
              <a:rPr lang="tr-TR" dirty="0" err="1" smtClean="0"/>
              <a:t>emma</a:t>
            </a:r>
            <a:r>
              <a:rPr lang="tr-TR" dirty="0" smtClean="0"/>
              <a:t> </a:t>
            </a:r>
            <a:r>
              <a:rPr lang="tr-TR" dirty="0" err="1" smtClean="0"/>
              <a:t>görülmän</a:t>
            </a:r>
            <a:r>
              <a:rPr lang="tr-TR" dirty="0" smtClean="0"/>
              <a:t> ýer, </a:t>
            </a:r>
            <a:r>
              <a:rPr lang="tr-TR" dirty="0" err="1" smtClean="0"/>
              <a:t>sürülmän</a:t>
            </a:r>
            <a:r>
              <a:rPr lang="tr-TR" dirty="0" smtClean="0"/>
              <a:t> ýer </a:t>
            </a:r>
            <a:r>
              <a:rPr lang="tr-TR" dirty="0" err="1" smtClean="0"/>
              <a:t>ulanylmaýar</a:t>
            </a:r>
            <a:r>
              <a:rPr lang="tr-TR" dirty="0" smtClean="0"/>
              <a:t>.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699792" y="836712"/>
            <a:ext cx="30873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fiilimsiler</a:t>
            </a:r>
            <a:endParaRPr lang="tr-TR" dirty="0"/>
          </a:p>
        </p:txBody>
      </p:sp>
      <p:sp>
        <p:nvSpPr>
          <p:cNvPr id="7" name="6 Dikdörtgen"/>
          <p:cNvSpPr/>
          <p:nvPr/>
        </p:nvSpPr>
        <p:spPr>
          <a:xfrm>
            <a:off x="2483768" y="1772816"/>
            <a:ext cx="3961534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ORTAK </a:t>
            </a:r>
            <a:r>
              <a:rPr lang="tr-TR" b="1" dirty="0" err="1" smtClean="0"/>
              <a:t>IŞLIGIŇ</a:t>
            </a:r>
            <a:r>
              <a:rPr lang="tr-TR" b="1" dirty="0" smtClean="0"/>
              <a:t> ÖTEN ZAMAN </a:t>
            </a:r>
            <a:r>
              <a:rPr lang="tr-TR" b="1" dirty="0" err="1" smtClean="0"/>
              <a:t>ŞEKILLERI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1907704" y="2828836"/>
            <a:ext cx="547260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käwagtlarda</a:t>
            </a:r>
            <a:r>
              <a:rPr lang="tr-TR" dirty="0" smtClean="0"/>
              <a:t> </a:t>
            </a:r>
            <a:r>
              <a:rPr lang="tr-TR" dirty="0" err="1" smtClean="0"/>
              <a:t>olaryň</a:t>
            </a:r>
            <a:r>
              <a:rPr lang="tr-TR" dirty="0" smtClean="0"/>
              <a:t> </a:t>
            </a:r>
            <a:r>
              <a:rPr lang="tr-TR" dirty="0" err="1" smtClean="0"/>
              <a:t>çalşyrylyp</a:t>
            </a:r>
            <a:r>
              <a:rPr lang="tr-TR" dirty="0" smtClean="0"/>
              <a:t> </a:t>
            </a:r>
            <a:r>
              <a:rPr lang="tr-TR" dirty="0" err="1" smtClean="0"/>
              <a:t>ulanylýan</a:t>
            </a:r>
            <a:r>
              <a:rPr lang="tr-TR" dirty="0" smtClean="0"/>
              <a:t> </a:t>
            </a:r>
            <a:r>
              <a:rPr lang="tr-TR" dirty="0" err="1" smtClean="0"/>
              <a:t>halatlary</a:t>
            </a:r>
            <a:r>
              <a:rPr lang="tr-TR" dirty="0" smtClean="0"/>
              <a:t> hem </a:t>
            </a:r>
            <a:r>
              <a:rPr lang="tr-TR" dirty="0" err="1" smtClean="0"/>
              <a:t>bolup</a:t>
            </a:r>
            <a:r>
              <a:rPr lang="tr-TR" dirty="0" smtClean="0"/>
              <a:t> biler. Onda olar at </a:t>
            </a:r>
            <a:r>
              <a:rPr lang="tr-TR" dirty="0" err="1" smtClean="0"/>
              <a:t>hyzmatynda</a:t>
            </a:r>
            <a:r>
              <a:rPr lang="tr-TR" dirty="0" smtClean="0"/>
              <a:t> </a:t>
            </a:r>
            <a:r>
              <a:rPr lang="tr-TR" dirty="0" err="1" smtClean="0"/>
              <a:t>gelýärler</a:t>
            </a:r>
            <a:r>
              <a:rPr lang="tr-TR" dirty="0" smtClean="0"/>
              <a:t>. 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Meselem:</a:t>
            </a:r>
          </a:p>
          <a:p>
            <a:endParaRPr lang="tr-TR" dirty="0" smtClean="0"/>
          </a:p>
          <a:p>
            <a:r>
              <a:rPr lang="tr-TR" dirty="0" smtClean="0"/>
              <a:t> </a:t>
            </a:r>
            <a:r>
              <a:rPr lang="tr-TR" dirty="0" err="1" smtClean="0"/>
              <a:t>Gelmäniňi</a:t>
            </a:r>
            <a:r>
              <a:rPr lang="tr-TR" dirty="0" smtClean="0"/>
              <a:t> </a:t>
            </a:r>
            <a:r>
              <a:rPr lang="tr-TR" dirty="0" err="1" smtClean="0"/>
              <a:t>eşitdim</a:t>
            </a:r>
            <a:r>
              <a:rPr lang="tr-TR" dirty="0" smtClean="0"/>
              <a:t>. </a:t>
            </a:r>
          </a:p>
          <a:p>
            <a:r>
              <a:rPr lang="tr-TR" dirty="0" err="1" smtClean="0"/>
              <a:t>G</a:t>
            </a:r>
            <a:r>
              <a:rPr lang="tr-TR" dirty="0" err="1" smtClean="0"/>
              <a:t>elmändigiňi</a:t>
            </a:r>
            <a:r>
              <a:rPr lang="tr-TR" dirty="0" smtClean="0"/>
              <a:t> </a:t>
            </a:r>
            <a:r>
              <a:rPr lang="tr-TR" dirty="0" err="1" smtClean="0"/>
              <a:t>eşitdim</a:t>
            </a:r>
            <a:r>
              <a:rPr lang="tr-TR" dirty="0" smtClean="0"/>
              <a:t> 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699792" y="836712"/>
            <a:ext cx="30873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fiilimsiler</a:t>
            </a:r>
            <a:endParaRPr lang="tr-TR" dirty="0"/>
          </a:p>
        </p:txBody>
      </p:sp>
      <p:sp>
        <p:nvSpPr>
          <p:cNvPr id="7" name="6 Dikdörtgen"/>
          <p:cNvSpPr/>
          <p:nvPr/>
        </p:nvSpPr>
        <p:spPr>
          <a:xfrm>
            <a:off x="2483768" y="1772816"/>
            <a:ext cx="3961534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ORTAK </a:t>
            </a:r>
            <a:r>
              <a:rPr lang="tr-TR" b="1" dirty="0" err="1" smtClean="0"/>
              <a:t>IŞLIGIŇ</a:t>
            </a:r>
            <a:r>
              <a:rPr lang="tr-TR" b="1" dirty="0" smtClean="0"/>
              <a:t> ÖTEN ZAMAN </a:t>
            </a:r>
            <a:r>
              <a:rPr lang="tr-TR" b="1" dirty="0" err="1" smtClean="0"/>
              <a:t>ŞEKILLERI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1115616" y="2348880"/>
            <a:ext cx="698477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“–</a:t>
            </a:r>
            <a:r>
              <a:rPr lang="tr-TR" dirty="0" err="1" smtClean="0"/>
              <a:t>man</a:t>
            </a:r>
            <a:r>
              <a:rPr lang="tr-TR" dirty="0" smtClean="0"/>
              <a:t>/-</a:t>
            </a:r>
            <a:r>
              <a:rPr lang="tr-TR" dirty="0" err="1" smtClean="0"/>
              <a:t>män</a:t>
            </a:r>
            <a:r>
              <a:rPr lang="tr-TR" dirty="0" smtClean="0"/>
              <a:t>” </a:t>
            </a:r>
          </a:p>
          <a:p>
            <a:endParaRPr lang="tr-TR" dirty="0" smtClean="0"/>
          </a:p>
          <a:p>
            <a:r>
              <a:rPr lang="tr-TR" dirty="0" smtClean="0"/>
              <a:t>özünden </a:t>
            </a:r>
            <a:r>
              <a:rPr lang="tr-TR" dirty="0" smtClean="0"/>
              <a:t>soň </a:t>
            </a:r>
            <a:r>
              <a:rPr lang="tr-TR" dirty="0" err="1" smtClean="0"/>
              <a:t>degişlilik</a:t>
            </a:r>
            <a:r>
              <a:rPr lang="tr-TR" dirty="0" smtClean="0"/>
              <a:t> </a:t>
            </a:r>
            <a:r>
              <a:rPr lang="tr-TR" dirty="0" err="1" smtClean="0"/>
              <a:t>goşulmalaryny</a:t>
            </a:r>
            <a:r>
              <a:rPr lang="tr-TR" dirty="0" smtClean="0"/>
              <a:t> kabul edenden </a:t>
            </a:r>
            <a:r>
              <a:rPr lang="tr-TR" dirty="0" smtClean="0"/>
              <a:t>“soň” </a:t>
            </a:r>
            <a:r>
              <a:rPr lang="tr-TR" dirty="0" err="1" smtClean="0"/>
              <a:t>sözüniň</a:t>
            </a:r>
            <a:r>
              <a:rPr lang="tr-TR" dirty="0" smtClean="0"/>
              <a:t> </a:t>
            </a:r>
            <a:r>
              <a:rPr lang="tr-TR" dirty="0" err="1" smtClean="0"/>
              <a:t>getirilmegi</a:t>
            </a:r>
            <a:r>
              <a:rPr lang="tr-TR" dirty="0" smtClean="0"/>
              <a:t> bilen hereketi </a:t>
            </a:r>
            <a:r>
              <a:rPr lang="tr-TR" dirty="0" err="1" smtClean="0"/>
              <a:t>ýerine</a:t>
            </a:r>
            <a:r>
              <a:rPr lang="tr-TR" dirty="0" smtClean="0"/>
              <a:t> </a:t>
            </a:r>
            <a:r>
              <a:rPr lang="tr-TR" dirty="0" err="1" smtClean="0"/>
              <a:t>ýetirmek</a:t>
            </a:r>
            <a:r>
              <a:rPr lang="tr-TR" dirty="0" smtClean="0"/>
              <a:t> ýa-da </a:t>
            </a:r>
            <a:r>
              <a:rPr lang="tr-TR" dirty="0" err="1" smtClean="0"/>
              <a:t>ýetirmezlik</a:t>
            </a:r>
            <a:r>
              <a:rPr lang="tr-TR" dirty="0" smtClean="0"/>
              <a:t> üçin </a:t>
            </a:r>
            <a:r>
              <a:rPr lang="tr-TR" dirty="0" err="1" smtClean="0"/>
              <a:t>zerur</a:t>
            </a:r>
            <a:r>
              <a:rPr lang="tr-TR" dirty="0" smtClean="0"/>
              <a:t> bolan </a:t>
            </a:r>
            <a:r>
              <a:rPr lang="tr-TR" dirty="0" err="1" smtClean="0"/>
              <a:t>sebäbi</a:t>
            </a:r>
            <a:r>
              <a:rPr lang="tr-TR" dirty="0" smtClean="0"/>
              <a:t> </a:t>
            </a:r>
            <a:r>
              <a:rPr lang="tr-TR" dirty="0" err="1" smtClean="0"/>
              <a:t>görkezýär</a:t>
            </a:r>
            <a:r>
              <a:rPr lang="tr-TR" dirty="0" smtClean="0"/>
              <a:t>. 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Meselem</a:t>
            </a:r>
            <a:r>
              <a:rPr lang="tr-TR" dirty="0" smtClean="0"/>
              <a:t>: oka+</a:t>
            </a:r>
            <a:r>
              <a:rPr lang="tr-TR" dirty="0" err="1" smtClean="0"/>
              <a:t>man</a:t>
            </a:r>
            <a:r>
              <a:rPr lang="tr-TR" dirty="0" smtClean="0"/>
              <a:t>+ym+dan soň&gt; </a:t>
            </a:r>
            <a:r>
              <a:rPr lang="tr-TR" dirty="0" err="1" smtClean="0"/>
              <a:t>okamanym</a:t>
            </a:r>
            <a:r>
              <a:rPr lang="tr-TR" dirty="0" smtClean="0"/>
              <a:t> soň&gt; </a:t>
            </a:r>
            <a:r>
              <a:rPr lang="tr-TR" dirty="0" err="1" smtClean="0"/>
              <a:t>okamamsoň</a:t>
            </a:r>
            <a:r>
              <a:rPr lang="tr-TR" dirty="0" smtClean="0"/>
              <a:t> we ş.m. 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Şunlukda</a:t>
            </a:r>
            <a:r>
              <a:rPr lang="tr-TR" dirty="0" smtClean="0"/>
              <a:t>, </a:t>
            </a:r>
            <a:r>
              <a:rPr lang="tr-TR" dirty="0" err="1" smtClean="0"/>
              <a:t>man</a:t>
            </a:r>
            <a:r>
              <a:rPr lang="tr-TR" dirty="0" smtClean="0"/>
              <a:t>/- </a:t>
            </a:r>
            <a:r>
              <a:rPr lang="tr-TR" dirty="0" err="1" smtClean="0"/>
              <a:t>män</a:t>
            </a:r>
            <a:r>
              <a:rPr lang="tr-TR" dirty="0" smtClean="0"/>
              <a:t> degişli </a:t>
            </a:r>
            <a:r>
              <a:rPr lang="tr-TR" dirty="0" err="1" smtClean="0"/>
              <a:t>goşulmalary</a:t>
            </a:r>
            <a:r>
              <a:rPr lang="tr-TR" dirty="0" smtClean="0"/>
              <a:t> kabul </a:t>
            </a:r>
            <a:r>
              <a:rPr lang="tr-TR" dirty="0" err="1" smtClean="0"/>
              <a:t>edýärler</a:t>
            </a:r>
            <a:r>
              <a:rPr lang="tr-TR" dirty="0" smtClean="0"/>
              <a:t> we </a:t>
            </a:r>
            <a:r>
              <a:rPr lang="tr-TR" dirty="0" err="1" smtClean="0"/>
              <a:t>atlaşýarlar</a:t>
            </a:r>
            <a:r>
              <a:rPr lang="tr-TR" dirty="0" smtClean="0"/>
              <a:t>. Meselem: </a:t>
            </a:r>
            <a:r>
              <a:rPr lang="tr-TR" dirty="0" err="1" smtClean="0"/>
              <a:t>bilmänim</a:t>
            </a:r>
            <a:r>
              <a:rPr lang="tr-TR" dirty="0" smtClean="0"/>
              <a:t>, </a:t>
            </a:r>
            <a:r>
              <a:rPr lang="tr-TR" dirty="0" err="1" smtClean="0"/>
              <a:t>almanym</a:t>
            </a:r>
            <a:r>
              <a:rPr lang="tr-TR" dirty="0" smtClean="0"/>
              <a:t>, </a:t>
            </a:r>
            <a:r>
              <a:rPr lang="tr-TR" dirty="0" err="1" smtClean="0"/>
              <a:t>bilmäniň</a:t>
            </a:r>
            <a:r>
              <a:rPr lang="tr-TR" dirty="0" smtClean="0"/>
              <a:t>, </a:t>
            </a:r>
            <a:r>
              <a:rPr lang="tr-TR" dirty="0" err="1" smtClean="0"/>
              <a:t>almanyň</a:t>
            </a:r>
            <a:r>
              <a:rPr lang="tr-TR" dirty="0" smtClean="0"/>
              <a:t>, </a:t>
            </a:r>
            <a:r>
              <a:rPr lang="tr-TR" dirty="0" err="1" smtClean="0"/>
              <a:t>bilmäni</a:t>
            </a:r>
            <a:r>
              <a:rPr lang="tr-TR" dirty="0" smtClean="0"/>
              <a:t>, </a:t>
            </a:r>
            <a:r>
              <a:rPr lang="tr-TR" dirty="0" err="1" smtClean="0"/>
              <a:t>almany</a:t>
            </a:r>
            <a:r>
              <a:rPr lang="tr-TR" dirty="0" smtClean="0"/>
              <a:t> we ş.m.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sp>
        <p:nvSpPr>
          <p:cNvPr id="9" name="8 Dikdörtgen"/>
          <p:cNvSpPr/>
          <p:nvPr/>
        </p:nvSpPr>
        <p:spPr>
          <a:xfrm>
            <a:off x="2699792" y="836712"/>
            <a:ext cx="30873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fiilimsiler</a:t>
            </a:r>
            <a:endParaRPr lang="tr-TR" dirty="0"/>
          </a:p>
        </p:txBody>
      </p:sp>
      <p:sp>
        <p:nvSpPr>
          <p:cNvPr id="7" name="6 Dikdörtgen"/>
          <p:cNvSpPr/>
          <p:nvPr/>
        </p:nvSpPr>
        <p:spPr>
          <a:xfrm>
            <a:off x="2843808" y="1412776"/>
            <a:ext cx="2544992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MORFOLOGİK</a:t>
            </a:r>
            <a:r>
              <a:rPr lang="tr-TR" b="1" dirty="0" smtClean="0"/>
              <a:t> </a:t>
            </a:r>
            <a:r>
              <a:rPr lang="tr-TR" b="1" dirty="0" err="1" smtClean="0"/>
              <a:t>DERŇEW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6" name="5 Dikdörtgen"/>
          <p:cNvSpPr/>
          <p:nvPr/>
        </p:nvSpPr>
        <p:spPr>
          <a:xfrm>
            <a:off x="1259632" y="1844824"/>
            <a:ext cx="698477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Bilmez </a:t>
            </a:r>
            <a:r>
              <a:rPr lang="tr-TR" dirty="0" err="1" smtClean="0"/>
              <a:t>tebip</a:t>
            </a:r>
            <a:r>
              <a:rPr lang="tr-TR" dirty="0" smtClean="0"/>
              <a:t> jan alar. </a:t>
            </a:r>
            <a:r>
              <a:rPr lang="tr-TR" dirty="0" err="1" smtClean="0"/>
              <a:t>Doýurmadyk</a:t>
            </a:r>
            <a:r>
              <a:rPr lang="tr-TR" dirty="0" smtClean="0"/>
              <a:t> </a:t>
            </a:r>
            <a:r>
              <a:rPr lang="tr-TR" dirty="0" err="1" smtClean="0"/>
              <a:t>palawdan</a:t>
            </a:r>
            <a:r>
              <a:rPr lang="tr-TR" dirty="0" smtClean="0"/>
              <a:t> </a:t>
            </a:r>
            <a:r>
              <a:rPr lang="tr-TR" dirty="0" err="1" smtClean="0"/>
              <a:t>doýran</a:t>
            </a:r>
            <a:r>
              <a:rPr lang="tr-TR" dirty="0" smtClean="0"/>
              <a:t> </a:t>
            </a:r>
            <a:r>
              <a:rPr lang="tr-TR" dirty="0" err="1" smtClean="0"/>
              <a:t>ýarma</a:t>
            </a:r>
            <a:r>
              <a:rPr lang="tr-TR" dirty="0" smtClean="0"/>
              <a:t> </a:t>
            </a:r>
            <a:r>
              <a:rPr lang="tr-TR" dirty="0" err="1" smtClean="0"/>
              <a:t>ýagşydyr</a:t>
            </a:r>
            <a:r>
              <a:rPr lang="tr-TR" dirty="0" smtClean="0"/>
              <a:t>. </a:t>
            </a:r>
            <a:r>
              <a:rPr lang="tr-TR" dirty="0" err="1" smtClean="0"/>
              <a:t>Sylara</a:t>
            </a:r>
            <a:r>
              <a:rPr lang="tr-TR" dirty="0" smtClean="0"/>
              <a:t> güýjüň bolmasa </a:t>
            </a:r>
            <a:r>
              <a:rPr lang="tr-TR" dirty="0" err="1" smtClean="0"/>
              <a:t>sylamaga</a:t>
            </a:r>
            <a:r>
              <a:rPr lang="tr-TR" dirty="0" smtClean="0"/>
              <a:t> diliň bolsun. </a:t>
            </a:r>
            <a:r>
              <a:rPr lang="tr-TR" dirty="0" err="1" smtClean="0"/>
              <a:t>Tomus</a:t>
            </a:r>
            <a:r>
              <a:rPr lang="tr-TR" dirty="0" smtClean="0"/>
              <a:t> </a:t>
            </a:r>
            <a:r>
              <a:rPr lang="tr-TR" dirty="0" err="1" smtClean="0"/>
              <a:t>depesi</a:t>
            </a:r>
            <a:r>
              <a:rPr lang="tr-TR" dirty="0" smtClean="0"/>
              <a:t> </a:t>
            </a:r>
            <a:r>
              <a:rPr lang="tr-TR" dirty="0" err="1" smtClean="0"/>
              <a:t>gaýnamadygyň</a:t>
            </a:r>
            <a:r>
              <a:rPr lang="tr-TR" dirty="0" smtClean="0"/>
              <a:t>, gyş </a:t>
            </a:r>
            <a:r>
              <a:rPr lang="tr-TR" dirty="0" err="1" smtClean="0"/>
              <a:t>gazany</a:t>
            </a:r>
            <a:r>
              <a:rPr lang="tr-TR" dirty="0" smtClean="0"/>
              <a:t> </a:t>
            </a:r>
            <a:r>
              <a:rPr lang="tr-TR" dirty="0" err="1" smtClean="0"/>
              <a:t>gaýnamaz</a:t>
            </a:r>
            <a:r>
              <a:rPr lang="tr-TR" dirty="0" smtClean="0"/>
              <a:t>. Dostuňa </a:t>
            </a:r>
            <a:r>
              <a:rPr lang="tr-TR" dirty="0" err="1" smtClean="0"/>
              <a:t>bereniňi</a:t>
            </a:r>
            <a:r>
              <a:rPr lang="tr-TR" dirty="0" smtClean="0"/>
              <a:t> sorama, goňşyňa </a:t>
            </a:r>
            <a:r>
              <a:rPr lang="tr-TR" dirty="0" err="1" smtClean="0"/>
              <a:t>bereniňi</a:t>
            </a:r>
            <a:r>
              <a:rPr lang="tr-TR" dirty="0" smtClean="0"/>
              <a:t> </a:t>
            </a:r>
            <a:r>
              <a:rPr lang="tr-TR" dirty="0" err="1" smtClean="0"/>
              <a:t>agzama</a:t>
            </a:r>
            <a:r>
              <a:rPr lang="tr-TR" dirty="0" smtClean="0"/>
              <a:t>. Aş atana aş at, daş atana daş at. Duşmanyň </a:t>
            </a:r>
            <a:r>
              <a:rPr lang="tr-TR" dirty="0" err="1" smtClean="0"/>
              <a:t>güldügi</a:t>
            </a:r>
            <a:r>
              <a:rPr lang="tr-TR" dirty="0" smtClean="0"/>
              <a:t> – </a:t>
            </a:r>
            <a:r>
              <a:rPr lang="tr-TR" dirty="0" err="1" smtClean="0"/>
              <a:t>syryňy</a:t>
            </a:r>
            <a:r>
              <a:rPr lang="tr-TR" dirty="0" smtClean="0"/>
              <a:t> </a:t>
            </a:r>
            <a:r>
              <a:rPr lang="tr-TR" dirty="0" err="1" smtClean="0"/>
              <a:t>bildigi</a:t>
            </a:r>
            <a:r>
              <a:rPr lang="tr-TR" dirty="0" smtClean="0"/>
              <a:t>. Bal tutan </a:t>
            </a:r>
            <a:r>
              <a:rPr lang="tr-TR" dirty="0" err="1" smtClean="0"/>
              <a:t>barmagyny</a:t>
            </a:r>
            <a:r>
              <a:rPr lang="tr-TR" dirty="0" smtClean="0"/>
              <a:t> </a:t>
            </a:r>
            <a:r>
              <a:rPr lang="tr-TR" dirty="0" err="1" smtClean="0"/>
              <a:t>ýalar</a:t>
            </a:r>
            <a:r>
              <a:rPr lang="tr-TR" dirty="0" smtClean="0"/>
              <a:t>. </a:t>
            </a:r>
            <a:r>
              <a:rPr lang="tr-TR" dirty="0" err="1" smtClean="0"/>
              <a:t>Puly</a:t>
            </a:r>
            <a:r>
              <a:rPr lang="tr-TR" dirty="0" smtClean="0"/>
              <a:t> </a:t>
            </a:r>
            <a:r>
              <a:rPr lang="tr-TR" dirty="0" err="1" smtClean="0"/>
              <a:t>gazanmak</a:t>
            </a:r>
            <a:r>
              <a:rPr lang="tr-TR" dirty="0" smtClean="0"/>
              <a:t> asan, saklamak müşgil. </a:t>
            </a:r>
            <a:r>
              <a:rPr lang="tr-TR" dirty="0" err="1" smtClean="0"/>
              <a:t>Sözüni</a:t>
            </a:r>
            <a:r>
              <a:rPr lang="tr-TR" dirty="0" smtClean="0"/>
              <a:t> bilip </a:t>
            </a:r>
            <a:r>
              <a:rPr lang="tr-TR" dirty="0" err="1" smtClean="0"/>
              <a:t>sözläniň</a:t>
            </a:r>
            <a:r>
              <a:rPr lang="tr-TR" dirty="0" smtClean="0"/>
              <a:t> </a:t>
            </a:r>
            <a:r>
              <a:rPr lang="tr-TR" dirty="0" err="1" smtClean="0"/>
              <a:t>ýüzüniň</a:t>
            </a:r>
            <a:r>
              <a:rPr lang="tr-TR" dirty="0" smtClean="0"/>
              <a:t> </a:t>
            </a:r>
            <a:r>
              <a:rPr lang="tr-TR" dirty="0" err="1" smtClean="0"/>
              <a:t>nury</a:t>
            </a:r>
            <a:r>
              <a:rPr lang="tr-TR" dirty="0" smtClean="0"/>
              <a:t> tükenmez, </a:t>
            </a:r>
            <a:r>
              <a:rPr lang="tr-TR" dirty="0" err="1" smtClean="0"/>
              <a:t>ýerini</a:t>
            </a:r>
            <a:r>
              <a:rPr lang="tr-TR" dirty="0" smtClean="0"/>
              <a:t> bilip </a:t>
            </a:r>
            <a:r>
              <a:rPr lang="tr-TR" dirty="0" err="1" smtClean="0"/>
              <a:t>harçlanyň</a:t>
            </a:r>
            <a:r>
              <a:rPr lang="tr-TR" dirty="0" smtClean="0"/>
              <a:t> </a:t>
            </a:r>
            <a:r>
              <a:rPr lang="tr-TR" dirty="0" err="1" smtClean="0"/>
              <a:t>golunyň</a:t>
            </a:r>
            <a:r>
              <a:rPr lang="tr-TR" dirty="0" smtClean="0"/>
              <a:t> </a:t>
            </a:r>
            <a:r>
              <a:rPr lang="tr-TR" dirty="0" err="1" smtClean="0"/>
              <a:t>harjy</a:t>
            </a:r>
            <a:r>
              <a:rPr lang="tr-TR" dirty="0" smtClean="0"/>
              <a:t> tükenmez. </a:t>
            </a:r>
            <a:r>
              <a:rPr lang="tr-TR" dirty="0" err="1" smtClean="0"/>
              <a:t>Towşanyň</a:t>
            </a:r>
            <a:r>
              <a:rPr lang="tr-TR" dirty="0" smtClean="0"/>
              <a:t> </a:t>
            </a:r>
            <a:r>
              <a:rPr lang="tr-TR" dirty="0" err="1" smtClean="0"/>
              <a:t>gaçyşyny</a:t>
            </a:r>
            <a:r>
              <a:rPr lang="tr-TR" dirty="0" smtClean="0"/>
              <a:t> görenimde, </a:t>
            </a:r>
            <a:r>
              <a:rPr lang="tr-TR" dirty="0" err="1" smtClean="0"/>
              <a:t>etden</a:t>
            </a:r>
            <a:r>
              <a:rPr lang="tr-TR" dirty="0" smtClean="0"/>
              <a:t> </a:t>
            </a:r>
            <a:r>
              <a:rPr lang="tr-TR" dirty="0" err="1" smtClean="0"/>
              <a:t>tamamy</a:t>
            </a:r>
            <a:r>
              <a:rPr lang="tr-TR" dirty="0" smtClean="0"/>
              <a:t> üzdüm. </a:t>
            </a:r>
            <a:r>
              <a:rPr lang="tr-TR" dirty="0" err="1" smtClean="0"/>
              <a:t>Tozany</a:t>
            </a:r>
            <a:r>
              <a:rPr lang="tr-TR" dirty="0" smtClean="0"/>
              <a:t> </a:t>
            </a:r>
            <a:r>
              <a:rPr lang="tr-TR" dirty="0" err="1" smtClean="0"/>
              <a:t>gapan</a:t>
            </a:r>
            <a:r>
              <a:rPr lang="tr-TR" dirty="0" smtClean="0"/>
              <a:t> </a:t>
            </a:r>
            <a:r>
              <a:rPr lang="tr-TR" dirty="0" err="1" smtClean="0"/>
              <a:t>eýesi</a:t>
            </a:r>
            <a:r>
              <a:rPr lang="tr-TR" dirty="0" smtClean="0"/>
              <a:t> gelende </a:t>
            </a:r>
            <a:r>
              <a:rPr lang="tr-TR" dirty="0" err="1" smtClean="0"/>
              <a:t>görersiň</a:t>
            </a:r>
            <a:r>
              <a:rPr lang="tr-TR" dirty="0" smtClean="0"/>
              <a:t>. </a:t>
            </a:r>
            <a:r>
              <a:rPr lang="tr-TR" dirty="0" err="1" smtClean="0"/>
              <a:t>Toý</a:t>
            </a:r>
            <a:r>
              <a:rPr lang="tr-TR" dirty="0" smtClean="0"/>
              <a:t> </a:t>
            </a:r>
            <a:r>
              <a:rPr lang="tr-TR" dirty="0" err="1" smtClean="0"/>
              <a:t>diýilse</a:t>
            </a:r>
            <a:r>
              <a:rPr lang="tr-TR" dirty="0" smtClean="0"/>
              <a:t>, </a:t>
            </a:r>
            <a:r>
              <a:rPr lang="tr-TR" dirty="0" err="1" smtClean="0"/>
              <a:t>gury</a:t>
            </a:r>
            <a:r>
              <a:rPr lang="tr-TR" dirty="0" smtClean="0"/>
              <a:t> kelle-de </a:t>
            </a:r>
            <a:r>
              <a:rPr lang="tr-TR" dirty="0" err="1" smtClean="0"/>
              <a:t>togalanypdyr</a:t>
            </a:r>
            <a:r>
              <a:rPr lang="tr-TR" dirty="0" smtClean="0"/>
              <a:t>. Agaç iỳ</a:t>
            </a:r>
            <a:r>
              <a:rPr lang="tr-TR" dirty="0" err="1" smtClean="0"/>
              <a:t>mişinden</a:t>
            </a:r>
            <a:r>
              <a:rPr lang="tr-TR" dirty="0" smtClean="0"/>
              <a:t> belli, adam kylmyşyndan. </a:t>
            </a:r>
            <a:endParaRPr lang="tr-TR" dirty="0"/>
          </a:p>
        </p:txBody>
      </p:sp>
      <p:pic>
        <p:nvPicPr>
          <p:cNvPr id="8" name="Resim 1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4437112"/>
            <a:ext cx="1440160" cy="151216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699792" y="836712"/>
            <a:ext cx="30873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fiilimsiler</a:t>
            </a:r>
            <a:endParaRPr lang="tr-TR" dirty="0"/>
          </a:p>
        </p:txBody>
      </p:sp>
      <p:sp>
        <p:nvSpPr>
          <p:cNvPr id="7" name="6 Dikdörtgen"/>
          <p:cNvSpPr/>
          <p:nvPr/>
        </p:nvSpPr>
        <p:spPr>
          <a:xfrm>
            <a:off x="2483768" y="1772816"/>
            <a:ext cx="3961534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ORTAK </a:t>
            </a:r>
            <a:r>
              <a:rPr lang="tr-TR" b="1" dirty="0" err="1" smtClean="0"/>
              <a:t>IŞLIGIŇ</a:t>
            </a:r>
            <a:r>
              <a:rPr lang="tr-TR" b="1" dirty="0" smtClean="0"/>
              <a:t> ÖTEN ZAMAN </a:t>
            </a:r>
            <a:r>
              <a:rPr lang="tr-TR" b="1" dirty="0" err="1" smtClean="0"/>
              <a:t>ŞEKILLERI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2286000" y="282883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Ortak </a:t>
            </a:r>
            <a:r>
              <a:rPr lang="tr-TR" dirty="0" err="1" smtClean="0"/>
              <a:t>işligiň</a:t>
            </a:r>
            <a:r>
              <a:rPr lang="tr-TR" dirty="0" smtClean="0"/>
              <a:t> öten zaman şekilleriniň </a:t>
            </a:r>
            <a:r>
              <a:rPr lang="tr-TR" dirty="0" err="1" smtClean="0"/>
              <a:t>barlygy</a:t>
            </a:r>
            <a:r>
              <a:rPr lang="tr-TR" dirty="0" smtClean="0"/>
              <a:t> we </a:t>
            </a:r>
            <a:r>
              <a:rPr lang="tr-TR" dirty="0" err="1" smtClean="0"/>
              <a:t>ýoklugy</a:t>
            </a:r>
            <a:r>
              <a:rPr lang="tr-TR" dirty="0" smtClean="0"/>
              <a:t> </a:t>
            </a:r>
            <a:r>
              <a:rPr lang="tr-TR" dirty="0" err="1" smtClean="0"/>
              <a:t>bolýar</a:t>
            </a:r>
            <a:r>
              <a:rPr lang="tr-TR" dirty="0" smtClean="0"/>
              <a:t>. Olar </a:t>
            </a:r>
            <a:r>
              <a:rPr lang="tr-TR" dirty="0" err="1" smtClean="0"/>
              <a:t>goşulan</a:t>
            </a:r>
            <a:r>
              <a:rPr lang="tr-TR" dirty="0" smtClean="0"/>
              <a:t> sözünden edilen ýa-da edilmedik </a:t>
            </a:r>
            <a:r>
              <a:rPr lang="tr-TR" dirty="0" err="1" smtClean="0"/>
              <a:t>gymyldy</a:t>
            </a:r>
            <a:r>
              <a:rPr lang="tr-TR" dirty="0" smtClean="0"/>
              <a:t>-</a:t>
            </a:r>
            <a:r>
              <a:rPr lang="tr-TR" dirty="0" err="1" smtClean="0"/>
              <a:t>hereketiň</a:t>
            </a:r>
            <a:r>
              <a:rPr lang="tr-TR" dirty="0" smtClean="0"/>
              <a:t> </a:t>
            </a:r>
            <a:r>
              <a:rPr lang="tr-TR" dirty="0" err="1" smtClean="0"/>
              <a:t>tapawutly</a:t>
            </a:r>
            <a:r>
              <a:rPr lang="tr-TR" dirty="0" smtClean="0"/>
              <a:t> </a:t>
            </a:r>
            <a:r>
              <a:rPr lang="tr-TR" dirty="0" err="1" smtClean="0"/>
              <a:t>aýratynlygyny</a:t>
            </a:r>
            <a:r>
              <a:rPr lang="tr-TR" dirty="0" smtClean="0"/>
              <a:t> </a:t>
            </a:r>
            <a:r>
              <a:rPr lang="tr-TR" dirty="0" err="1" smtClean="0"/>
              <a:t>aňladýar</a:t>
            </a:r>
            <a:r>
              <a:rPr lang="tr-TR" dirty="0" smtClean="0"/>
              <a:t>.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 Başlık 3"/>
          <p:cNvSpPr>
            <a:spLocks noGrp="1"/>
          </p:cNvSpPr>
          <p:nvPr>
            <p:ph type="subTitle" idx="1"/>
          </p:nvPr>
        </p:nvSpPr>
        <p:spPr>
          <a:xfrm>
            <a:off x="1115616" y="548680"/>
            <a:ext cx="6400800" cy="762000"/>
          </a:xfrm>
          <a:solidFill>
            <a:srgbClr val="FFC000"/>
          </a:solidFill>
        </p:spPr>
        <p:txBody>
          <a:bodyPr/>
          <a:lstStyle/>
          <a:p>
            <a:r>
              <a:rPr lang="tr-TR" b="1" dirty="0" smtClean="0"/>
              <a:t>TEMEL KAYNAKLAR</a:t>
            </a:r>
            <a:endParaRPr lang="tr-TR" b="1" dirty="0"/>
          </a:p>
        </p:txBody>
      </p:sp>
      <p:sp>
        <p:nvSpPr>
          <p:cNvPr id="2" name="Dikdörtgen 1"/>
          <p:cNvSpPr/>
          <p:nvPr/>
        </p:nvSpPr>
        <p:spPr>
          <a:xfrm>
            <a:off x="971600" y="1412776"/>
            <a:ext cx="7128792" cy="4425955"/>
          </a:xfrm>
          <a:prstGeom prst="rect">
            <a:avLst/>
          </a:prstGeom>
          <a:solidFill>
            <a:srgbClr val="92D050"/>
          </a:solidFill>
        </p:spPr>
        <p:txBody>
          <a:bodyPr wrap="square" anchor="b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Azimov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P. (1969). </a:t>
            </a:r>
            <a:r>
              <a:rPr lang="tr-TR" sz="1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Türkmen </a:t>
            </a:r>
            <a:r>
              <a:rPr lang="tr-TR" sz="1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diliniň</a:t>
            </a:r>
            <a:r>
              <a:rPr lang="tr-TR" sz="1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meseleleri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Aşgabat. </a:t>
            </a:r>
            <a:endParaRPr lang="tr-TR" sz="120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r-TR" sz="1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Azimov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P.; </a:t>
            </a: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Hıdırov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M. N., </a:t>
            </a: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Sopıyev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G. (1960). </a:t>
            </a:r>
            <a:r>
              <a:rPr lang="tr-TR" sz="1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Häzirki</a:t>
            </a:r>
            <a:r>
              <a:rPr lang="tr-TR" sz="1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zaman </a:t>
            </a:r>
            <a:r>
              <a:rPr lang="tr-TR" sz="1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türkmen</a:t>
            </a:r>
            <a:r>
              <a:rPr lang="tr-TR" sz="1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dili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Aşgabat. 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Azimov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P.; </a:t>
            </a: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Sopıyev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G. </a:t>
            </a: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Çöňňäyev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Y. M. (1974). </a:t>
            </a:r>
            <a:r>
              <a:rPr lang="tr-TR" sz="12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Türkmen dili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Aşgabat: Türkmenistan </a:t>
            </a:r>
            <a:r>
              <a:rPr lang="tr-TR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Neşiryatı</a:t>
            </a:r>
            <a:r>
              <a:rPr lang="tr-TR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Azimov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Pıgam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(1992), 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Türkmen Dili, </a:t>
            </a:r>
            <a:r>
              <a:rPr lang="tr-TR" sz="1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Aşgabat.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Esenmedowa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A.(2010) </a:t>
            </a: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Häzirki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Zaman Türkmen Dili (</a:t>
            </a: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Morfologiýa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 Aşgabat </a:t>
            </a:r>
            <a:endParaRPr lang="tr-TR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Clark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Larry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(1998),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Turkmen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Reference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Grammar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Çarıyarov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B.,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(1978), 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Türkmen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Diliniň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Orfoepik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Sözlüği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 Aşgabat. </a:t>
            </a:r>
            <a:endParaRPr lang="tr-TR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Hamzayev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M.,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(1962), 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Türkmen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Diliniň</a:t>
            </a:r>
            <a:r>
              <a:rPr lang="tr-TR" sz="1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Sözlüği</a:t>
            </a:r>
            <a:r>
              <a:rPr lang="tr-TR" sz="1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Aşgabat.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Türkmen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Diliniň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Grammatikası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Aşgabat </a:t>
            </a:r>
            <a:r>
              <a:rPr 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2000.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Tekin 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Talat ve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başk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(1995), 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Türkmence-Türkçe Sözlük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Ankara.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Veyisov</a:t>
            </a:r>
            <a:r>
              <a:rPr 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B.,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Babayeva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G. (2010) 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Türkmen dili (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praktikum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Yokarı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Okuv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Mekdepleri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Okuv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Kitabı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Aşgabat.</a:t>
            </a:r>
          </a:p>
          <a:p>
            <a:pPr>
              <a:lnSpc>
                <a:spcPct val="150000"/>
              </a:lnSpc>
            </a:pP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Söyegov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Muratgeldi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Arnazarov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Seyintanazr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(2017) </a:t>
            </a:r>
            <a:r>
              <a:rPr lang="tr-TR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Örnekli Türkmence Gramer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Ankara.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tr-TR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8310228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699792" y="836712"/>
            <a:ext cx="30873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fiilimsiler</a:t>
            </a:r>
            <a:endParaRPr lang="tr-TR" dirty="0"/>
          </a:p>
        </p:txBody>
      </p:sp>
      <p:sp>
        <p:nvSpPr>
          <p:cNvPr id="7" name="6 Dikdörtgen"/>
          <p:cNvSpPr/>
          <p:nvPr/>
        </p:nvSpPr>
        <p:spPr>
          <a:xfrm>
            <a:off x="2483768" y="1772816"/>
            <a:ext cx="3961534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ORTAK </a:t>
            </a:r>
            <a:r>
              <a:rPr lang="tr-TR" b="1" dirty="0" err="1" smtClean="0"/>
              <a:t>IŞLIGIŇ</a:t>
            </a:r>
            <a:r>
              <a:rPr lang="tr-TR" b="1" dirty="0" smtClean="0"/>
              <a:t> ÖTEN ZAMAN </a:t>
            </a:r>
            <a:r>
              <a:rPr lang="tr-TR" b="1" dirty="0" err="1" smtClean="0"/>
              <a:t>ŞEKILLERI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2267744" y="2924944"/>
            <a:ext cx="52383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tr-TR" dirty="0" smtClean="0"/>
              <a:t> </a:t>
            </a:r>
            <a:r>
              <a:rPr lang="tr-TR" b="1" dirty="0" smtClean="0"/>
              <a:t>-an/-en</a:t>
            </a:r>
            <a:r>
              <a:rPr lang="tr-TR" b="1" dirty="0" smtClean="0"/>
              <a:t>,</a:t>
            </a:r>
          </a:p>
          <a:p>
            <a:pPr>
              <a:buFont typeface="Wingdings" pitchFamily="2" charset="2"/>
              <a:buChar char="ü"/>
            </a:pPr>
            <a:r>
              <a:rPr lang="tr-TR" b="1" dirty="0" smtClean="0"/>
              <a:t>- </a:t>
            </a:r>
            <a:r>
              <a:rPr lang="tr-TR" b="1" dirty="0" err="1" smtClean="0"/>
              <a:t>dyk</a:t>
            </a:r>
            <a:r>
              <a:rPr lang="tr-TR" b="1" dirty="0" smtClean="0"/>
              <a:t>/-dik/-</a:t>
            </a:r>
            <a:r>
              <a:rPr lang="tr-TR" b="1" dirty="0" err="1" smtClean="0"/>
              <a:t>duk</a:t>
            </a:r>
            <a:r>
              <a:rPr lang="tr-TR" b="1" dirty="0" smtClean="0"/>
              <a:t>/-dük</a:t>
            </a:r>
            <a:r>
              <a:rPr lang="tr-TR" b="1" dirty="0" smtClean="0"/>
              <a:t>,</a:t>
            </a:r>
          </a:p>
          <a:p>
            <a:pPr>
              <a:buFont typeface="Wingdings" pitchFamily="2" charset="2"/>
              <a:buChar char="ü"/>
            </a:pPr>
            <a:r>
              <a:rPr lang="tr-TR" b="1" dirty="0" smtClean="0"/>
              <a:t>-</a:t>
            </a:r>
            <a:r>
              <a:rPr lang="tr-TR" b="1" dirty="0" smtClean="0"/>
              <a:t> </a:t>
            </a:r>
            <a:r>
              <a:rPr lang="tr-TR" b="1" dirty="0" err="1" smtClean="0"/>
              <a:t>myş</a:t>
            </a:r>
            <a:r>
              <a:rPr lang="tr-TR" b="1" dirty="0" smtClean="0"/>
              <a:t>/- </a:t>
            </a:r>
            <a:r>
              <a:rPr lang="tr-TR" b="1" dirty="0" err="1" smtClean="0"/>
              <a:t>miş</a:t>
            </a:r>
            <a:r>
              <a:rPr lang="tr-TR" b="1" dirty="0" smtClean="0"/>
              <a:t>/-muş/-</a:t>
            </a:r>
            <a:r>
              <a:rPr lang="tr-TR" b="1" dirty="0" err="1" smtClean="0"/>
              <a:t>müş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1" name="10 Dikdörtgen"/>
          <p:cNvSpPr/>
          <p:nvPr/>
        </p:nvSpPr>
        <p:spPr>
          <a:xfrm>
            <a:off x="2267744" y="2276872"/>
            <a:ext cx="45398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Ortak </a:t>
            </a:r>
            <a:r>
              <a:rPr lang="tr-TR" dirty="0" err="1" smtClean="0"/>
              <a:t>işligiň</a:t>
            </a:r>
            <a:r>
              <a:rPr lang="tr-TR" dirty="0" smtClean="0"/>
              <a:t> öten zaman </a:t>
            </a:r>
            <a:r>
              <a:rPr lang="tr-TR" dirty="0" err="1" smtClean="0"/>
              <a:t>şekiliniň</a:t>
            </a:r>
            <a:r>
              <a:rPr lang="tr-TR" dirty="0" smtClean="0"/>
              <a:t> </a:t>
            </a:r>
            <a:r>
              <a:rPr lang="tr-TR" dirty="0" err="1" smtClean="0"/>
              <a:t>barlyk</a:t>
            </a:r>
            <a:r>
              <a:rPr lang="tr-TR" dirty="0" smtClean="0"/>
              <a:t> </a:t>
            </a:r>
            <a:r>
              <a:rPr lang="tr-TR" dirty="0" err="1" smtClean="0"/>
              <a:t>galypy</a:t>
            </a:r>
            <a:endParaRPr lang="tr-TR" dirty="0"/>
          </a:p>
        </p:txBody>
      </p:sp>
      <p:sp>
        <p:nvSpPr>
          <p:cNvPr id="12" name="11 Dikdörtgen"/>
          <p:cNvSpPr/>
          <p:nvPr/>
        </p:nvSpPr>
        <p:spPr>
          <a:xfrm>
            <a:off x="2267744" y="479715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err="1" smtClean="0"/>
              <a:t>goşulmalarynyň</a:t>
            </a:r>
            <a:r>
              <a:rPr lang="tr-TR" dirty="0" smtClean="0"/>
              <a:t> </a:t>
            </a:r>
            <a:r>
              <a:rPr lang="tr-TR" dirty="0" err="1" smtClean="0"/>
              <a:t>düýp</a:t>
            </a:r>
            <a:r>
              <a:rPr lang="tr-TR" dirty="0" smtClean="0"/>
              <a:t> işliklere </a:t>
            </a:r>
            <a:r>
              <a:rPr lang="tr-TR" dirty="0" err="1" smtClean="0"/>
              <a:t>goşulmagy</a:t>
            </a:r>
            <a:r>
              <a:rPr lang="tr-TR" dirty="0" smtClean="0"/>
              <a:t> bilen </a:t>
            </a:r>
            <a:r>
              <a:rPr lang="tr-TR" dirty="0" err="1" smtClean="0"/>
              <a:t>hasyl</a:t>
            </a:r>
            <a:r>
              <a:rPr lang="tr-TR" dirty="0" smtClean="0"/>
              <a:t> </a:t>
            </a:r>
            <a:r>
              <a:rPr lang="tr-TR" dirty="0" err="1" smtClean="0"/>
              <a:t>bolýarlar</a:t>
            </a:r>
            <a:r>
              <a:rPr lang="tr-TR" dirty="0" smtClean="0"/>
              <a:t>.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699792" y="836712"/>
            <a:ext cx="30873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fiilimsiler</a:t>
            </a:r>
            <a:endParaRPr lang="tr-TR" dirty="0"/>
          </a:p>
        </p:txBody>
      </p:sp>
      <p:sp>
        <p:nvSpPr>
          <p:cNvPr id="7" name="6 Dikdörtgen"/>
          <p:cNvSpPr/>
          <p:nvPr/>
        </p:nvSpPr>
        <p:spPr>
          <a:xfrm>
            <a:off x="2483768" y="1772816"/>
            <a:ext cx="3961534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ORTAK </a:t>
            </a:r>
            <a:r>
              <a:rPr lang="tr-TR" b="1" dirty="0" err="1" smtClean="0"/>
              <a:t>IŞLIGIŇ</a:t>
            </a:r>
            <a:r>
              <a:rPr lang="tr-TR" b="1" dirty="0" smtClean="0"/>
              <a:t> ÖTEN ZAMAN </a:t>
            </a:r>
            <a:r>
              <a:rPr lang="tr-TR" b="1" dirty="0" err="1" smtClean="0"/>
              <a:t>ŞEKILLERI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3" name="12 Dikdörtgen"/>
          <p:cNvSpPr/>
          <p:nvPr/>
        </p:nvSpPr>
        <p:spPr>
          <a:xfrm>
            <a:off x="2286000" y="2967335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err="1" smtClean="0"/>
              <a:t>Ýoklugy</a:t>
            </a:r>
            <a:r>
              <a:rPr lang="tr-TR" dirty="0" smtClean="0"/>
              <a:t> bolsa </a:t>
            </a:r>
            <a:r>
              <a:rPr lang="tr-TR" b="1" dirty="0" smtClean="0"/>
              <a:t>-</a:t>
            </a:r>
            <a:r>
              <a:rPr lang="tr-TR" b="1" dirty="0" err="1" smtClean="0"/>
              <a:t>madyk</a:t>
            </a:r>
            <a:r>
              <a:rPr lang="tr-TR" b="1" dirty="0" smtClean="0"/>
              <a:t>/-medik/- </a:t>
            </a:r>
            <a:r>
              <a:rPr lang="tr-TR" b="1" dirty="0" err="1" smtClean="0"/>
              <a:t>man</a:t>
            </a:r>
            <a:r>
              <a:rPr lang="tr-TR" b="1" dirty="0" smtClean="0"/>
              <a:t>/- </a:t>
            </a:r>
            <a:r>
              <a:rPr lang="tr-TR" b="1" dirty="0" err="1" smtClean="0"/>
              <a:t>män</a:t>
            </a:r>
            <a:r>
              <a:rPr lang="tr-TR" b="1" dirty="0" smtClean="0"/>
              <a:t>/ -</a:t>
            </a:r>
            <a:r>
              <a:rPr lang="tr-TR" b="1" dirty="0" err="1" smtClean="0"/>
              <a:t>magan</a:t>
            </a:r>
            <a:r>
              <a:rPr lang="tr-TR" b="1" dirty="0" smtClean="0"/>
              <a:t>/-</a:t>
            </a:r>
            <a:r>
              <a:rPr lang="tr-TR" b="1" dirty="0" err="1" smtClean="0"/>
              <a:t>megen</a:t>
            </a:r>
            <a:r>
              <a:rPr lang="tr-TR" b="1" dirty="0" smtClean="0"/>
              <a:t>/-</a:t>
            </a:r>
            <a:r>
              <a:rPr lang="tr-TR" b="1" dirty="0" err="1" smtClean="0"/>
              <a:t>maýan</a:t>
            </a:r>
            <a:r>
              <a:rPr lang="tr-TR" b="1" dirty="0" smtClean="0"/>
              <a:t>,-</a:t>
            </a:r>
            <a:r>
              <a:rPr lang="tr-TR" b="1" dirty="0" err="1" smtClean="0"/>
              <a:t>meýen</a:t>
            </a:r>
            <a:r>
              <a:rPr lang="tr-TR" b="1" dirty="0" smtClean="0"/>
              <a:t> </a:t>
            </a:r>
            <a:r>
              <a:rPr lang="tr-TR" dirty="0" err="1" smtClean="0"/>
              <a:t>ýazuw</a:t>
            </a:r>
            <a:r>
              <a:rPr lang="tr-TR" dirty="0" smtClean="0"/>
              <a:t> </a:t>
            </a:r>
            <a:r>
              <a:rPr lang="tr-TR" dirty="0" err="1" smtClean="0"/>
              <a:t>ýadygärliklerinde</a:t>
            </a:r>
            <a:r>
              <a:rPr lang="tr-TR" dirty="0" smtClean="0"/>
              <a:t> </a:t>
            </a:r>
            <a:r>
              <a:rPr lang="tr-TR" dirty="0" err="1" smtClean="0"/>
              <a:t>ulanylýar</a:t>
            </a:r>
            <a:r>
              <a:rPr lang="tr-TR" dirty="0" smtClean="0"/>
              <a:t>.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699792" y="836712"/>
            <a:ext cx="30873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fiilimsiler</a:t>
            </a:r>
            <a:endParaRPr lang="tr-TR" dirty="0"/>
          </a:p>
        </p:txBody>
      </p:sp>
      <p:sp>
        <p:nvSpPr>
          <p:cNvPr id="7" name="6 Dikdörtgen"/>
          <p:cNvSpPr/>
          <p:nvPr/>
        </p:nvSpPr>
        <p:spPr>
          <a:xfrm>
            <a:off x="2483768" y="1772816"/>
            <a:ext cx="3961534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ORTAK </a:t>
            </a:r>
            <a:r>
              <a:rPr lang="tr-TR" b="1" dirty="0" err="1" smtClean="0"/>
              <a:t>IŞLIGIŇ</a:t>
            </a:r>
            <a:r>
              <a:rPr lang="tr-TR" b="1" dirty="0" smtClean="0"/>
              <a:t> ÖTEN ZAMAN </a:t>
            </a:r>
            <a:r>
              <a:rPr lang="tr-TR" b="1" dirty="0" err="1" smtClean="0"/>
              <a:t>ŞEKILLERI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2411760" y="3573016"/>
            <a:ext cx="48782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Ol </a:t>
            </a:r>
            <a:r>
              <a:rPr lang="tr-TR" dirty="0" smtClean="0"/>
              <a:t>–</a:t>
            </a:r>
            <a:r>
              <a:rPr lang="tr-TR" dirty="0" err="1" smtClean="0"/>
              <a:t>gan</a:t>
            </a:r>
            <a:r>
              <a:rPr lang="tr-TR" dirty="0" smtClean="0"/>
              <a:t>/-gen/-kan/-</a:t>
            </a:r>
            <a:r>
              <a:rPr lang="tr-TR" dirty="0" err="1" smtClean="0"/>
              <a:t>ken</a:t>
            </a:r>
            <a:r>
              <a:rPr lang="tr-TR" dirty="0" smtClean="0"/>
              <a:t> </a:t>
            </a:r>
            <a:r>
              <a:rPr lang="tr-TR" dirty="0" err="1" smtClean="0"/>
              <a:t>goşulmasyndan</a:t>
            </a:r>
            <a:r>
              <a:rPr lang="tr-TR" dirty="0" smtClean="0"/>
              <a:t> ýüze çykan </a:t>
            </a:r>
            <a:r>
              <a:rPr lang="tr-TR" dirty="0" err="1" smtClean="0"/>
              <a:t>diýlip</a:t>
            </a:r>
            <a:r>
              <a:rPr lang="tr-TR" dirty="0" smtClean="0"/>
              <a:t> </a:t>
            </a:r>
            <a:r>
              <a:rPr lang="tr-TR" dirty="0" err="1" smtClean="0"/>
              <a:t>bellenilýär</a:t>
            </a:r>
            <a:r>
              <a:rPr lang="tr-TR" dirty="0" smtClean="0"/>
              <a:t>.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2483768" y="285293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- an/-en </a:t>
            </a:r>
            <a:r>
              <a:rPr lang="tr-TR" dirty="0" err="1" smtClean="0"/>
              <a:t>şekili</a:t>
            </a:r>
            <a:r>
              <a:rPr lang="tr-TR" dirty="0" smtClean="0"/>
              <a:t> </a:t>
            </a:r>
            <a:r>
              <a:rPr lang="tr-TR" dirty="0" err="1" smtClean="0"/>
              <a:t>häzirki</a:t>
            </a:r>
            <a:r>
              <a:rPr lang="tr-TR" dirty="0" smtClean="0"/>
              <a:t> zaman türkmen edebi dilinde </a:t>
            </a:r>
            <a:r>
              <a:rPr lang="tr-TR" dirty="0" err="1" smtClean="0"/>
              <a:t>işjeň</a:t>
            </a:r>
            <a:r>
              <a:rPr lang="tr-TR" dirty="0" smtClean="0"/>
              <a:t> we köp </a:t>
            </a:r>
            <a:r>
              <a:rPr lang="tr-TR" dirty="0" err="1" smtClean="0"/>
              <a:t>ulanylýan</a:t>
            </a:r>
            <a:r>
              <a:rPr lang="tr-TR" dirty="0" smtClean="0"/>
              <a:t> şekildir. </a:t>
            </a:r>
            <a:endParaRPr lang="tr-TR" dirty="0"/>
          </a:p>
        </p:txBody>
      </p:sp>
      <p:sp>
        <p:nvSpPr>
          <p:cNvPr id="11" name="10 Dikdörtgen"/>
          <p:cNvSpPr/>
          <p:nvPr/>
        </p:nvSpPr>
        <p:spPr>
          <a:xfrm>
            <a:off x="2555776" y="450912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err="1" smtClean="0"/>
              <a:t>Muňa</a:t>
            </a:r>
            <a:r>
              <a:rPr lang="tr-TR" dirty="0" smtClean="0"/>
              <a:t> </a:t>
            </a:r>
            <a:r>
              <a:rPr lang="tr-TR" dirty="0" err="1" smtClean="0"/>
              <a:t>mysal</a:t>
            </a:r>
            <a:r>
              <a:rPr lang="tr-TR" dirty="0" smtClean="0"/>
              <a:t> </a:t>
            </a:r>
            <a:r>
              <a:rPr lang="tr-TR" dirty="0" err="1" smtClean="0"/>
              <a:t>hökmünde</a:t>
            </a:r>
            <a:r>
              <a:rPr lang="tr-TR" dirty="0" smtClean="0"/>
              <a:t>: </a:t>
            </a:r>
            <a:r>
              <a:rPr lang="tr-TR" dirty="0" err="1" smtClean="0"/>
              <a:t>Sözlegen</a:t>
            </a:r>
            <a:r>
              <a:rPr lang="tr-TR" dirty="0" smtClean="0"/>
              <a:t> sözleri misli bal </a:t>
            </a:r>
            <a:r>
              <a:rPr lang="tr-TR" dirty="0" err="1" smtClean="0"/>
              <a:t>kibi</a:t>
            </a:r>
            <a:r>
              <a:rPr lang="tr-TR" dirty="0" smtClean="0"/>
              <a:t>… (</a:t>
            </a:r>
            <a:r>
              <a:rPr lang="tr-TR" dirty="0" err="1" smtClean="0"/>
              <a:t>Magtymguly</a:t>
            </a:r>
            <a:r>
              <a:rPr lang="tr-TR" dirty="0" smtClean="0"/>
              <a:t>) </a:t>
            </a:r>
            <a:r>
              <a:rPr lang="tr-TR" dirty="0" err="1" smtClean="0"/>
              <a:t>Aldylar</a:t>
            </a:r>
            <a:r>
              <a:rPr lang="tr-TR" dirty="0" smtClean="0"/>
              <a:t> </a:t>
            </a:r>
            <a:r>
              <a:rPr lang="tr-TR" dirty="0" err="1" smtClean="0"/>
              <a:t>gitdiler</a:t>
            </a:r>
            <a:r>
              <a:rPr lang="tr-TR" dirty="0" smtClean="0"/>
              <a:t> </a:t>
            </a:r>
            <a:r>
              <a:rPr lang="tr-TR" dirty="0" err="1" smtClean="0"/>
              <a:t>durgan</a:t>
            </a:r>
            <a:r>
              <a:rPr lang="tr-TR" dirty="0" smtClean="0"/>
              <a:t> </a:t>
            </a:r>
            <a:r>
              <a:rPr lang="tr-TR" dirty="0" err="1" smtClean="0"/>
              <a:t>ýerimden</a:t>
            </a:r>
            <a:r>
              <a:rPr lang="tr-TR" dirty="0" smtClean="0"/>
              <a:t> (</a:t>
            </a:r>
            <a:r>
              <a:rPr lang="tr-TR" dirty="0" err="1" smtClean="0"/>
              <a:t>Magtymguly</a:t>
            </a:r>
            <a:r>
              <a:rPr lang="tr-TR" dirty="0" smtClean="0"/>
              <a:t>, 1977, 22 s).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699792" y="836712"/>
            <a:ext cx="30873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fiilimsiler</a:t>
            </a:r>
            <a:endParaRPr lang="tr-TR" dirty="0"/>
          </a:p>
        </p:txBody>
      </p:sp>
      <p:sp>
        <p:nvSpPr>
          <p:cNvPr id="7" name="6 Dikdörtgen"/>
          <p:cNvSpPr/>
          <p:nvPr/>
        </p:nvSpPr>
        <p:spPr>
          <a:xfrm>
            <a:off x="2483768" y="1772816"/>
            <a:ext cx="3961534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ORTAK </a:t>
            </a:r>
            <a:r>
              <a:rPr lang="tr-TR" b="1" dirty="0" err="1" smtClean="0"/>
              <a:t>IŞLIGIŇ</a:t>
            </a:r>
            <a:r>
              <a:rPr lang="tr-TR" b="1" dirty="0" smtClean="0"/>
              <a:t> ÖTEN ZAMAN </a:t>
            </a:r>
            <a:r>
              <a:rPr lang="tr-TR" b="1" dirty="0" err="1" smtClean="0"/>
              <a:t>ŞEKILLERI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2" name="11 Dikdörtgen"/>
          <p:cNvSpPr/>
          <p:nvPr/>
        </p:nvSpPr>
        <p:spPr>
          <a:xfrm>
            <a:off x="2286000" y="2828836"/>
            <a:ext cx="50223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Gadymy</a:t>
            </a:r>
            <a:r>
              <a:rPr lang="tr-TR" dirty="0" smtClean="0"/>
              <a:t> </a:t>
            </a:r>
            <a:r>
              <a:rPr lang="tr-TR" dirty="0" err="1" smtClean="0"/>
              <a:t>ýazuw</a:t>
            </a:r>
            <a:r>
              <a:rPr lang="tr-TR" dirty="0" smtClean="0"/>
              <a:t> </a:t>
            </a:r>
            <a:r>
              <a:rPr lang="tr-TR" dirty="0" err="1" smtClean="0"/>
              <a:t>ýadygärliklerinde</a:t>
            </a:r>
            <a:r>
              <a:rPr lang="tr-TR" dirty="0" smtClean="0"/>
              <a:t> </a:t>
            </a:r>
            <a:r>
              <a:rPr lang="tr-TR" dirty="0" smtClean="0"/>
              <a:t> hem bu </a:t>
            </a:r>
            <a:r>
              <a:rPr lang="tr-TR" dirty="0" smtClean="0"/>
              <a:t>şekil ýaly ortak </a:t>
            </a:r>
            <a:r>
              <a:rPr lang="tr-TR" dirty="0" err="1" smtClean="0"/>
              <a:t>işligiň</a:t>
            </a:r>
            <a:r>
              <a:rPr lang="tr-TR" dirty="0" smtClean="0"/>
              <a:t> -an/-en </a:t>
            </a:r>
            <a:r>
              <a:rPr lang="tr-TR" dirty="0" err="1" smtClean="0"/>
              <a:t>şekili</a:t>
            </a:r>
            <a:r>
              <a:rPr lang="tr-TR" dirty="0" smtClean="0"/>
              <a:t> hem </a:t>
            </a:r>
            <a:r>
              <a:rPr lang="tr-TR" dirty="0" err="1" smtClean="0"/>
              <a:t>ulanylypdyr</a:t>
            </a:r>
            <a:r>
              <a:rPr lang="tr-TR" dirty="0" smtClean="0"/>
              <a:t>. Gurt gören itiň </a:t>
            </a:r>
            <a:r>
              <a:rPr lang="tr-TR" dirty="0" err="1" smtClean="0"/>
              <a:t>agzy</a:t>
            </a:r>
            <a:r>
              <a:rPr lang="tr-TR" dirty="0" smtClean="0"/>
              <a:t> bir bolar. </a:t>
            </a:r>
            <a:r>
              <a:rPr lang="tr-TR" dirty="0" err="1" smtClean="0"/>
              <a:t>Maslahatly</a:t>
            </a:r>
            <a:r>
              <a:rPr lang="tr-TR" dirty="0" smtClean="0"/>
              <a:t> biçilen don </a:t>
            </a:r>
            <a:r>
              <a:rPr lang="tr-TR" dirty="0" err="1" smtClean="0"/>
              <a:t>gysga</a:t>
            </a:r>
            <a:r>
              <a:rPr lang="tr-TR" dirty="0" smtClean="0"/>
              <a:t> bolmaz (N.1961, 33,37 s.).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699792" y="836712"/>
            <a:ext cx="30873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fiilimsiler</a:t>
            </a:r>
            <a:endParaRPr lang="tr-TR" dirty="0"/>
          </a:p>
        </p:txBody>
      </p:sp>
      <p:sp>
        <p:nvSpPr>
          <p:cNvPr id="7" name="6 Dikdörtgen"/>
          <p:cNvSpPr/>
          <p:nvPr/>
        </p:nvSpPr>
        <p:spPr>
          <a:xfrm>
            <a:off x="2483768" y="1772816"/>
            <a:ext cx="3961534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ORTAK </a:t>
            </a:r>
            <a:r>
              <a:rPr lang="tr-TR" b="1" dirty="0" err="1" smtClean="0"/>
              <a:t>IŞLIGIŇ</a:t>
            </a:r>
            <a:r>
              <a:rPr lang="tr-TR" b="1" dirty="0" smtClean="0"/>
              <a:t> ÖTEN ZAMAN </a:t>
            </a:r>
            <a:r>
              <a:rPr lang="tr-TR" b="1" dirty="0" err="1" smtClean="0"/>
              <a:t>ŞEKILLERI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2286000" y="2690336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Ortak </a:t>
            </a:r>
            <a:r>
              <a:rPr lang="tr-TR" dirty="0" err="1" smtClean="0"/>
              <a:t>işligiň</a:t>
            </a:r>
            <a:r>
              <a:rPr lang="tr-TR" dirty="0" smtClean="0"/>
              <a:t> -an/-en </a:t>
            </a:r>
            <a:r>
              <a:rPr lang="tr-TR" dirty="0" err="1" smtClean="0"/>
              <a:t>şekili</a:t>
            </a:r>
            <a:r>
              <a:rPr lang="tr-TR" dirty="0" smtClean="0"/>
              <a:t> çekimli sese </a:t>
            </a:r>
            <a:r>
              <a:rPr lang="tr-TR" dirty="0" err="1" smtClean="0"/>
              <a:t>gutaran</a:t>
            </a:r>
            <a:r>
              <a:rPr lang="tr-TR" dirty="0" smtClean="0"/>
              <a:t> </a:t>
            </a:r>
            <a:r>
              <a:rPr lang="tr-TR" dirty="0" err="1" smtClean="0"/>
              <a:t>düýp</a:t>
            </a:r>
            <a:r>
              <a:rPr lang="tr-TR" dirty="0" smtClean="0"/>
              <a:t> işliklere </a:t>
            </a:r>
            <a:r>
              <a:rPr lang="tr-TR" dirty="0" err="1" smtClean="0"/>
              <a:t>goşulanda</a:t>
            </a:r>
            <a:r>
              <a:rPr lang="tr-TR" dirty="0" smtClean="0"/>
              <a:t>, çekimli sesler birleşip </a:t>
            </a:r>
            <a:r>
              <a:rPr lang="tr-TR" dirty="0" err="1" smtClean="0"/>
              <a:t>uzynlyk</a:t>
            </a:r>
            <a:r>
              <a:rPr lang="tr-TR" dirty="0" smtClean="0"/>
              <a:t> emele </a:t>
            </a:r>
            <a:r>
              <a:rPr lang="tr-TR" dirty="0" err="1" smtClean="0"/>
              <a:t>gelýär</a:t>
            </a:r>
            <a:r>
              <a:rPr lang="tr-TR" dirty="0" smtClean="0"/>
              <a:t>. Şol </a:t>
            </a:r>
            <a:r>
              <a:rPr lang="tr-TR" dirty="0" err="1" smtClean="0"/>
              <a:t>halatda</a:t>
            </a:r>
            <a:r>
              <a:rPr lang="tr-TR" dirty="0" smtClean="0"/>
              <a:t> ―a‖ sesi uzyn </a:t>
            </a:r>
            <a:r>
              <a:rPr lang="tr-TR" dirty="0" err="1" smtClean="0"/>
              <a:t>aýdylsa</a:t>
            </a:r>
            <a:r>
              <a:rPr lang="tr-TR" dirty="0" smtClean="0"/>
              <a:t>, ―e‖ sesi ―ä‖ sesine </a:t>
            </a:r>
            <a:r>
              <a:rPr lang="tr-TR" dirty="0" err="1" smtClean="0"/>
              <a:t>öwrülýär</a:t>
            </a:r>
            <a:r>
              <a:rPr lang="tr-TR" dirty="0" smtClean="0"/>
              <a:t>. Meselem: oka:an, doka:an, </a:t>
            </a:r>
            <a:r>
              <a:rPr lang="tr-TR" dirty="0" smtClean="0"/>
              <a:t>gözle-</a:t>
            </a:r>
            <a:r>
              <a:rPr lang="tr-TR" dirty="0" err="1" smtClean="0"/>
              <a:t>än</a:t>
            </a:r>
            <a:r>
              <a:rPr lang="tr-TR" dirty="0" smtClean="0"/>
              <a:t>, sözle-ä:n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1640" y="135776"/>
            <a:ext cx="5832648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TÜRKÇESİ-IV</a:t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3276" y="577116"/>
            <a:ext cx="79208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Dikdörtgen"/>
          <p:cNvSpPr/>
          <p:nvPr/>
        </p:nvSpPr>
        <p:spPr>
          <a:xfrm>
            <a:off x="2699792" y="836712"/>
            <a:ext cx="30873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Türkmen Türkçesinde fiilimsiler</a:t>
            </a:r>
            <a:endParaRPr lang="tr-TR" dirty="0"/>
          </a:p>
        </p:txBody>
      </p:sp>
      <p:sp>
        <p:nvSpPr>
          <p:cNvPr id="7" name="6 Dikdörtgen"/>
          <p:cNvSpPr/>
          <p:nvPr/>
        </p:nvSpPr>
        <p:spPr>
          <a:xfrm>
            <a:off x="2483768" y="1772816"/>
            <a:ext cx="3961534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ORTAK </a:t>
            </a:r>
            <a:r>
              <a:rPr lang="tr-TR" b="1" dirty="0" err="1" smtClean="0"/>
              <a:t>IŞLIGIŇ</a:t>
            </a:r>
            <a:r>
              <a:rPr lang="tr-TR" b="1" dirty="0" smtClean="0"/>
              <a:t> ÖTEN ZAMAN </a:t>
            </a:r>
            <a:r>
              <a:rPr lang="tr-TR" b="1" dirty="0" err="1" smtClean="0"/>
              <a:t>ŞEKILLERI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2286000" y="2690336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Bu </a:t>
            </a:r>
            <a:r>
              <a:rPr lang="tr-TR" dirty="0" err="1" smtClean="0"/>
              <a:t>ýagdaý</a:t>
            </a:r>
            <a:r>
              <a:rPr lang="tr-TR" dirty="0" smtClean="0"/>
              <a:t> </a:t>
            </a:r>
            <a:r>
              <a:rPr lang="tr-TR" dirty="0" err="1" smtClean="0"/>
              <a:t>ýazuw</a:t>
            </a:r>
            <a:r>
              <a:rPr lang="tr-TR" dirty="0" smtClean="0"/>
              <a:t> </a:t>
            </a:r>
            <a:r>
              <a:rPr lang="tr-TR" dirty="0" err="1" smtClean="0"/>
              <a:t>ýadygärliklerimizde</a:t>
            </a:r>
            <a:r>
              <a:rPr lang="tr-TR" dirty="0" smtClean="0"/>
              <a:t> iki çekimliniň </a:t>
            </a:r>
            <a:r>
              <a:rPr lang="tr-TR" dirty="0" err="1" smtClean="0"/>
              <a:t>arasynda</a:t>
            </a:r>
            <a:r>
              <a:rPr lang="tr-TR" dirty="0" smtClean="0"/>
              <a:t> ―i‖ çekimsiziniň </a:t>
            </a:r>
            <a:r>
              <a:rPr lang="tr-TR" dirty="0" err="1" smtClean="0"/>
              <a:t>getirilmegi</a:t>
            </a:r>
            <a:r>
              <a:rPr lang="tr-TR" dirty="0" smtClean="0"/>
              <a:t> bilen </a:t>
            </a:r>
            <a:r>
              <a:rPr lang="tr-TR" dirty="0" err="1" smtClean="0"/>
              <a:t>aňladylandyr</a:t>
            </a:r>
            <a:r>
              <a:rPr lang="tr-TR" dirty="0" smtClean="0"/>
              <a:t>. Meselem: </a:t>
            </a:r>
            <a:r>
              <a:rPr lang="tr-TR" dirty="0" err="1" smtClean="0"/>
              <a:t>Pähm</a:t>
            </a:r>
            <a:r>
              <a:rPr lang="tr-TR" dirty="0" smtClean="0"/>
              <a:t> </a:t>
            </a:r>
            <a:r>
              <a:rPr lang="tr-TR" dirty="0" err="1" smtClean="0"/>
              <a:t>eýleýen</a:t>
            </a:r>
            <a:r>
              <a:rPr lang="tr-TR" dirty="0" smtClean="0"/>
              <a:t> </a:t>
            </a:r>
            <a:r>
              <a:rPr lang="tr-TR" dirty="0" err="1" smtClean="0"/>
              <a:t>Magtymguly</a:t>
            </a:r>
            <a:r>
              <a:rPr lang="tr-TR" dirty="0" smtClean="0"/>
              <a:t> </a:t>
            </a:r>
            <a:r>
              <a:rPr lang="tr-TR" dirty="0" err="1" smtClean="0"/>
              <a:t>sözüni</a:t>
            </a:r>
            <a:r>
              <a:rPr lang="tr-TR" dirty="0" smtClean="0"/>
              <a:t>, Bilmeýen soranlara </a:t>
            </a:r>
            <a:r>
              <a:rPr lang="tr-TR" dirty="0" err="1" smtClean="0"/>
              <a:t>aýdyň</a:t>
            </a:r>
            <a:r>
              <a:rPr lang="tr-TR" dirty="0" smtClean="0"/>
              <a:t> bu </a:t>
            </a:r>
            <a:r>
              <a:rPr lang="tr-TR" dirty="0" err="1" smtClean="0"/>
              <a:t>garyp</a:t>
            </a:r>
            <a:r>
              <a:rPr lang="tr-TR" dirty="0" smtClean="0"/>
              <a:t> </a:t>
            </a:r>
            <a:r>
              <a:rPr lang="tr-TR" dirty="0" err="1" smtClean="0"/>
              <a:t>adymyz</a:t>
            </a:r>
            <a:r>
              <a:rPr lang="tr-TR" dirty="0" smtClean="0"/>
              <a:t> (M., S.e.)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a Tasarımı">
  <a:themeElements>
    <a:clrScheme name="Açılar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lga Biçimi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822</TotalTime>
  <Words>1677</Words>
  <Application>Microsoft Office PowerPoint</Application>
  <PresentationFormat>Ekran Gösterisi (4:3)</PresentationFormat>
  <Paragraphs>209</Paragraphs>
  <Slides>30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30</vt:i4>
      </vt:variant>
    </vt:vector>
  </HeadingPairs>
  <TitlesOfParts>
    <vt:vector size="31" baseType="lpstr">
      <vt:lpstr>Moda Tasarımı</vt:lpstr>
      <vt:lpstr>ANKARA ÜNİVERSİTESİ DİL VE TARİH-COĞRAFYA FAKÜLTESİ</vt:lpstr>
      <vt:lpstr>Slayt 2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TÜRKMEN TÜRKÇESİ-IV </vt:lpstr>
      <vt:lpstr>Slayt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Pc</dc:creator>
  <cp:lastModifiedBy>HP</cp:lastModifiedBy>
  <cp:revision>128</cp:revision>
  <dcterms:created xsi:type="dcterms:W3CDTF">2016-09-19T14:10:52Z</dcterms:created>
  <dcterms:modified xsi:type="dcterms:W3CDTF">2018-04-01T07:20:42Z</dcterms:modified>
</cp:coreProperties>
</file>