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67" r:id="rId2"/>
    <p:sldId id="256" r:id="rId3"/>
    <p:sldId id="260" r:id="rId4"/>
    <p:sldId id="261" r:id="rId5"/>
    <p:sldId id="262" r:id="rId6"/>
    <p:sldId id="263" r:id="rId7"/>
    <p:sldId id="264" r:id="rId8"/>
    <p:sldId id="265" r:id="rId9"/>
    <p:sldId id="266" r:id="rId10"/>
  </p:sldIdLst>
  <p:sldSz cx="9144000" cy="5143500" type="screen16x9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25" d="100"/>
          <a:sy n="125" d="100"/>
        </p:scale>
        <p:origin x="-1128" y="-37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88" d="100"/>
          <a:sy n="88" d="100"/>
        </p:scale>
        <p:origin x="-3858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26C0935-6D1A-4CC5-883B-40D583A3C5B2}" type="datetimeFigureOut">
              <a:rPr lang="tr-TR" smtClean="0"/>
              <a:t>31.1.2017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490A4F-F5F3-4A22-B353-0CB90A566BA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29806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D9E23-ECC7-4CEE-AD5E-026A87C0E199}" type="datetimeFigureOut">
              <a:rPr lang="tr-TR" smtClean="0"/>
              <a:t>31.1.2017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D4A72-C48A-4AE5-B7BD-DDBD84B883C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651019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D9E23-ECC7-4CEE-AD5E-026A87C0E199}" type="datetimeFigureOut">
              <a:rPr lang="tr-TR" smtClean="0"/>
              <a:t>31.1.2017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D4A72-C48A-4AE5-B7BD-DDBD84B883C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126695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D9E23-ECC7-4CEE-AD5E-026A87C0E199}" type="datetimeFigureOut">
              <a:rPr lang="tr-TR" smtClean="0"/>
              <a:t>31.1.2017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D4A72-C48A-4AE5-B7BD-DDBD84B883C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235267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D9E23-ECC7-4CEE-AD5E-026A87C0E199}" type="datetimeFigureOut">
              <a:rPr lang="tr-TR" smtClean="0"/>
              <a:t>31.1.2017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D4A72-C48A-4AE5-B7BD-DDBD84B883C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090695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D9E23-ECC7-4CEE-AD5E-026A87C0E199}" type="datetimeFigureOut">
              <a:rPr lang="tr-TR" smtClean="0"/>
              <a:t>31.1.2017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D4A72-C48A-4AE5-B7BD-DDBD84B883C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579997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D9E23-ECC7-4CEE-AD5E-026A87C0E199}" type="datetimeFigureOut">
              <a:rPr lang="tr-TR" smtClean="0"/>
              <a:t>31.1.2017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D4A72-C48A-4AE5-B7BD-DDBD84B883C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98334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D9E23-ECC7-4CEE-AD5E-026A87C0E199}" type="datetimeFigureOut">
              <a:rPr lang="tr-TR" smtClean="0"/>
              <a:t>31.1.2017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D4A72-C48A-4AE5-B7BD-DDBD84B883C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637497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D9E23-ECC7-4CEE-AD5E-026A87C0E199}" type="datetimeFigureOut">
              <a:rPr lang="tr-TR" smtClean="0"/>
              <a:t>31.1.2017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D4A72-C48A-4AE5-B7BD-DDBD84B883C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18037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D9E23-ECC7-4CEE-AD5E-026A87C0E199}" type="datetimeFigureOut">
              <a:rPr lang="tr-TR" smtClean="0"/>
              <a:t>31.1.2017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D4A72-C48A-4AE5-B7BD-DDBD84B883C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130927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D9E23-ECC7-4CEE-AD5E-026A87C0E199}" type="datetimeFigureOut">
              <a:rPr lang="tr-TR" smtClean="0"/>
              <a:t>31.1.2017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D4A72-C48A-4AE5-B7BD-DDBD84B883C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401691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D9E23-ECC7-4CEE-AD5E-026A87C0E199}" type="datetimeFigureOut">
              <a:rPr lang="tr-TR" smtClean="0"/>
              <a:t>31.1.2017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D4A72-C48A-4AE5-B7BD-DDBD84B883C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35223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AD9E23-ECC7-4CEE-AD5E-026A87C0E199}" type="datetimeFigureOut">
              <a:rPr lang="tr-TR" smtClean="0"/>
              <a:t>31.1.2017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1D4A72-C48A-4AE5-B7BD-DDBD84B883C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22420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89576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etin kutusu 3"/>
          <p:cNvSpPr txBox="1"/>
          <p:nvPr/>
        </p:nvSpPr>
        <p:spPr>
          <a:xfrm>
            <a:off x="3635895" y="1875309"/>
            <a:ext cx="244041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4000" b="1" u="sng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BÖLÜM 12</a:t>
            </a:r>
            <a:endParaRPr lang="tr-TR" sz="4000" b="1" u="sng" dirty="0"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Metin kutusu 4"/>
          <p:cNvSpPr txBox="1"/>
          <p:nvPr/>
        </p:nvSpPr>
        <p:spPr>
          <a:xfrm>
            <a:off x="3474469" y="2598450"/>
            <a:ext cx="276326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Kırınım, Girişim ve Müzik</a:t>
            </a:r>
          </a:p>
        </p:txBody>
      </p:sp>
    </p:spTree>
    <p:extLst>
      <p:ext uri="{BB962C8B-B14F-4D97-AF65-F5344CB8AC3E}">
        <p14:creationId xmlns:p14="http://schemas.microsoft.com/office/powerpoint/2010/main" val="149445089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529507" y="627534"/>
            <a:ext cx="12094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GÜRÜLTÜ</a:t>
            </a:r>
          </a:p>
        </p:txBody>
      </p:sp>
      <p:sp>
        <p:nvSpPr>
          <p:cNvPr id="3" name="Metin kutusu 2"/>
          <p:cNvSpPr txBox="1"/>
          <p:nvPr/>
        </p:nvSpPr>
        <p:spPr>
          <a:xfrm>
            <a:off x="529507" y="1923678"/>
            <a:ext cx="8434981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dirty="0"/>
              <a:t>Günlük konuşmalarımızda kullandığımız gürültü terimi ortalama şiddet anlamındadır</a:t>
            </a:r>
            <a:r>
              <a:rPr lang="tr-TR" sz="1400" dirty="0" smtClean="0"/>
              <a:t>.</a:t>
            </a:r>
          </a:p>
          <a:p>
            <a:endParaRPr lang="tr-TR" sz="1400" dirty="0" smtClean="0"/>
          </a:p>
          <a:p>
            <a:r>
              <a:rPr lang="tr-TR" sz="1400" dirty="0" smtClean="0"/>
              <a:t>Ancak</a:t>
            </a:r>
            <a:r>
              <a:rPr lang="tr-TR" sz="1400" dirty="0"/>
              <a:t>, şiddet, ses dalgasının ölçülebilir fiziksel bir özelliğini tanımlarken gürültü, </a:t>
            </a:r>
            <a:r>
              <a:rPr lang="tr-TR" sz="1400" dirty="0" smtClean="0"/>
              <a:t>ses dalgasının </a:t>
            </a:r>
            <a:r>
              <a:rPr lang="tr-TR" sz="1400" dirty="0"/>
              <a:t>neden olduğu psikolojik bir duyumdur</a:t>
            </a:r>
            <a:r>
              <a:rPr lang="tr-TR" sz="1400" dirty="0" smtClean="0"/>
              <a:t>.</a:t>
            </a:r>
          </a:p>
          <a:p>
            <a:endParaRPr lang="tr-TR" sz="1400" dirty="0"/>
          </a:p>
          <a:p>
            <a:r>
              <a:rPr lang="tr-TR" sz="1400" dirty="0" smtClean="0"/>
              <a:t>Aynı </a:t>
            </a:r>
            <a:r>
              <a:rPr lang="tr-TR" sz="1400" dirty="0"/>
              <a:t>sesi, başkasının </a:t>
            </a:r>
            <a:r>
              <a:rPr lang="tr-TR" sz="1400" dirty="0" smtClean="0"/>
              <a:t>duyduğundan daha </a:t>
            </a:r>
            <a:r>
              <a:rPr lang="tr-TR" sz="1400" dirty="0"/>
              <a:t>yüksek algılayabilirsiniz, fakat şiddet ölçülebilir bir büyüklüktür; kişisel</a:t>
            </a:r>
          </a:p>
          <a:p>
            <a:r>
              <a:rPr lang="tr-TR" sz="1400" dirty="0"/>
              <a:t>algılamalarla değerlendirilmez. </a:t>
            </a:r>
            <a:endParaRPr lang="tr-TR" sz="1400" dirty="0" smtClean="0"/>
          </a:p>
          <a:p>
            <a:endParaRPr lang="tr-TR" sz="1400" dirty="0"/>
          </a:p>
          <a:p>
            <a:r>
              <a:rPr lang="tr-TR" sz="1400" dirty="0" smtClean="0"/>
              <a:t>Ancak </a:t>
            </a:r>
            <a:r>
              <a:rPr lang="tr-TR" sz="1400" dirty="0"/>
              <a:t>genelde, şiddet ne kadar büyükse ses de o </a:t>
            </a:r>
            <a:r>
              <a:rPr lang="tr-TR" sz="1400" dirty="0" smtClean="0"/>
              <a:t>kadar yüksek </a:t>
            </a:r>
            <a:r>
              <a:rPr lang="tr-TR" sz="1400" dirty="0"/>
              <a:t>algılanır.</a:t>
            </a:r>
          </a:p>
        </p:txBody>
      </p:sp>
    </p:spTree>
    <p:extLst>
      <p:ext uri="{BB962C8B-B14F-4D97-AF65-F5344CB8AC3E}">
        <p14:creationId xmlns:p14="http://schemas.microsoft.com/office/powerpoint/2010/main" val="3413013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529507" y="627534"/>
            <a:ext cx="179959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SESİN KIRINIMI</a:t>
            </a:r>
          </a:p>
        </p:txBody>
      </p:sp>
      <p:sp>
        <p:nvSpPr>
          <p:cNvPr id="3" name="Metin kutusu 2"/>
          <p:cNvSpPr txBox="1"/>
          <p:nvPr/>
        </p:nvSpPr>
        <p:spPr>
          <a:xfrm>
            <a:off x="529507" y="1635646"/>
            <a:ext cx="8434981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dirty="0"/>
              <a:t>Kırınım, dalganın bir engele (şekilde köşeye) çarpıp dağılması olarak tanımlanabilir</a:t>
            </a:r>
            <a:r>
              <a:rPr lang="tr-TR" sz="1400" dirty="0" smtClean="0"/>
              <a:t>.</a:t>
            </a:r>
          </a:p>
          <a:p>
            <a:endParaRPr lang="tr-TR" sz="1400" dirty="0"/>
          </a:p>
          <a:p>
            <a:r>
              <a:rPr lang="tr-TR" sz="1400" dirty="0"/>
              <a:t>Ses dalgalarının da engel etrafında dağılım gösterecekleri açıktır, yan odadaki </a:t>
            </a:r>
            <a:r>
              <a:rPr lang="tr-TR" sz="1400" dirty="0" smtClean="0"/>
              <a:t>birisini görmüyor </a:t>
            </a:r>
            <a:r>
              <a:rPr lang="tr-TR" sz="1400" dirty="0"/>
              <a:t>olsanız bile işitebilirsiniz. (Sesin bir kısmı duvardan geçebilir fakat </a:t>
            </a:r>
            <a:r>
              <a:rPr lang="tr-TR" sz="1400" dirty="0" smtClean="0"/>
              <a:t>işittiğinizin çoğu </a:t>
            </a:r>
            <a:r>
              <a:rPr lang="tr-TR" sz="1400" dirty="0"/>
              <a:t>açık olan kapıdan gelir</a:t>
            </a:r>
            <a:r>
              <a:rPr lang="tr-TR" sz="1400" dirty="0" smtClean="0"/>
              <a:t>.)</a:t>
            </a:r>
          </a:p>
          <a:p>
            <a:endParaRPr lang="tr-TR" sz="1400" dirty="0"/>
          </a:p>
          <a:p>
            <a:r>
              <a:rPr lang="tr-TR" sz="1400" dirty="0"/>
              <a:t>Kırınımda oluşan bükülmenin </a:t>
            </a:r>
            <a:r>
              <a:rPr lang="tr-TR" sz="1400" dirty="0" smtClean="0"/>
              <a:t>kırılmada oluşan </a:t>
            </a:r>
            <a:r>
              <a:rPr lang="tr-TR" sz="1400" dirty="0"/>
              <a:t>bükülmeden farklı olduğuna </a:t>
            </a:r>
            <a:r>
              <a:rPr lang="tr-TR" sz="1400" dirty="0" smtClean="0"/>
              <a:t>dikkat edilmelidir.</a:t>
            </a:r>
          </a:p>
          <a:p>
            <a:endParaRPr lang="tr-TR" sz="1400" dirty="0"/>
          </a:p>
          <a:p>
            <a:r>
              <a:rPr lang="tr-TR" sz="1400" dirty="0" smtClean="0"/>
              <a:t>Dalga </a:t>
            </a:r>
            <a:r>
              <a:rPr lang="tr-TR" sz="1400" dirty="0"/>
              <a:t>kırıldığında hareketine </a:t>
            </a:r>
            <a:r>
              <a:rPr lang="tr-TR" sz="1400" dirty="0" smtClean="0"/>
              <a:t>aynı doğrultuda </a:t>
            </a:r>
            <a:r>
              <a:rPr lang="tr-TR" sz="1400" dirty="0"/>
              <a:t>uzun süre devam etmezken </a:t>
            </a:r>
            <a:r>
              <a:rPr lang="tr-TR" sz="1400" dirty="0" smtClean="0"/>
              <a:t>kırınımda dalganın </a:t>
            </a:r>
            <a:r>
              <a:rPr lang="tr-TR" sz="1400" dirty="0"/>
              <a:t>sadece bir kısmı yeni bir </a:t>
            </a:r>
            <a:r>
              <a:rPr lang="tr-TR" sz="1400" dirty="0" smtClean="0"/>
              <a:t>doğrultuda hareket </a:t>
            </a:r>
            <a:r>
              <a:rPr lang="tr-TR" sz="1400" dirty="0"/>
              <a:t>eder. </a:t>
            </a:r>
            <a:endParaRPr lang="tr-TR" sz="1400" dirty="0" smtClean="0"/>
          </a:p>
          <a:p>
            <a:endParaRPr lang="tr-TR" sz="1400" dirty="0"/>
          </a:p>
          <a:p>
            <a:r>
              <a:rPr lang="tr-TR" sz="1400" dirty="0" smtClean="0"/>
              <a:t>Sesin </a:t>
            </a:r>
            <a:r>
              <a:rPr lang="tr-TR" sz="1400" dirty="0"/>
              <a:t>bir odadan diğerine </a:t>
            </a:r>
            <a:r>
              <a:rPr lang="tr-TR" sz="1400" dirty="0" smtClean="0"/>
              <a:t>kapı boyunca </a:t>
            </a:r>
            <a:r>
              <a:rPr lang="tr-TR" sz="1400" dirty="0"/>
              <a:t>ilerliyor olduğunu göz önüne </a:t>
            </a:r>
            <a:r>
              <a:rPr lang="tr-TR" sz="1400" dirty="0" smtClean="0"/>
              <a:t>alalım. Şekilde </a:t>
            </a:r>
            <a:r>
              <a:rPr lang="tr-TR" sz="1400" dirty="0"/>
              <a:t>görüldüğü gibi ses, açık kapıda </a:t>
            </a:r>
            <a:r>
              <a:rPr lang="tr-TR" sz="1400" dirty="0" smtClean="0"/>
              <a:t>bükülür, diğer </a:t>
            </a:r>
            <a:r>
              <a:rPr lang="tr-TR" sz="1400" dirty="0"/>
              <a:t>odada düz ilerler.</a:t>
            </a:r>
          </a:p>
        </p:txBody>
      </p:sp>
    </p:spTree>
    <p:extLst>
      <p:ext uri="{BB962C8B-B14F-4D97-AF65-F5344CB8AC3E}">
        <p14:creationId xmlns:p14="http://schemas.microsoft.com/office/powerpoint/2010/main" val="1763864834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529507" y="627534"/>
            <a:ext cx="104547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GİRİŞİM</a:t>
            </a:r>
          </a:p>
        </p:txBody>
      </p:sp>
      <p:sp>
        <p:nvSpPr>
          <p:cNvPr id="3" name="Metin kutusu 2"/>
          <p:cNvSpPr txBox="1"/>
          <p:nvPr/>
        </p:nvSpPr>
        <p:spPr>
          <a:xfrm>
            <a:off x="529507" y="1347614"/>
            <a:ext cx="5590077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dirty="0" smtClean="0"/>
              <a:t>Yandaki </a:t>
            </a:r>
            <a:r>
              <a:rPr lang="tr-TR" sz="1400" dirty="0"/>
              <a:t>şekilde görüldüğü gibi iki hoparlörden gelen sabit frekanslı sesleri </a:t>
            </a:r>
            <a:r>
              <a:rPr lang="tr-TR" sz="1400" dirty="0" smtClean="0"/>
              <a:t>dinleyen birisini </a:t>
            </a:r>
            <a:r>
              <a:rPr lang="tr-TR" sz="1400" dirty="0"/>
              <a:t>düşünün. </a:t>
            </a:r>
            <a:endParaRPr lang="tr-TR" sz="1400" dirty="0" smtClean="0"/>
          </a:p>
          <a:p>
            <a:endParaRPr lang="tr-TR" sz="1400" dirty="0"/>
          </a:p>
          <a:p>
            <a:r>
              <a:rPr lang="tr-TR" sz="1400" dirty="0" smtClean="0"/>
              <a:t>Hoparlörlerin </a:t>
            </a:r>
            <a:r>
              <a:rPr lang="tr-TR" sz="1400" dirty="0"/>
              <a:t>her biri dinleyiciden eşit uzaklıktadır ve her biri </a:t>
            </a:r>
            <a:r>
              <a:rPr lang="tr-TR" sz="1400" dirty="0" smtClean="0"/>
              <a:t>bir yükselticiye </a:t>
            </a:r>
            <a:r>
              <a:rPr lang="tr-TR" sz="1400" dirty="0"/>
              <a:t>bağlıdır; böylece birisinde bir artış olunca diğerinde de olur. </a:t>
            </a:r>
            <a:endParaRPr lang="tr-TR" sz="1400" dirty="0" smtClean="0"/>
          </a:p>
          <a:p>
            <a:endParaRPr lang="tr-TR" sz="1400" dirty="0" smtClean="0"/>
          </a:p>
          <a:p>
            <a:r>
              <a:rPr lang="tr-TR" sz="1400" dirty="0" smtClean="0"/>
              <a:t>Bu şartlar oluştuğunda her iki hoparlörden gelen ses dalgasının yoğunlaşmış (sıkışmış durumu) hali dinleyiciye aynı anda çarpar ve sonra her iki hoparlörden gelen ses gevşeme durumuna geçer. </a:t>
            </a:r>
          </a:p>
          <a:p>
            <a:endParaRPr lang="tr-TR" sz="1400" dirty="0" smtClean="0"/>
          </a:p>
          <a:p>
            <a:r>
              <a:rPr lang="tr-TR" sz="1400" dirty="0" smtClean="0"/>
              <a:t>Dalgaların kişiye aynı </a:t>
            </a:r>
            <a:r>
              <a:rPr lang="tr-TR" sz="1400" b="1" dirty="0" smtClean="0"/>
              <a:t>fazda </a:t>
            </a:r>
            <a:r>
              <a:rPr lang="tr-TR" sz="1400" dirty="0" smtClean="0"/>
              <a:t>ulaştıkları söylenir.</a:t>
            </a:r>
          </a:p>
          <a:p>
            <a:endParaRPr lang="tr-TR" sz="1400" dirty="0" smtClean="0"/>
          </a:p>
          <a:p>
            <a:r>
              <a:rPr lang="tr-TR" sz="1400" dirty="0" smtClean="0"/>
              <a:t>Her iki hoparlör dinleyicinin kulak zarında aynı anda bir basınç artışına neden olmuştur ve basınçtaki azalma da aynı anda gerçekleşmiştir.</a:t>
            </a:r>
            <a:endParaRPr lang="tr-TR" sz="1400" dirty="0"/>
          </a:p>
        </p:txBody>
      </p:sp>
      <p:pic>
        <p:nvPicPr>
          <p:cNvPr id="1026" name="Picture 2" descr="C:\Users\Taliha\Desktop\Serdar\SUNUM\PNG\15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1779662"/>
            <a:ext cx="3028871" cy="25958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962809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529507" y="627534"/>
            <a:ext cx="87716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PERDE</a:t>
            </a:r>
            <a:endParaRPr lang="tr-TR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Metin kutusu 2"/>
          <p:cNvSpPr txBox="1"/>
          <p:nvPr/>
        </p:nvSpPr>
        <p:spPr>
          <a:xfrm>
            <a:off x="529507" y="2067694"/>
            <a:ext cx="8434981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dirty="0"/>
              <a:t>Ses perdesi, sesin tonlarındaki farklılıklarla ayırt edilebilmeyi sağlayan bir </a:t>
            </a:r>
            <a:r>
              <a:rPr lang="tr-TR" sz="1400" dirty="0" smtClean="0"/>
              <a:t>izlenimdir.</a:t>
            </a:r>
          </a:p>
          <a:p>
            <a:endParaRPr lang="tr-TR" sz="1400" dirty="0"/>
          </a:p>
          <a:p>
            <a:r>
              <a:rPr lang="tr-TR" sz="1400" dirty="0"/>
              <a:t>Perde, üretilen titreşimlerin hızı ile ayarlanır; piyano klavyesinin sağ ucuna </a:t>
            </a:r>
            <a:r>
              <a:rPr lang="tr-TR" sz="1400" dirty="0" smtClean="0"/>
              <a:t>bir anahtar </a:t>
            </a:r>
            <a:r>
              <a:rPr lang="tr-TR" sz="1400" dirty="0"/>
              <a:t>çarpsa, sol tarafına çarpmasından daha yüksek perdede bir ses işitilir. </a:t>
            </a:r>
            <a:endParaRPr lang="tr-TR" sz="1400" dirty="0" smtClean="0"/>
          </a:p>
          <a:p>
            <a:endParaRPr lang="tr-TR" sz="1400" dirty="0"/>
          </a:p>
          <a:p>
            <a:r>
              <a:rPr lang="tr-TR" sz="1400" dirty="0" smtClean="0"/>
              <a:t>Perde, öncelikle </a:t>
            </a:r>
            <a:r>
              <a:rPr lang="tr-TR" sz="1400" dirty="0"/>
              <a:t>sesin frekansına bağlıdır; daha yüksek frekanslı ses genellikle daha </a:t>
            </a:r>
            <a:r>
              <a:rPr lang="tr-TR" sz="1400" dirty="0" smtClean="0"/>
              <a:t>yüksek perde </a:t>
            </a:r>
            <a:r>
              <a:rPr lang="tr-TR" sz="1400" dirty="0"/>
              <a:t>oluşturur. </a:t>
            </a:r>
            <a:endParaRPr lang="tr-TR" sz="1400" dirty="0" smtClean="0"/>
          </a:p>
          <a:p>
            <a:endParaRPr lang="tr-TR" sz="1400" dirty="0"/>
          </a:p>
          <a:p>
            <a:r>
              <a:rPr lang="tr-TR" sz="1400" dirty="0" smtClean="0"/>
              <a:t>Ancak </a:t>
            </a:r>
            <a:r>
              <a:rPr lang="tr-TR" sz="1400" dirty="0"/>
              <a:t>frekans fiziksel bir büyüklüktür; ölçülebilirdir; ses perdesi </a:t>
            </a:r>
            <a:r>
              <a:rPr lang="tr-TR" sz="1400" dirty="0" smtClean="0"/>
              <a:t>ise psikolojik </a:t>
            </a:r>
            <a:r>
              <a:rPr lang="tr-TR" sz="1400" dirty="0"/>
              <a:t>bir algıdır ve kolayca ölçülemez.</a:t>
            </a:r>
          </a:p>
        </p:txBody>
      </p:sp>
    </p:spTree>
    <p:extLst>
      <p:ext uri="{BB962C8B-B14F-4D97-AF65-F5344CB8AC3E}">
        <p14:creationId xmlns:p14="http://schemas.microsoft.com/office/powerpoint/2010/main" val="890285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529507" y="627534"/>
            <a:ext cx="91082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KALİTE</a:t>
            </a:r>
            <a:endParaRPr lang="tr-TR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Metin kutusu 2"/>
          <p:cNvSpPr txBox="1"/>
          <p:nvPr/>
        </p:nvSpPr>
        <p:spPr>
          <a:xfrm>
            <a:off x="529505" y="1347614"/>
            <a:ext cx="6058719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dirty="0"/>
              <a:t>Şimdiye kadar, düzenli* dalgalar grafik şeklinde göz önüne alındı. </a:t>
            </a:r>
            <a:endParaRPr lang="tr-TR" sz="1400" dirty="0" smtClean="0"/>
          </a:p>
          <a:p>
            <a:endParaRPr lang="tr-TR" sz="1400" dirty="0"/>
          </a:p>
          <a:p>
            <a:r>
              <a:rPr lang="tr-TR" sz="1400" dirty="0" smtClean="0"/>
              <a:t>Gerçek durumda, birkaç </a:t>
            </a:r>
            <a:r>
              <a:rPr lang="tr-TR" sz="1400" dirty="0"/>
              <a:t>ses bu kadar “saf” tır. </a:t>
            </a:r>
            <a:endParaRPr lang="tr-TR" sz="1400" dirty="0" smtClean="0"/>
          </a:p>
          <a:p>
            <a:endParaRPr lang="tr-TR" sz="1400" dirty="0"/>
          </a:p>
          <a:p>
            <a:r>
              <a:rPr lang="tr-TR" sz="1400" dirty="0" smtClean="0"/>
              <a:t>Doğru </a:t>
            </a:r>
            <a:r>
              <a:rPr lang="tr-TR" sz="1400" dirty="0"/>
              <a:t>çalışan bir diyapazon veya dudak </a:t>
            </a:r>
            <a:r>
              <a:rPr lang="tr-TR" sz="1400" dirty="0" smtClean="0"/>
              <a:t>hareketiyle oluşturulan </a:t>
            </a:r>
            <a:r>
              <a:rPr lang="tr-TR" sz="1400" dirty="0"/>
              <a:t>fısıltı saf bir ses tonu üretir, fakat işittiğimiz tüm sesler farklı </a:t>
            </a:r>
            <a:r>
              <a:rPr lang="tr-TR" sz="1400" dirty="0" smtClean="0"/>
              <a:t>frekanslı seslerin </a:t>
            </a:r>
            <a:r>
              <a:rPr lang="tr-TR" sz="1400" dirty="0"/>
              <a:t>üst üste binmesiyle oluşur</a:t>
            </a:r>
            <a:r>
              <a:rPr lang="tr-TR" sz="1400" dirty="0" smtClean="0"/>
              <a:t>.</a:t>
            </a:r>
          </a:p>
          <a:p>
            <a:endParaRPr lang="tr-TR" sz="1400" dirty="0"/>
          </a:p>
          <a:p>
            <a:r>
              <a:rPr lang="tr-TR" sz="1400" dirty="0" smtClean="0"/>
              <a:t>Sağdaki </a:t>
            </a:r>
            <a:r>
              <a:rPr lang="tr-TR" sz="1400" dirty="0"/>
              <a:t>grafik farklı iki </a:t>
            </a:r>
            <a:r>
              <a:rPr lang="tr-TR" sz="1400" dirty="0" smtClean="0"/>
              <a:t>müzik aletinde </a:t>
            </a:r>
            <a:r>
              <a:rPr lang="tr-TR" sz="1400" dirty="0"/>
              <a:t>aynı notayla çalınan seslere benzerdir. </a:t>
            </a:r>
            <a:endParaRPr lang="tr-TR" sz="1400" dirty="0" smtClean="0"/>
          </a:p>
          <a:p>
            <a:endParaRPr lang="tr-TR" sz="1400" dirty="0"/>
          </a:p>
          <a:p>
            <a:r>
              <a:rPr lang="tr-TR" sz="1400" dirty="0" err="1" smtClean="0"/>
              <a:t>Dalgaboyunun</a:t>
            </a:r>
            <a:r>
              <a:rPr lang="tr-TR" sz="1400" dirty="0" smtClean="0"/>
              <a:t> (tekrarlanan </a:t>
            </a:r>
            <a:r>
              <a:rPr lang="tr-TR" sz="1400" dirty="0"/>
              <a:t>dönüler arası mesafe) her ikisi için de aynı olduğuna </a:t>
            </a:r>
            <a:r>
              <a:rPr lang="tr-TR" sz="1400" dirty="0" smtClean="0"/>
              <a:t>dikkat edilmelidir.</a:t>
            </a:r>
          </a:p>
          <a:p>
            <a:endParaRPr lang="tr-TR" sz="1400" dirty="0"/>
          </a:p>
          <a:p>
            <a:r>
              <a:rPr lang="tr-TR" sz="1400" dirty="0" smtClean="0"/>
              <a:t>İki </a:t>
            </a:r>
            <a:r>
              <a:rPr lang="tr-TR" sz="1400" dirty="0"/>
              <a:t>sesin </a:t>
            </a:r>
            <a:r>
              <a:rPr lang="tr-TR" sz="1400" dirty="0" err="1" smtClean="0"/>
              <a:t>dalgaboyları</a:t>
            </a:r>
            <a:r>
              <a:rPr lang="tr-TR" sz="1400" dirty="0" smtClean="0"/>
              <a:t> </a:t>
            </a:r>
            <a:r>
              <a:rPr lang="nn-NO" sz="1400" dirty="0" smtClean="0"/>
              <a:t>aynı </a:t>
            </a:r>
            <a:r>
              <a:rPr lang="nn-NO" sz="1400" dirty="0"/>
              <a:t>olduğundan, temel frekansları da aynıdır.</a:t>
            </a:r>
            <a:endParaRPr lang="tr-TR" sz="1400" dirty="0"/>
          </a:p>
        </p:txBody>
      </p:sp>
      <p:pic>
        <p:nvPicPr>
          <p:cNvPr id="2050" name="Picture 2" descr="C:\Users\Taliha\Desktop\Serdar\SUNUM\PNG\16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6256" y="2427734"/>
            <a:ext cx="1771650" cy="1536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78013077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529507" y="627534"/>
            <a:ext cx="340086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GAZLARDA DURAN DALGALAR</a:t>
            </a:r>
          </a:p>
        </p:txBody>
      </p:sp>
      <p:sp>
        <p:nvSpPr>
          <p:cNvPr id="3" name="Metin kutusu 2"/>
          <p:cNvSpPr txBox="1"/>
          <p:nvPr/>
        </p:nvSpPr>
        <p:spPr>
          <a:xfrm>
            <a:off x="529507" y="2139702"/>
            <a:ext cx="8146951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dirty="0"/>
              <a:t>Bir tel üzerindeki duran dalgalara bu kadar çok zaman ayrılmasının nedeni, onların, </a:t>
            </a:r>
            <a:r>
              <a:rPr lang="tr-TR" sz="1400" dirty="0" smtClean="0"/>
              <a:t>ses için </a:t>
            </a:r>
            <a:r>
              <a:rPr lang="tr-TR" sz="1400" dirty="0"/>
              <a:t>boyuna duran dalgalardan daha kolay görünür olmasındandır. </a:t>
            </a:r>
            <a:endParaRPr lang="tr-TR" sz="1400" dirty="0" smtClean="0"/>
          </a:p>
          <a:p>
            <a:endParaRPr lang="tr-TR" sz="1400" dirty="0"/>
          </a:p>
          <a:p>
            <a:r>
              <a:rPr lang="tr-TR" sz="1400" dirty="0" smtClean="0"/>
              <a:t>Böyle </a:t>
            </a:r>
            <a:r>
              <a:rPr lang="tr-TR" sz="1400" dirty="0"/>
              <a:t>dalgalar, </a:t>
            </a:r>
            <a:r>
              <a:rPr lang="tr-TR" sz="1400" dirty="0" smtClean="0"/>
              <a:t>belli frekanslı </a:t>
            </a:r>
            <a:r>
              <a:rPr lang="tr-TR" sz="1400" dirty="0"/>
              <a:t>sesin bir tüp içinde ilerleyip açık uca doğru yansıması ile oluşur. </a:t>
            </a:r>
            <a:endParaRPr lang="tr-TR" sz="1400" dirty="0" smtClean="0"/>
          </a:p>
          <a:p>
            <a:endParaRPr lang="tr-TR" sz="1400" dirty="0"/>
          </a:p>
          <a:p>
            <a:r>
              <a:rPr lang="tr-TR" sz="1400" dirty="0" smtClean="0"/>
              <a:t>Bu durumdaki</a:t>
            </a:r>
            <a:r>
              <a:rPr lang="tr-TR" sz="1400" dirty="0"/>
              <a:t> dalgalar boyuna olmasına rağmen onları teldeki enine duran dalgalara benzer </a:t>
            </a:r>
            <a:r>
              <a:rPr lang="tr-TR" sz="1400" dirty="0" smtClean="0"/>
              <a:t>şekilde </a:t>
            </a:r>
            <a:r>
              <a:rPr lang="tr-TR" sz="1400" dirty="0" err="1" smtClean="0"/>
              <a:t>grafikleştirerek</a:t>
            </a:r>
            <a:r>
              <a:rPr lang="tr-TR" sz="1400" dirty="0" smtClean="0"/>
              <a:t> </a:t>
            </a:r>
            <a:r>
              <a:rPr lang="tr-TR" sz="1400" dirty="0"/>
              <a:t>gösterebiliriz.</a:t>
            </a:r>
            <a:endParaRPr lang="tr-TR" sz="1400" dirty="0" smtClean="0"/>
          </a:p>
        </p:txBody>
      </p:sp>
    </p:spTree>
    <p:extLst>
      <p:ext uri="{BB962C8B-B14F-4D97-AF65-F5344CB8AC3E}">
        <p14:creationId xmlns:p14="http://schemas.microsoft.com/office/powerpoint/2010/main" val="27541148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529507" y="627534"/>
            <a:ext cx="182466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b="1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SES PATLAMASI</a:t>
            </a:r>
            <a:endParaRPr lang="tr-TR" sz="2000" b="1" dirty="0"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Metin kutusu 2"/>
          <p:cNvSpPr txBox="1"/>
          <p:nvPr/>
        </p:nvSpPr>
        <p:spPr>
          <a:xfrm>
            <a:off x="529507" y="2211710"/>
            <a:ext cx="814695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dirty="0"/>
              <a:t>Su yüzeyindeki dalga kaynağı, suda oluşan dalga hızından daha yüksek bir hızla </a:t>
            </a:r>
            <a:r>
              <a:rPr lang="tr-TR" sz="1400" dirty="0" smtClean="0"/>
              <a:t>hareket ederse</a:t>
            </a:r>
            <a:r>
              <a:rPr lang="tr-TR" sz="1400" dirty="0"/>
              <a:t>, dalga yayı oluşur. </a:t>
            </a:r>
            <a:endParaRPr lang="tr-TR" sz="1400" dirty="0" smtClean="0"/>
          </a:p>
          <a:p>
            <a:endParaRPr lang="tr-TR" sz="1400" dirty="0"/>
          </a:p>
          <a:p>
            <a:r>
              <a:rPr lang="tr-TR" sz="1400" dirty="0" smtClean="0"/>
              <a:t>Dalga </a:t>
            </a:r>
            <a:r>
              <a:rPr lang="tr-TR" sz="1400" dirty="0"/>
              <a:t>yayı, dalga piklerinin birbiri üzerine </a:t>
            </a:r>
            <a:r>
              <a:rPr lang="tr-TR" sz="1400" dirty="0" smtClean="0"/>
              <a:t>binmesiyle, dalgaların </a:t>
            </a:r>
            <a:r>
              <a:rPr lang="tr-TR" sz="1400" dirty="0"/>
              <a:t>yapıcı girişimi sonucu üretilir. </a:t>
            </a:r>
            <a:endParaRPr lang="tr-TR" sz="1400" dirty="0" smtClean="0"/>
          </a:p>
          <a:p>
            <a:endParaRPr lang="tr-TR" sz="1400" dirty="0"/>
          </a:p>
          <a:p>
            <a:r>
              <a:rPr lang="tr-TR" sz="1400" dirty="0" smtClean="0"/>
              <a:t>Benzer </a:t>
            </a:r>
            <a:r>
              <a:rPr lang="tr-TR" sz="1400" dirty="0"/>
              <a:t>durum ses dalgaları için de geçerlidir.</a:t>
            </a:r>
            <a:endParaRPr lang="tr-TR" sz="1400" dirty="0" smtClean="0"/>
          </a:p>
        </p:txBody>
      </p:sp>
    </p:spTree>
    <p:extLst>
      <p:ext uri="{BB962C8B-B14F-4D97-AF65-F5344CB8AC3E}">
        <p14:creationId xmlns:p14="http://schemas.microsoft.com/office/powerpoint/2010/main" val="2535823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theme/theme1.xml><?xml version="1.0" encoding="utf-8"?>
<a:theme xmlns:a="http://schemas.openxmlformats.org/drawingml/2006/main" name="BÖLÜM11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BÖLÜM11</Template>
  <TotalTime>35</TotalTime>
  <Words>540</Words>
  <Application>Microsoft Office PowerPoint</Application>
  <PresentationFormat>Ekran Gösterisi (16:9)</PresentationFormat>
  <Paragraphs>63</Paragraphs>
  <Slides>9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0" baseType="lpstr">
      <vt:lpstr>BÖLÜM11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Taliha</dc:creator>
  <cp:lastModifiedBy>Taliha</cp:lastModifiedBy>
  <cp:revision>4</cp:revision>
  <dcterms:created xsi:type="dcterms:W3CDTF">2017-01-30T11:14:16Z</dcterms:created>
  <dcterms:modified xsi:type="dcterms:W3CDTF">2017-01-31T08:05:33Z</dcterms:modified>
</cp:coreProperties>
</file>