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2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35-6D1A-4CC5-883B-40D583A3C5B2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A4F-F5F3-4A22-B353-0CB90A566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9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5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5895" y="1875309"/>
            <a:ext cx="2440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12</a:t>
            </a:r>
            <a:endParaRPr lang="tr-TR" sz="4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474469" y="2598450"/>
            <a:ext cx="2763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Kırınım, Girişim ve Müzik</a:t>
            </a:r>
          </a:p>
        </p:txBody>
      </p:sp>
    </p:spTree>
    <p:extLst>
      <p:ext uri="{BB962C8B-B14F-4D97-AF65-F5344CB8AC3E}">
        <p14:creationId xmlns:p14="http://schemas.microsoft.com/office/powerpoint/2010/main" val="14944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20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GÜRÜLTÜ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923678"/>
            <a:ext cx="84349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Günlük konuşmalarımızda kullandığımız gürültü terimi ortalama şiddet anlamındadır</a:t>
            </a:r>
            <a:r>
              <a:rPr lang="tr-TR" sz="1400" dirty="0" smtClean="0"/>
              <a:t>.</a:t>
            </a:r>
          </a:p>
          <a:p>
            <a:endParaRPr lang="tr-TR" sz="1400" dirty="0" smtClean="0"/>
          </a:p>
          <a:p>
            <a:r>
              <a:rPr lang="tr-TR" sz="1400" dirty="0" smtClean="0"/>
              <a:t>Ancak</a:t>
            </a:r>
            <a:r>
              <a:rPr lang="tr-TR" sz="1400" dirty="0"/>
              <a:t>, şiddet, ses dalgasının ölçülebilir fiziksel bir özelliğini tanımlarken gürültü, </a:t>
            </a:r>
            <a:r>
              <a:rPr lang="tr-TR" sz="1400" dirty="0" smtClean="0"/>
              <a:t>ses dalgasının </a:t>
            </a:r>
            <a:r>
              <a:rPr lang="tr-TR" sz="1400" dirty="0"/>
              <a:t>neden olduğu psikolojik bir duyumdur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Aynı </a:t>
            </a:r>
            <a:r>
              <a:rPr lang="tr-TR" sz="1400" dirty="0"/>
              <a:t>sesi, başkasının </a:t>
            </a:r>
            <a:r>
              <a:rPr lang="tr-TR" sz="1400" dirty="0" smtClean="0"/>
              <a:t>duyduğundan daha </a:t>
            </a:r>
            <a:r>
              <a:rPr lang="tr-TR" sz="1400" dirty="0"/>
              <a:t>yüksek algılayabilirsiniz, fakat şiddet ölçülebilir bir büyüklüktür; kişisel</a:t>
            </a:r>
          </a:p>
          <a:p>
            <a:r>
              <a:rPr lang="tr-TR" sz="1400" dirty="0"/>
              <a:t>algılamalarla değerlendirilmez.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Ancak </a:t>
            </a:r>
            <a:r>
              <a:rPr lang="tr-TR" sz="1400" dirty="0"/>
              <a:t>genelde, şiddet ne kadar büyükse ses de o </a:t>
            </a:r>
            <a:r>
              <a:rPr lang="tr-TR" sz="1400" dirty="0" smtClean="0"/>
              <a:t>kadar yüksek </a:t>
            </a:r>
            <a:r>
              <a:rPr lang="tr-TR" sz="1400" dirty="0"/>
              <a:t>algılanır.</a:t>
            </a:r>
          </a:p>
        </p:txBody>
      </p:sp>
    </p:spTree>
    <p:extLst>
      <p:ext uri="{BB962C8B-B14F-4D97-AF65-F5344CB8AC3E}">
        <p14:creationId xmlns:p14="http://schemas.microsoft.com/office/powerpoint/2010/main" val="3413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799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SESİN KIRINIMI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635646"/>
            <a:ext cx="8434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Kırınım, dalganın bir engele (şekilde köşeye) çarpıp dağılması olarak tanımlanabilir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Ses dalgalarının da engel etrafında dağılım gösterecekleri açıktır, yan odadaki </a:t>
            </a:r>
            <a:r>
              <a:rPr lang="tr-TR" sz="1400" dirty="0" smtClean="0"/>
              <a:t>birisini görmüyor </a:t>
            </a:r>
            <a:r>
              <a:rPr lang="tr-TR" sz="1400" dirty="0"/>
              <a:t>olsanız bile işitebilirsiniz. (Sesin bir kısmı duvardan geçebilir fakat </a:t>
            </a:r>
            <a:r>
              <a:rPr lang="tr-TR" sz="1400" dirty="0" smtClean="0"/>
              <a:t>işittiğinizin çoğu </a:t>
            </a:r>
            <a:r>
              <a:rPr lang="tr-TR" sz="1400" dirty="0"/>
              <a:t>açık olan kapıdan gelir</a:t>
            </a:r>
            <a:r>
              <a:rPr lang="tr-TR" sz="1400" dirty="0" smtClean="0"/>
              <a:t>.)</a:t>
            </a:r>
          </a:p>
          <a:p>
            <a:endParaRPr lang="tr-TR" sz="1400" dirty="0"/>
          </a:p>
          <a:p>
            <a:r>
              <a:rPr lang="tr-TR" sz="1400" dirty="0"/>
              <a:t>Kırınımda oluşan bükülmenin </a:t>
            </a:r>
            <a:r>
              <a:rPr lang="tr-TR" sz="1400" dirty="0" smtClean="0"/>
              <a:t>kırılmada oluşan </a:t>
            </a:r>
            <a:r>
              <a:rPr lang="tr-TR" sz="1400" dirty="0"/>
              <a:t>bükülmeden farklı olduğuna </a:t>
            </a:r>
            <a:r>
              <a:rPr lang="tr-TR" sz="1400" dirty="0" smtClean="0"/>
              <a:t>dikkat edilmelidir.</a:t>
            </a:r>
          </a:p>
          <a:p>
            <a:endParaRPr lang="tr-TR" sz="1400" dirty="0"/>
          </a:p>
          <a:p>
            <a:r>
              <a:rPr lang="tr-TR" sz="1400" dirty="0" smtClean="0"/>
              <a:t>Dalga </a:t>
            </a:r>
            <a:r>
              <a:rPr lang="tr-TR" sz="1400" dirty="0"/>
              <a:t>kırıldığında hareketine </a:t>
            </a:r>
            <a:r>
              <a:rPr lang="tr-TR" sz="1400" dirty="0" smtClean="0"/>
              <a:t>aynı doğrultuda </a:t>
            </a:r>
            <a:r>
              <a:rPr lang="tr-TR" sz="1400" dirty="0"/>
              <a:t>uzun süre devam etmezken </a:t>
            </a:r>
            <a:r>
              <a:rPr lang="tr-TR" sz="1400" dirty="0" smtClean="0"/>
              <a:t>kırınımda dalganın </a:t>
            </a:r>
            <a:r>
              <a:rPr lang="tr-TR" sz="1400" dirty="0"/>
              <a:t>sadece bir kısmı yeni bir </a:t>
            </a:r>
            <a:r>
              <a:rPr lang="tr-TR" sz="1400" dirty="0" smtClean="0"/>
              <a:t>doğrultuda hareket </a:t>
            </a:r>
            <a:r>
              <a:rPr lang="tr-TR" sz="1400" dirty="0"/>
              <a:t>eder.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Sesin </a:t>
            </a:r>
            <a:r>
              <a:rPr lang="tr-TR" sz="1400" dirty="0"/>
              <a:t>bir odadan diğerine </a:t>
            </a:r>
            <a:r>
              <a:rPr lang="tr-TR" sz="1400" dirty="0" smtClean="0"/>
              <a:t>kapı boyunca </a:t>
            </a:r>
            <a:r>
              <a:rPr lang="tr-TR" sz="1400" dirty="0"/>
              <a:t>ilerliyor olduğunu göz önüne </a:t>
            </a:r>
            <a:r>
              <a:rPr lang="tr-TR" sz="1400" dirty="0" smtClean="0"/>
              <a:t>alalım. Şekilde </a:t>
            </a:r>
            <a:r>
              <a:rPr lang="tr-TR" sz="1400" dirty="0"/>
              <a:t>görüldüğü gibi ses, açık kapıda </a:t>
            </a:r>
            <a:r>
              <a:rPr lang="tr-TR" sz="1400" dirty="0" smtClean="0"/>
              <a:t>bükülür, diğer </a:t>
            </a:r>
            <a:r>
              <a:rPr lang="tr-TR" sz="1400" dirty="0"/>
              <a:t>odada düz ilerler.</a:t>
            </a:r>
          </a:p>
        </p:txBody>
      </p:sp>
    </p:spTree>
    <p:extLst>
      <p:ext uri="{BB962C8B-B14F-4D97-AF65-F5344CB8AC3E}">
        <p14:creationId xmlns:p14="http://schemas.microsoft.com/office/powerpoint/2010/main" val="17638648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GİRİŞİM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347614"/>
            <a:ext cx="55900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Yandaki </a:t>
            </a:r>
            <a:r>
              <a:rPr lang="tr-TR" sz="1400" dirty="0"/>
              <a:t>şekilde görüldüğü gibi iki hoparlörden gelen sabit frekanslı sesleri </a:t>
            </a:r>
            <a:r>
              <a:rPr lang="tr-TR" sz="1400" dirty="0" smtClean="0"/>
              <a:t>dinleyen birisini </a:t>
            </a:r>
            <a:r>
              <a:rPr lang="tr-TR" sz="1400" dirty="0"/>
              <a:t>düşünün.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Hoparlörlerin </a:t>
            </a:r>
            <a:r>
              <a:rPr lang="tr-TR" sz="1400" dirty="0"/>
              <a:t>her biri dinleyiciden eşit uzaklıktadır ve her biri </a:t>
            </a:r>
            <a:r>
              <a:rPr lang="tr-TR" sz="1400" dirty="0" smtClean="0"/>
              <a:t>bir yükselticiye </a:t>
            </a:r>
            <a:r>
              <a:rPr lang="tr-TR" sz="1400" dirty="0"/>
              <a:t>bağlıdır; böylece birisinde bir artış olunca diğerinde de olur. </a:t>
            </a:r>
            <a:endParaRPr lang="tr-TR" sz="1400" dirty="0" smtClean="0"/>
          </a:p>
          <a:p>
            <a:endParaRPr lang="tr-TR" sz="1400" dirty="0" smtClean="0"/>
          </a:p>
          <a:p>
            <a:r>
              <a:rPr lang="tr-TR" sz="1400" dirty="0" smtClean="0"/>
              <a:t>Bu şartlar oluştuğunda her iki hoparlörden gelen ses dalgasının yoğunlaşmış (sıkışmış durumu) hali dinleyiciye aynı anda çarpar ve sonra her iki hoparlörden gelen ses gevşeme durumuna geçer. </a:t>
            </a:r>
          </a:p>
          <a:p>
            <a:endParaRPr lang="tr-TR" sz="1400" dirty="0" smtClean="0"/>
          </a:p>
          <a:p>
            <a:r>
              <a:rPr lang="tr-TR" sz="1400" dirty="0" smtClean="0"/>
              <a:t>Dalgaların kişiye aynı </a:t>
            </a:r>
            <a:r>
              <a:rPr lang="tr-TR" sz="1400" b="1" dirty="0" smtClean="0"/>
              <a:t>fazda </a:t>
            </a:r>
            <a:r>
              <a:rPr lang="tr-TR" sz="1400" dirty="0" smtClean="0"/>
              <a:t>ulaştıkları söylenir.</a:t>
            </a:r>
          </a:p>
          <a:p>
            <a:endParaRPr lang="tr-TR" sz="1400" dirty="0" smtClean="0"/>
          </a:p>
          <a:p>
            <a:r>
              <a:rPr lang="tr-TR" sz="1400" dirty="0" smtClean="0"/>
              <a:t>Her iki hoparlör dinleyicinin kulak zarında aynı anda bir basınç artışına neden olmuştur ve basınçtaki azalma da aynı anda gerçekleşmiştir.</a:t>
            </a:r>
            <a:endParaRPr lang="tr-TR" sz="1400" dirty="0"/>
          </a:p>
        </p:txBody>
      </p:sp>
      <p:pic>
        <p:nvPicPr>
          <p:cNvPr id="1026" name="Picture 2" descr="C:\Users\Taliha\Desktop\Serdar\SUNUM\PNG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9662"/>
            <a:ext cx="3028871" cy="25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28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PERDE</a:t>
            </a:r>
            <a:endParaRPr lang="tr-T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29507" y="2067694"/>
            <a:ext cx="84349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Ses perdesi, sesin tonlarındaki farklılıklarla ayırt edilebilmeyi sağlayan bir </a:t>
            </a:r>
            <a:r>
              <a:rPr lang="tr-TR" sz="1400" dirty="0" smtClean="0"/>
              <a:t>izlenimdir.</a:t>
            </a:r>
          </a:p>
          <a:p>
            <a:endParaRPr lang="tr-TR" sz="1400" dirty="0"/>
          </a:p>
          <a:p>
            <a:r>
              <a:rPr lang="tr-TR" sz="1400" dirty="0"/>
              <a:t>Perde, üretilen titreşimlerin hızı ile ayarlanır; piyano klavyesinin sağ ucuna </a:t>
            </a:r>
            <a:r>
              <a:rPr lang="tr-TR" sz="1400" dirty="0" smtClean="0"/>
              <a:t>bir anahtar </a:t>
            </a:r>
            <a:r>
              <a:rPr lang="tr-TR" sz="1400" dirty="0"/>
              <a:t>çarpsa, sol tarafına çarpmasından daha yüksek perdede bir ses işitilir.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Perde, öncelikle </a:t>
            </a:r>
            <a:r>
              <a:rPr lang="tr-TR" sz="1400" dirty="0"/>
              <a:t>sesin frekansına bağlıdır; daha yüksek frekanslı ses genellikle daha </a:t>
            </a:r>
            <a:r>
              <a:rPr lang="tr-TR" sz="1400" dirty="0" smtClean="0"/>
              <a:t>yüksek perde </a:t>
            </a:r>
            <a:r>
              <a:rPr lang="tr-TR" sz="1400" dirty="0"/>
              <a:t>oluşturur.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Ancak </a:t>
            </a:r>
            <a:r>
              <a:rPr lang="tr-TR" sz="1400" dirty="0"/>
              <a:t>frekans fiziksel bir büyüklüktür; ölçülebilirdir; ses perdesi </a:t>
            </a:r>
            <a:r>
              <a:rPr lang="tr-TR" sz="1400" dirty="0" smtClean="0"/>
              <a:t>ise psikolojik </a:t>
            </a:r>
            <a:r>
              <a:rPr lang="tr-TR" sz="1400" dirty="0"/>
              <a:t>bir algıdır ve kolayca ölçülemez.</a:t>
            </a:r>
          </a:p>
        </p:txBody>
      </p:sp>
    </p:spTree>
    <p:extLst>
      <p:ext uri="{BB962C8B-B14F-4D97-AF65-F5344CB8AC3E}">
        <p14:creationId xmlns:p14="http://schemas.microsoft.com/office/powerpoint/2010/main" val="8902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</a:t>
            </a:r>
            <a:endParaRPr lang="tr-T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29505" y="1347614"/>
            <a:ext cx="60587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Şimdiye kadar, düzenli* dalgalar grafik şeklinde göz önüne alındı.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Gerçek durumda, birkaç </a:t>
            </a:r>
            <a:r>
              <a:rPr lang="tr-TR" sz="1400" dirty="0"/>
              <a:t>ses bu kadar “saf” tır.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Doğru </a:t>
            </a:r>
            <a:r>
              <a:rPr lang="tr-TR" sz="1400" dirty="0"/>
              <a:t>çalışan bir diyapazon veya dudak </a:t>
            </a:r>
            <a:r>
              <a:rPr lang="tr-TR" sz="1400" dirty="0" smtClean="0"/>
              <a:t>hareketiyle oluşturulan </a:t>
            </a:r>
            <a:r>
              <a:rPr lang="tr-TR" sz="1400" dirty="0"/>
              <a:t>fısıltı saf bir ses tonu üretir, fakat işittiğimiz tüm sesler farklı </a:t>
            </a:r>
            <a:r>
              <a:rPr lang="tr-TR" sz="1400" dirty="0" smtClean="0"/>
              <a:t>frekanslı seslerin </a:t>
            </a:r>
            <a:r>
              <a:rPr lang="tr-TR" sz="1400" dirty="0"/>
              <a:t>üst üste binmesiyle oluşur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Sağdaki </a:t>
            </a:r>
            <a:r>
              <a:rPr lang="tr-TR" sz="1400" dirty="0"/>
              <a:t>grafik farklı iki </a:t>
            </a:r>
            <a:r>
              <a:rPr lang="tr-TR" sz="1400" dirty="0" smtClean="0"/>
              <a:t>müzik aletinde </a:t>
            </a:r>
            <a:r>
              <a:rPr lang="tr-TR" sz="1400" dirty="0"/>
              <a:t>aynı notayla çalınan seslere benzerdir.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err="1" smtClean="0"/>
              <a:t>Dalgaboyunun</a:t>
            </a:r>
            <a:r>
              <a:rPr lang="tr-TR" sz="1400" dirty="0" smtClean="0"/>
              <a:t> (tekrarlanan </a:t>
            </a:r>
            <a:r>
              <a:rPr lang="tr-TR" sz="1400" dirty="0"/>
              <a:t>dönüler arası mesafe) her ikisi için de aynı olduğuna </a:t>
            </a:r>
            <a:r>
              <a:rPr lang="tr-TR" sz="1400" dirty="0" smtClean="0"/>
              <a:t>dikkat edilmelidir.</a:t>
            </a:r>
          </a:p>
          <a:p>
            <a:endParaRPr lang="tr-TR" sz="1400" dirty="0"/>
          </a:p>
          <a:p>
            <a:r>
              <a:rPr lang="tr-TR" sz="1400" dirty="0" smtClean="0"/>
              <a:t>İki </a:t>
            </a:r>
            <a:r>
              <a:rPr lang="tr-TR" sz="1400" dirty="0"/>
              <a:t>sesin </a:t>
            </a:r>
            <a:r>
              <a:rPr lang="tr-TR" sz="1400" dirty="0" err="1" smtClean="0"/>
              <a:t>dalgaboyları</a:t>
            </a:r>
            <a:r>
              <a:rPr lang="tr-TR" sz="1400" dirty="0" smtClean="0"/>
              <a:t> </a:t>
            </a:r>
            <a:r>
              <a:rPr lang="nn-NO" sz="1400" dirty="0" smtClean="0"/>
              <a:t>aynı </a:t>
            </a:r>
            <a:r>
              <a:rPr lang="nn-NO" sz="1400" dirty="0"/>
              <a:t>olduğundan, temel frekansları da aynıdır.</a:t>
            </a:r>
            <a:endParaRPr lang="tr-TR" sz="1400" dirty="0"/>
          </a:p>
        </p:txBody>
      </p:sp>
      <p:pic>
        <p:nvPicPr>
          <p:cNvPr id="2050" name="Picture 2" descr="C:\Users\Taliha\Desktop\Serdar\SUNUM\PNG\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27734"/>
            <a:ext cx="177165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013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3400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GAZLARDA DURAN DALGALAR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2139702"/>
            <a:ext cx="81469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Bir tel üzerindeki duran dalgalara bu kadar çok zaman ayrılmasının nedeni, onların, </a:t>
            </a:r>
            <a:r>
              <a:rPr lang="tr-TR" sz="1400" dirty="0" smtClean="0"/>
              <a:t>ses için </a:t>
            </a:r>
            <a:r>
              <a:rPr lang="tr-TR" sz="1400" dirty="0"/>
              <a:t>boyuna duran dalgalardan daha kolay görünür olmasındandır.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Böyle </a:t>
            </a:r>
            <a:r>
              <a:rPr lang="tr-TR" sz="1400" dirty="0"/>
              <a:t>dalgalar, </a:t>
            </a:r>
            <a:r>
              <a:rPr lang="tr-TR" sz="1400" dirty="0" smtClean="0"/>
              <a:t>belli frekanslı </a:t>
            </a:r>
            <a:r>
              <a:rPr lang="tr-TR" sz="1400" dirty="0"/>
              <a:t>sesin bir tüp içinde ilerleyip açık uca doğru yansıması ile oluşur.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durumdaki</a:t>
            </a:r>
            <a:r>
              <a:rPr lang="tr-TR" sz="1400" dirty="0"/>
              <a:t> dalgalar boyuna olmasına rağmen onları teldeki enine duran dalgalara benzer </a:t>
            </a:r>
            <a:r>
              <a:rPr lang="tr-TR" sz="1400" dirty="0" smtClean="0"/>
              <a:t>şekilde </a:t>
            </a:r>
            <a:r>
              <a:rPr lang="tr-TR" sz="1400" dirty="0" err="1" smtClean="0"/>
              <a:t>grafikleştirerek</a:t>
            </a:r>
            <a:r>
              <a:rPr lang="tr-TR" sz="1400" dirty="0" smtClean="0"/>
              <a:t> </a:t>
            </a:r>
            <a:r>
              <a:rPr lang="tr-TR" sz="1400" dirty="0"/>
              <a:t>gösterebiliriz.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27541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824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 PATLAMASI</a:t>
            </a:r>
            <a:endParaRPr lang="tr-TR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29507" y="2211710"/>
            <a:ext cx="8146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Su yüzeyindeki dalga kaynağı, suda oluşan dalga hızından daha yüksek bir hızla </a:t>
            </a:r>
            <a:r>
              <a:rPr lang="tr-TR" sz="1400" dirty="0" smtClean="0"/>
              <a:t>hareket ederse</a:t>
            </a:r>
            <a:r>
              <a:rPr lang="tr-TR" sz="1400" dirty="0"/>
              <a:t>, dalga yayı oluşur.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Dalga </a:t>
            </a:r>
            <a:r>
              <a:rPr lang="tr-TR" sz="1400" dirty="0"/>
              <a:t>yayı, dalga piklerinin birbiri üzerine </a:t>
            </a:r>
            <a:r>
              <a:rPr lang="tr-TR" sz="1400" dirty="0" smtClean="0"/>
              <a:t>binmesiyle, dalgaların </a:t>
            </a:r>
            <a:r>
              <a:rPr lang="tr-TR" sz="1400" dirty="0"/>
              <a:t>yapıcı girişimi sonucu üretilir.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Benzer </a:t>
            </a:r>
            <a:r>
              <a:rPr lang="tr-TR" sz="1400" dirty="0"/>
              <a:t>durum ses dalgaları için de geçerlidir.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25358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ÖLÜM1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BÖLÜM11</Template>
  <TotalTime>35</TotalTime>
  <Words>540</Words>
  <Application>Microsoft Office PowerPoint</Application>
  <PresentationFormat>Ekran Gösterisi (16:9)</PresentationFormat>
  <Paragraphs>63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BÖLÜM11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Taliha</dc:creator>
  <cp:lastModifiedBy>Taliha</cp:lastModifiedBy>
  <cp:revision>4</cp:revision>
  <dcterms:created xsi:type="dcterms:W3CDTF">2017-01-30T11:14:16Z</dcterms:created>
  <dcterms:modified xsi:type="dcterms:W3CDTF">2017-01-31T08:05:33Z</dcterms:modified>
</cp:coreProperties>
</file>