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85746-84BA-4AC5-ACF7-E418405DCCA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FB2AD-AC64-48A8-AA4A-282B8DE5559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477B62-2C33-4D33-AE1F-3C400641AFE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smtClean="0">
                <a:latin typeface="Arial" charset="0"/>
              </a:rPr>
              <a:t>So as any drug delıvery/gene delıvery labs do, we are tryıng to ımprove the propertıes of these vectors </a:t>
            </a: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89B1C9-90E3-4777-B995-AC42572EB7E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28A00-D003-46E9-B98F-4E25F2DC0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DD10-4D52-487B-86E7-D09BCF7673B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www.pharmacy.ac.uk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Gene </a:t>
            </a:r>
            <a:r>
              <a:rPr lang="tr-TR" dirty="0" err="1" smtClean="0"/>
              <a:t>Therapy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105"/>
          <p:cNvSpPr>
            <a:spLocks noGrp="1"/>
          </p:cNvSpPr>
          <p:nvPr>
            <p:ph sz="half" idx="1"/>
          </p:nvPr>
        </p:nvSpPr>
        <p:spPr>
          <a:xfrm>
            <a:off x="0" y="1196975"/>
            <a:ext cx="5651500" cy="447198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GB" sz="2400" dirty="0" smtClean="0"/>
              <a:t>has emerged in the late 20th century</a:t>
            </a:r>
          </a:p>
          <a:p>
            <a:pPr>
              <a:buFontTx/>
              <a:buChar char="-"/>
            </a:pPr>
            <a:endParaRPr lang="en-GB" sz="1200" dirty="0" smtClean="0"/>
          </a:p>
          <a:p>
            <a:pPr>
              <a:buFontTx/>
              <a:buChar char="-"/>
            </a:pPr>
            <a:r>
              <a:rPr lang="en-GB" sz="2400" dirty="0" smtClean="0"/>
              <a:t>a potential approach to the treatment of genetic disorders which are resistant to traditional therapies</a:t>
            </a:r>
          </a:p>
          <a:p>
            <a:pPr lvl="1">
              <a:buFontTx/>
              <a:buChar char="-"/>
            </a:pPr>
            <a:r>
              <a:rPr lang="en-GB" sz="2000" dirty="0" smtClean="0"/>
              <a:t>to cure genetic diseases by introducing new genetic instructions into the tissues of patients in order to compensate for abnormal or missing genes or to convey a new function</a:t>
            </a:r>
          </a:p>
          <a:p>
            <a:pPr lvl="1">
              <a:buFontTx/>
              <a:buChar char="-"/>
            </a:pPr>
            <a:endParaRPr lang="en-GB" sz="1600" dirty="0" smtClean="0"/>
          </a:p>
          <a:p>
            <a:pPr>
              <a:buFontTx/>
              <a:buChar char="-"/>
            </a:pPr>
            <a:r>
              <a:rPr lang="en-GB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cancer, cardiovascular, infectious, eye or lung diseases</a:t>
            </a:r>
          </a:p>
          <a:p>
            <a:pPr lvl="1">
              <a:buFontTx/>
              <a:buChar char="-"/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Many success stories in the recent years (ALD, inherited retinal diseases, SCID) </a:t>
            </a:r>
          </a:p>
        </p:txBody>
      </p:sp>
      <p:sp>
        <p:nvSpPr>
          <p:cNvPr id="104" name="Title 1"/>
          <p:cNvSpPr txBox="1">
            <a:spLocks/>
          </p:cNvSpPr>
          <p:nvPr/>
        </p:nvSpPr>
        <p:spPr bwMode="auto">
          <a:xfrm>
            <a:off x="0" y="0"/>
            <a:ext cx="9144000" cy="11247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Gene Therapy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0" y="1103313"/>
            <a:ext cx="91440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8" name="Picture 108" descr="http://www.nwabr.org/studentbiotech/winners/studentwork/2007/WB_BA_TRONGTHAM/picgenetherap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7538" y="1700213"/>
            <a:ext cx="3338512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Box 108"/>
          <p:cNvSpPr txBox="1">
            <a:spLocks noChangeArrowheads="1"/>
          </p:cNvSpPr>
          <p:nvPr/>
        </p:nvSpPr>
        <p:spPr bwMode="auto">
          <a:xfrm>
            <a:off x="6011863" y="5373688"/>
            <a:ext cx="2881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i="1" dirty="0"/>
              <a:t>Example: </a:t>
            </a:r>
            <a:r>
              <a:rPr lang="en-GB" sz="1600" i="1" dirty="0" err="1"/>
              <a:t>Hemophilia</a:t>
            </a:r>
            <a:r>
              <a:rPr lang="en-GB" sz="1600" i="1" dirty="0"/>
              <a:t> A gene therapy</a:t>
            </a:r>
          </a:p>
        </p:txBody>
      </p:sp>
      <p:sp>
        <p:nvSpPr>
          <p:cNvPr id="12300" name="Rectangle 109"/>
          <p:cNvSpPr>
            <a:spLocks noChangeArrowheads="1"/>
          </p:cNvSpPr>
          <p:nvPr/>
        </p:nvSpPr>
        <p:spPr bwMode="auto">
          <a:xfrm>
            <a:off x="5616575" y="6053138"/>
            <a:ext cx="3527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000" i="1"/>
              <a:t>http://www.nwabr.org/studentbiotech/winners/studentwork/2007/WB_BA_TRONGTHAM/1_index_2.htm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9" grpId="0"/>
      <p:bldP spid="123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6" descr="http://www.biochem.arizona.edu/classes/bioc471/pages/Lecture25/AMG9.11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8338" y="1341438"/>
            <a:ext cx="4486275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0" y="0"/>
            <a:ext cx="9144000" cy="105273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Gene Therapy - vectors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103313"/>
            <a:ext cx="91440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5" name="Picture 4" descr="The School of Pharmacy, University of Lond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" y="6430963"/>
            <a:ext cx="18002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Rectangle 13"/>
          <p:cNvSpPr>
            <a:spLocks noChangeArrowheads="1"/>
          </p:cNvSpPr>
          <p:nvPr/>
        </p:nvSpPr>
        <p:spPr bwMode="auto">
          <a:xfrm>
            <a:off x="5670550" y="6053138"/>
            <a:ext cx="2933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000" i="1"/>
              <a:t>http://www.biochem.arizona.edu/classes/bioc471/pages/Lecture25/Lecture25.html</a:t>
            </a:r>
          </a:p>
        </p:txBody>
      </p:sp>
      <p:sp>
        <p:nvSpPr>
          <p:cNvPr id="15" name="Content Placeholder 105"/>
          <p:cNvSpPr txBox="1">
            <a:spLocks/>
          </p:cNvSpPr>
          <p:nvPr/>
        </p:nvSpPr>
        <p:spPr>
          <a:xfrm>
            <a:off x="0" y="1268413"/>
            <a:ext cx="4500563" cy="511333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400" b="1" dirty="0">
                <a:latin typeface="+mn-lt"/>
                <a:cs typeface="+mn-cs"/>
              </a:rPr>
              <a:t>Viral</a:t>
            </a:r>
            <a:r>
              <a:rPr lang="en-GB" sz="2400" dirty="0">
                <a:latin typeface="+mn-lt"/>
                <a:cs typeface="+mn-cs"/>
              </a:rPr>
              <a:t> </a:t>
            </a:r>
            <a:r>
              <a:rPr lang="en-GB" sz="2400" dirty="0" err="1">
                <a:latin typeface="+mn-lt"/>
                <a:cs typeface="+mn-cs"/>
              </a:rPr>
              <a:t>vs</a:t>
            </a:r>
            <a:r>
              <a:rPr lang="en-GB" sz="2400" dirty="0">
                <a:latin typeface="+mn-lt"/>
                <a:cs typeface="+mn-cs"/>
              </a:rPr>
              <a:t> </a:t>
            </a:r>
            <a:r>
              <a:rPr lang="en-GB" sz="2400" b="1" dirty="0">
                <a:latin typeface="+mn-lt"/>
                <a:cs typeface="+mn-cs"/>
              </a:rPr>
              <a:t>non-viral vectors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-"/>
              <a:defRPr/>
            </a:pPr>
            <a:endParaRPr lang="en-GB" sz="1200" b="1" dirty="0">
              <a:latin typeface="+mn-lt"/>
              <a:ea typeface="Calibri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400" dirty="0">
                <a:latin typeface="+mn-lt"/>
                <a:ea typeface="Calibri"/>
                <a:cs typeface="+mn-cs"/>
              </a:rPr>
              <a:t>Viral:</a:t>
            </a:r>
            <a:r>
              <a:rPr lang="en-GB" sz="2000" dirty="0">
                <a:latin typeface="Calibri"/>
                <a:ea typeface="Calibri"/>
                <a:cs typeface="Times New Roman"/>
              </a:rPr>
              <a:t>  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>
                <a:latin typeface="Calibri"/>
                <a:ea typeface="Calibri"/>
                <a:cs typeface="Times New Roman"/>
              </a:rPr>
              <a:t>Ad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>
                <a:latin typeface="Calibri"/>
                <a:ea typeface="Calibri"/>
                <a:cs typeface="Times New Roman"/>
              </a:rPr>
              <a:t>AAV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 err="1">
                <a:latin typeface="Calibri"/>
                <a:ea typeface="Calibri"/>
                <a:cs typeface="Times New Roman"/>
              </a:rPr>
              <a:t>Lentivirus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>
                <a:latin typeface="Calibri"/>
                <a:ea typeface="Calibri"/>
                <a:cs typeface="Times New Roman"/>
              </a:rPr>
              <a:t>Retrovirus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>
                <a:latin typeface="Calibri"/>
                <a:ea typeface="Calibri"/>
                <a:cs typeface="Times New Roman"/>
              </a:rPr>
              <a:t>SFV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-"/>
              <a:defRPr/>
            </a:pP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400" dirty="0">
                <a:latin typeface="Calibri"/>
                <a:ea typeface="Calibri"/>
                <a:cs typeface="Times New Roman"/>
              </a:rPr>
              <a:t>Non-viral vectors:</a:t>
            </a: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 err="1">
                <a:latin typeface="Calibri"/>
                <a:ea typeface="Calibri"/>
                <a:cs typeface="Times New Roman"/>
              </a:rPr>
              <a:t>Liposomes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>
                <a:latin typeface="Calibri"/>
                <a:ea typeface="Calibri"/>
                <a:cs typeface="Times New Roman"/>
              </a:rPr>
              <a:t>Polymer-based </a:t>
            </a:r>
            <a:r>
              <a:rPr lang="en-GB" sz="2000" dirty="0" err="1">
                <a:latin typeface="Calibri"/>
                <a:ea typeface="Calibri"/>
                <a:cs typeface="Times New Roman"/>
              </a:rPr>
              <a:t>nanoparticles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GB" sz="2000" dirty="0" err="1">
                <a:latin typeface="Calibri"/>
                <a:ea typeface="Calibri"/>
                <a:cs typeface="Times New Roman"/>
              </a:rPr>
              <a:t>Dendrimers</a:t>
            </a: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800100" lvl="1" indent="-342900" eaLnBrk="0" hangingPunct="0">
              <a:spcBef>
                <a:spcPct val="20000"/>
              </a:spcBef>
              <a:buFont typeface="Wingdings" pitchFamily="2" charset="2"/>
              <a:buChar char="v"/>
              <a:defRPr/>
            </a:pPr>
            <a:endParaRPr lang="en-GB" sz="24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ontent Placeholder 105"/>
          <p:cNvSpPr>
            <a:spLocks noGrp="1"/>
          </p:cNvSpPr>
          <p:nvPr>
            <p:ph sz="half" idx="1"/>
          </p:nvPr>
        </p:nvSpPr>
        <p:spPr>
          <a:xfrm>
            <a:off x="0" y="1333500"/>
            <a:ext cx="4071938" cy="4471988"/>
          </a:xfrm>
        </p:spPr>
        <p:txBody>
          <a:bodyPr/>
          <a:lstStyle/>
          <a:p>
            <a:pPr>
              <a:buFontTx/>
              <a:buChar char="-"/>
            </a:pPr>
            <a:r>
              <a:rPr lang="en-GB" sz="2400" smtClean="0"/>
              <a:t>the most commonly used viral vector in gene therapy studies</a:t>
            </a:r>
          </a:p>
          <a:p>
            <a:pPr>
              <a:buFontTx/>
              <a:buChar char="-"/>
            </a:pPr>
            <a:r>
              <a:rPr lang="en-GB" sz="2400" smtClean="0"/>
              <a:t>high transfection efficiency in a wide variety of cells</a:t>
            </a:r>
          </a:p>
          <a:p>
            <a:pPr>
              <a:buFontTx/>
              <a:buChar char="-"/>
            </a:pPr>
            <a:r>
              <a:rPr lang="en-GB" sz="2400" smtClean="0"/>
              <a:t>can be amplified at very high titers.</a:t>
            </a:r>
          </a:p>
          <a:p>
            <a:pPr>
              <a:buFont typeface="Arial" charset="0"/>
              <a:buNone/>
            </a:pPr>
            <a:endParaRPr lang="en-GB" sz="2400" smtClean="0"/>
          </a:p>
          <a:p>
            <a:endParaRPr lang="en-GB" sz="2400" smtClean="0"/>
          </a:p>
        </p:txBody>
      </p:sp>
      <p:sp>
        <p:nvSpPr>
          <p:cNvPr id="9" name="Oval 8"/>
          <p:cNvSpPr/>
          <p:nvPr/>
        </p:nvSpPr>
        <p:spPr>
          <a:xfrm>
            <a:off x="7948613" y="3984625"/>
            <a:ext cx="301625" cy="307975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572000" y="3000375"/>
            <a:ext cx="2393950" cy="2319338"/>
            <a:chOff x="4786314" y="1428736"/>
            <a:chExt cx="2836562" cy="2693961"/>
          </a:xfrm>
        </p:grpSpPr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4786317" y="1428738"/>
              <a:ext cx="2836560" cy="2693959"/>
              <a:chOff x="1785926" y="71422"/>
              <a:chExt cx="5643602" cy="6500858"/>
            </a:xfrm>
          </p:grpSpPr>
          <p:grpSp>
            <p:nvGrpSpPr>
              <p:cNvPr id="4" name="Group 22"/>
              <p:cNvGrpSpPr>
                <a:grpSpLocks/>
              </p:cNvGrpSpPr>
              <p:nvPr/>
            </p:nvGrpSpPr>
            <p:grpSpPr bwMode="auto">
              <a:xfrm rot="5400000">
                <a:off x="1357298" y="500050"/>
                <a:ext cx="6500858" cy="5643602"/>
                <a:chOff x="1357290" y="500042"/>
                <a:chExt cx="6500858" cy="5643602"/>
              </a:xfrm>
            </p:grpSpPr>
            <p:sp>
              <p:nvSpPr>
                <p:cNvPr id="58" name="Hexagon 30"/>
                <p:cNvSpPr/>
                <p:nvPr/>
              </p:nvSpPr>
              <p:spPr>
                <a:xfrm>
                  <a:off x="3430796" y="2229053"/>
                  <a:ext cx="2353839" cy="2144420"/>
                </a:xfrm>
                <a:prstGeom prst="hexagon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9" name="Straight Connector 2"/>
                <p:cNvCxnSpPr>
                  <a:stCxn id="56" idx="5"/>
                </p:cNvCxnSpPr>
                <p:nvPr/>
              </p:nvCxnSpPr>
              <p:spPr>
                <a:xfrm rot="5400000" flipH="1" flipV="1">
                  <a:off x="5161045" y="874109"/>
                  <a:ext cx="1429614" cy="1250336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3"/>
                <p:cNvCxnSpPr>
                  <a:stCxn id="56" idx="0"/>
                </p:cNvCxnSpPr>
                <p:nvPr/>
              </p:nvCxnSpPr>
              <p:spPr>
                <a:xfrm flipV="1">
                  <a:off x="5784637" y="3224545"/>
                  <a:ext cx="1980070" cy="59879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4"/>
                <p:cNvCxnSpPr>
                  <a:stCxn id="56" idx="1"/>
                </p:cNvCxnSpPr>
                <p:nvPr/>
              </p:nvCxnSpPr>
              <p:spPr>
                <a:xfrm rot="16200000" flipH="1">
                  <a:off x="5018745" y="4590443"/>
                  <a:ext cx="1571827" cy="1107948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5"/>
                <p:cNvCxnSpPr>
                  <a:stCxn id="56" idx="2"/>
                </p:cNvCxnSpPr>
                <p:nvPr/>
              </p:nvCxnSpPr>
              <p:spPr>
                <a:xfrm rot="5400000">
                  <a:off x="2660501" y="4712160"/>
                  <a:ext cx="1642934" cy="965561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"/>
                <p:cNvCxnSpPr>
                  <a:stCxn id="56" idx="4"/>
                </p:cNvCxnSpPr>
                <p:nvPr/>
              </p:nvCxnSpPr>
              <p:spPr>
                <a:xfrm rot="16200000" flipV="1">
                  <a:off x="2731607" y="995912"/>
                  <a:ext cx="1500722" cy="965561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7"/>
                <p:cNvCxnSpPr>
                  <a:stCxn id="56" idx="3"/>
                </p:cNvCxnSpPr>
                <p:nvPr/>
              </p:nvCxnSpPr>
              <p:spPr>
                <a:xfrm rot="10800000">
                  <a:off x="1499673" y="3284424"/>
                  <a:ext cx="1931125" cy="0"/>
                </a:xfrm>
                <a:prstGeom prst="line">
                  <a:avLst/>
                </a:prstGeom>
                <a:ln w="381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Oval 8"/>
                <p:cNvSpPr/>
                <p:nvPr/>
              </p:nvSpPr>
              <p:spPr>
                <a:xfrm>
                  <a:off x="6429826" y="571150"/>
                  <a:ext cx="284774" cy="284426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6" name="Oval 9"/>
                <p:cNvSpPr/>
                <p:nvPr/>
              </p:nvSpPr>
              <p:spPr>
                <a:xfrm>
                  <a:off x="7573374" y="3086073"/>
                  <a:ext cx="284774" cy="288169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7" name="Oval 10"/>
                <p:cNvSpPr/>
                <p:nvPr/>
              </p:nvSpPr>
              <p:spPr>
                <a:xfrm>
                  <a:off x="6216245" y="5728239"/>
                  <a:ext cx="284774" cy="288169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8" name="Oval 11"/>
                <p:cNvSpPr/>
                <p:nvPr/>
              </p:nvSpPr>
              <p:spPr>
                <a:xfrm>
                  <a:off x="2856800" y="5859225"/>
                  <a:ext cx="284774" cy="284426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9" name="Oval 12"/>
                <p:cNvSpPr/>
                <p:nvPr/>
              </p:nvSpPr>
              <p:spPr>
                <a:xfrm>
                  <a:off x="1357283" y="3157179"/>
                  <a:ext cx="284774" cy="288167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70" name="Oval 13"/>
                <p:cNvSpPr/>
                <p:nvPr/>
              </p:nvSpPr>
              <p:spPr>
                <a:xfrm>
                  <a:off x="2856800" y="500044"/>
                  <a:ext cx="284774" cy="284426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cxnSp>
            <p:nvCxnSpPr>
              <p:cNvPr id="31" name="Straight Connector 3"/>
              <p:cNvCxnSpPr>
                <a:stCxn id="56" idx="3"/>
              </p:cNvCxnSpPr>
              <p:nvPr/>
            </p:nvCxnSpPr>
            <p:spPr>
              <a:xfrm rot="16200000" flipH="1" flipV="1">
                <a:off x="3824942" y="2321434"/>
                <a:ext cx="996710" cy="643701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4"/>
              <p:cNvCxnSpPr>
                <a:stCxn id="56" idx="3"/>
              </p:cNvCxnSpPr>
              <p:nvPr/>
            </p:nvCxnSpPr>
            <p:spPr>
              <a:xfrm rot="16200000" flipH="1">
                <a:off x="4466773" y="2323303"/>
                <a:ext cx="996710" cy="639959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5"/>
              <p:cNvCxnSpPr/>
              <p:nvPr/>
            </p:nvCxnSpPr>
            <p:spPr>
              <a:xfrm>
                <a:off x="4001446" y="3141639"/>
                <a:ext cx="1283660" cy="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>
                <a:off x="4500144" y="3286641"/>
                <a:ext cx="929967" cy="639959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endCxn id="56" idx="0"/>
              </p:cNvCxnSpPr>
              <p:nvPr/>
            </p:nvCxnSpPr>
            <p:spPr>
              <a:xfrm rot="5400000">
                <a:off x="4431566" y="4285187"/>
                <a:ext cx="427161" cy="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endCxn id="56" idx="5"/>
              </p:cNvCxnSpPr>
              <p:nvPr/>
            </p:nvCxnSpPr>
            <p:spPr>
              <a:xfrm rot="16200000" flipH="1">
                <a:off x="5088707" y="3338037"/>
                <a:ext cx="823177" cy="43038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56" idx="1"/>
              </p:cNvCxnSpPr>
              <p:nvPr/>
            </p:nvCxnSpPr>
            <p:spPr>
              <a:xfrm rot="10800000" flipH="1">
                <a:off x="3571066" y="3141639"/>
                <a:ext cx="430380" cy="823177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56" idx="1"/>
              </p:cNvCxnSpPr>
              <p:nvPr/>
            </p:nvCxnSpPr>
            <p:spPr>
              <a:xfrm rot="10800000" flipH="1" flipV="1">
                <a:off x="3571066" y="3964816"/>
                <a:ext cx="1074080" cy="10679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endCxn id="56" idx="5"/>
              </p:cNvCxnSpPr>
              <p:nvPr/>
            </p:nvCxnSpPr>
            <p:spPr>
              <a:xfrm flipV="1">
                <a:off x="4645147" y="3964816"/>
                <a:ext cx="1070339" cy="10679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56" idx="2"/>
              </p:cNvCxnSpPr>
              <p:nvPr/>
            </p:nvCxnSpPr>
            <p:spPr>
              <a:xfrm rot="10800000" flipH="1" flipV="1">
                <a:off x="3571066" y="2678881"/>
                <a:ext cx="430380" cy="462758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 flipH="1" flipV="1">
                <a:off x="5233320" y="2695070"/>
                <a:ext cx="533952" cy="43038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5285106" y="2856865"/>
                <a:ext cx="1714040" cy="249177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5400000">
                <a:off x="6714546" y="2714652"/>
                <a:ext cx="284774" cy="284426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10800000">
                <a:off x="2287407" y="2856865"/>
                <a:ext cx="1714040" cy="249177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18"/>
              <p:cNvSpPr/>
              <p:nvPr/>
            </p:nvSpPr>
            <p:spPr>
              <a:xfrm rot="5400000">
                <a:off x="2287232" y="2714652"/>
                <a:ext cx="284774" cy="284426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6" name="Straight Connector 19"/>
              <p:cNvCxnSpPr>
                <a:endCxn id="46" idx="3"/>
              </p:cNvCxnSpPr>
              <p:nvPr/>
            </p:nvCxnSpPr>
            <p:spPr>
              <a:xfrm rot="16200000" flipH="1">
                <a:off x="4287208" y="4358351"/>
                <a:ext cx="1254787" cy="538912"/>
              </a:xfrm>
              <a:prstGeom prst="line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Oval 20"/>
              <p:cNvSpPr/>
              <p:nvPr/>
            </p:nvSpPr>
            <p:spPr>
              <a:xfrm rot="5400000">
                <a:off x="5144591" y="5213453"/>
                <a:ext cx="284774" cy="288167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5213998" y="3070445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3930341" y="3070445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3499959" y="2643284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5644381" y="2643284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570298" y="4000413"/>
                <a:ext cx="145957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644381" y="3858025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499959" y="3929219"/>
                <a:ext cx="142213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4570298" y="4427574"/>
                <a:ext cx="145957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Oval 21"/>
              <p:cNvSpPr/>
              <p:nvPr/>
            </p:nvSpPr>
            <p:spPr>
              <a:xfrm>
                <a:off x="4570298" y="2073735"/>
                <a:ext cx="145957" cy="14238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7" name="Straight Connector 6"/>
              <p:cNvCxnSpPr/>
              <p:nvPr/>
            </p:nvCxnSpPr>
            <p:spPr>
              <a:xfrm rot="16200000" flipH="1">
                <a:off x="3858313" y="3284772"/>
                <a:ext cx="929967" cy="643701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103"/>
            <p:cNvGrpSpPr>
              <a:grpSpLocks/>
            </p:cNvGrpSpPr>
            <p:nvPr/>
          </p:nvGrpSpPr>
          <p:grpSpPr bwMode="auto">
            <a:xfrm rot="-6137320">
              <a:off x="6080173" y="2528487"/>
              <a:ext cx="229448" cy="576224"/>
              <a:chOff x="6502138" y="1941410"/>
              <a:chExt cx="1367212" cy="1914424"/>
            </a:xfrm>
          </p:grpSpPr>
          <p:grpSp>
            <p:nvGrpSpPr>
              <p:cNvPr id="6" name="Group 48"/>
              <p:cNvGrpSpPr>
                <a:grpSpLocks/>
              </p:cNvGrpSpPr>
              <p:nvPr/>
            </p:nvGrpSpPr>
            <p:grpSpPr bwMode="auto">
              <a:xfrm>
                <a:off x="6502138" y="1941410"/>
                <a:ext cx="1367212" cy="1914424"/>
                <a:chOff x="7315721" y="1940751"/>
                <a:chExt cx="553637" cy="1203104"/>
              </a:xfrm>
            </p:grpSpPr>
            <p:sp>
              <p:nvSpPr>
                <p:cNvPr id="28" name="Freeform 27"/>
                <p:cNvSpPr/>
                <p:nvPr/>
              </p:nvSpPr>
              <p:spPr>
                <a:xfrm>
                  <a:off x="7384452" y="1939447"/>
                  <a:ext cx="409326" cy="1036828"/>
                </a:xfrm>
                <a:custGeom>
                  <a:avLst/>
                  <a:gdLst>
                    <a:gd name="connsiteX0" fmla="*/ 39254 w 397163"/>
                    <a:gd name="connsiteY0" fmla="*/ 0 h 1052946"/>
                    <a:gd name="connsiteX1" fmla="*/ 219363 w 397163"/>
                    <a:gd name="connsiteY1" fmla="*/ 152400 h 1052946"/>
                    <a:gd name="connsiteX2" fmla="*/ 25400 w 397163"/>
                    <a:gd name="connsiteY2" fmla="*/ 443346 h 1052946"/>
                    <a:gd name="connsiteX3" fmla="*/ 371763 w 397163"/>
                    <a:gd name="connsiteY3" fmla="*/ 762000 h 1052946"/>
                    <a:gd name="connsiteX4" fmla="*/ 177800 w 397163"/>
                    <a:gd name="connsiteY4" fmla="*/ 1052946 h 1052946"/>
                    <a:gd name="connsiteX5" fmla="*/ 177800 w 397163"/>
                    <a:gd name="connsiteY5" fmla="*/ 1052946 h 10529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97163" h="1052946">
                      <a:moveTo>
                        <a:pt x="39254" y="0"/>
                      </a:moveTo>
                      <a:cubicBezTo>
                        <a:pt x="130463" y="39254"/>
                        <a:pt x="221672" y="78509"/>
                        <a:pt x="219363" y="152400"/>
                      </a:cubicBezTo>
                      <a:cubicBezTo>
                        <a:pt x="217054" y="226291"/>
                        <a:pt x="0" y="341746"/>
                        <a:pt x="25400" y="443346"/>
                      </a:cubicBezTo>
                      <a:cubicBezTo>
                        <a:pt x="50800" y="544946"/>
                        <a:pt x="346363" y="660400"/>
                        <a:pt x="371763" y="762000"/>
                      </a:cubicBezTo>
                      <a:cubicBezTo>
                        <a:pt x="397163" y="863600"/>
                        <a:pt x="177800" y="1052946"/>
                        <a:pt x="177800" y="1052946"/>
                      </a:cubicBezTo>
                      <a:lnTo>
                        <a:pt x="177800" y="1052946"/>
                      </a:lnTo>
                    </a:path>
                  </a:pathLst>
                </a:custGeom>
                <a:ln w="28575"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9" name="Freeform 28"/>
                <p:cNvSpPr/>
                <p:nvPr/>
              </p:nvSpPr>
              <p:spPr>
                <a:xfrm>
                  <a:off x="7332624" y="2024908"/>
                  <a:ext cx="556151" cy="1115376"/>
                </a:xfrm>
                <a:custGeom>
                  <a:avLst/>
                  <a:gdLst>
                    <a:gd name="connsiteX0" fmla="*/ 0 w 554182"/>
                    <a:gd name="connsiteY0" fmla="*/ 0 h 1122218"/>
                    <a:gd name="connsiteX1" fmla="*/ 138545 w 554182"/>
                    <a:gd name="connsiteY1" fmla="*/ 41563 h 1122218"/>
                    <a:gd name="connsiteX2" fmla="*/ 318655 w 554182"/>
                    <a:gd name="connsiteY2" fmla="*/ 249381 h 1122218"/>
                    <a:gd name="connsiteX3" fmla="*/ 124691 w 554182"/>
                    <a:gd name="connsiteY3" fmla="*/ 512618 h 1122218"/>
                    <a:gd name="connsiteX4" fmla="*/ 526473 w 554182"/>
                    <a:gd name="connsiteY4" fmla="*/ 817418 h 1122218"/>
                    <a:gd name="connsiteX5" fmla="*/ 290945 w 554182"/>
                    <a:gd name="connsiteY5" fmla="*/ 1122218 h 11222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54182" h="1122218">
                      <a:moveTo>
                        <a:pt x="0" y="0"/>
                      </a:moveTo>
                      <a:cubicBezTo>
                        <a:pt x="42718" y="0"/>
                        <a:pt x="85436" y="0"/>
                        <a:pt x="138545" y="41563"/>
                      </a:cubicBezTo>
                      <a:cubicBezTo>
                        <a:pt x="191654" y="83127"/>
                        <a:pt x="320964" y="170872"/>
                        <a:pt x="318655" y="249381"/>
                      </a:cubicBezTo>
                      <a:cubicBezTo>
                        <a:pt x="316346" y="327890"/>
                        <a:pt x="90055" y="417945"/>
                        <a:pt x="124691" y="512618"/>
                      </a:cubicBezTo>
                      <a:cubicBezTo>
                        <a:pt x="159327" y="607291"/>
                        <a:pt x="498764" y="715818"/>
                        <a:pt x="526473" y="817418"/>
                      </a:cubicBezTo>
                      <a:cubicBezTo>
                        <a:pt x="554182" y="919018"/>
                        <a:pt x="422563" y="1020618"/>
                        <a:pt x="290945" y="1122218"/>
                      </a:cubicBezTo>
                    </a:path>
                  </a:pathLst>
                </a:custGeom>
                <a:ln w="28575"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cxnSp>
            <p:nvCxnSpPr>
              <p:cNvPr id="18" name="Straight Connector 16"/>
              <p:cNvCxnSpPr/>
              <p:nvPr/>
            </p:nvCxnSpPr>
            <p:spPr>
              <a:xfrm>
                <a:off x="6716309" y="2070142"/>
                <a:ext cx="351595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endCxn id="28" idx="1"/>
              </p:cNvCxnSpPr>
              <p:nvPr/>
            </p:nvCxnSpPr>
            <p:spPr>
              <a:xfrm flipV="1">
                <a:off x="7001305" y="2187196"/>
                <a:ext cx="219747" cy="31245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endCxn id="29" idx="2"/>
              </p:cNvCxnSpPr>
              <p:nvPr/>
            </p:nvCxnSpPr>
            <p:spPr>
              <a:xfrm flipV="1">
                <a:off x="6906758" y="2469835"/>
                <a:ext cx="428503" cy="31245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28" idx="2"/>
              </p:cNvCxnSpPr>
              <p:nvPr/>
            </p:nvCxnSpPr>
            <p:spPr>
              <a:xfrm flipV="1">
                <a:off x="6716965" y="2625987"/>
                <a:ext cx="340604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29" idx="3"/>
              </p:cNvCxnSpPr>
              <p:nvPr/>
            </p:nvCxnSpPr>
            <p:spPr>
              <a:xfrm flipV="1">
                <a:off x="6804259" y="2849867"/>
                <a:ext cx="263696" cy="31249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7068355" y="2998707"/>
                <a:ext cx="285671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28" idx="3"/>
              </p:cNvCxnSpPr>
              <p:nvPr/>
            </p:nvCxnSpPr>
            <p:spPr>
              <a:xfrm>
                <a:off x="7337721" y="3140283"/>
                <a:ext cx="274687" cy="12499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endCxn id="29" idx="4"/>
              </p:cNvCxnSpPr>
              <p:nvPr/>
            </p:nvCxnSpPr>
            <p:spPr>
              <a:xfrm>
                <a:off x="7501033" y="3360831"/>
                <a:ext cx="307645" cy="12499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286283" y="3493434"/>
                <a:ext cx="505417" cy="0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28" idx="4"/>
              </p:cNvCxnSpPr>
              <p:nvPr/>
            </p:nvCxnSpPr>
            <p:spPr>
              <a:xfrm>
                <a:off x="7111401" y="3610123"/>
                <a:ext cx="461468" cy="31245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1" name="Straight Connector 70"/>
          <p:cNvCxnSpPr/>
          <p:nvPr/>
        </p:nvCxnSpPr>
        <p:spPr>
          <a:xfrm>
            <a:off x="6502400" y="1452563"/>
            <a:ext cx="2413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502400" y="1903413"/>
            <a:ext cx="24130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8" name="TextBox 72"/>
          <p:cNvSpPr txBox="1">
            <a:spLocks noChangeArrowheads="1"/>
          </p:cNvSpPr>
          <p:nvPr/>
        </p:nvSpPr>
        <p:spPr bwMode="auto">
          <a:xfrm>
            <a:off x="7727950" y="1893888"/>
            <a:ext cx="84455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fiber</a:t>
            </a:r>
          </a:p>
        </p:txBody>
      </p:sp>
      <p:sp>
        <p:nvSpPr>
          <p:cNvPr id="15369" name="TextBox 73"/>
          <p:cNvSpPr txBox="1">
            <a:spLocks noChangeArrowheads="1"/>
          </p:cNvSpPr>
          <p:nvPr/>
        </p:nvSpPr>
        <p:spPr bwMode="auto">
          <a:xfrm>
            <a:off x="6804025" y="1268413"/>
            <a:ext cx="911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knob</a:t>
            </a:r>
          </a:p>
        </p:txBody>
      </p:sp>
      <p:sp>
        <p:nvSpPr>
          <p:cNvPr id="15370" name="TextBox 74"/>
          <p:cNvSpPr txBox="1">
            <a:spLocks noChangeArrowheads="1"/>
          </p:cNvSpPr>
          <p:nvPr/>
        </p:nvSpPr>
        <p:spPr bwMode="auto">
          <a:xfrm>
            <a:off x="6804025" y="1770063"/>
            <a:ext cx="839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shaft</a:t>
            </a:r>
          </a:p>
        </p:txBody>
      </p:sp>
      <p:sp>
        <p:nvSpPr>
          <p:cNvPr id="15371" name="TextBox 75"/>
          <p:cNvSpPr txBox="1">
            <a:spLocks noChangeArrowheads="1"/>
          </p:cNvSpPr>
          <p:nvPr/>
        </p:nvSpPr>
        <p:spPr bwMode="auto">
          <a:xfrm>
            <a:off x="7767638" y="4538663"/>
            <a:ext cx="1019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penton</a:t>
            </a:r>
          </a:p>
        </p:txBody>
      </p:sp>
      <p:sp>
        <p:nvSpPr>
          <p:cNvPr id="77" name="Freeform 76"/>
          <p:cNvSpPr/>
          <p:nvPr/>
        </p:nvSpPr>
        <p:spPr>
          <a:xfrm rot="17442833">
            <a:off x="8076406" y="3993357"/>
            <a:ext cx="447675" cy="242888"/>
          </a:xfrm>
          <a:custGeom>
            <a:avLst/>
            <a:gdLst>
              <a:gd name="connsiteX0" fmla="*/ 31532 w 519583"/>
              <a:gd name="connsiteY0" fmla="*/ 47296 h 287340"/>
              <a:gd name="connsiteX1" fmla="*/ 15766 w 519583"/>
              <a:gd name="connsiteY1" fmla="*/ 173420 h 287340"/>
              <a:gd name="connsiteX2" fmla="*/ 0 w 519583"/>
              <a:gd name="connsiteY2" fmla="*/ 220717 h 287340"/>
              <a:gd name="connsiteX3" fmla="*/ 15766 w 519583"/>
              <a:gd name="connsiteY3" fmla="*/ 268013 h 287340"/>
              <a:gd name="connsiteX4" fmla="*/ 63063 w 519583"/>
              <a:gd name="connsiteY4" fmla="*/ 283779 h 287340"/>
              <a:gd name="connsiteX5" fmla="*/ 315311 w 519583"/>
              <a:gd name="connsiteY5" fmla="*/ 252248 h 287340"/>
              <a:gd name="connsiteX6" fmla="*/ 378373 w 519583"/>
              <a:gd name="connsiteY6" fmla="*/ 220717 h 287340"/>
              <a:gd name="connsiteX7" fmla="*/ 441435 w 519583"/>
              <a:gd name="connsiteY7" fmla="*/ 78827 h 287340"/>
              <a:gd name="connsiteX8" fmla="*/ 394138 w 519583"/>
              <a:gd name="connsiteY8" fmla="*/ 63062 h 287340"/>
              <a:gd name="connsiteX9" fmla="*/ 315311 w 519583"/>
              <a:gd name="connsiteY9" fmla="*/ 0 h 287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9583" h="287340">
                <a:moveTo>
                  <a:pt x="31532" y="47296"/>
                </a:moveTo>
                <a:cubicBezTo>
                  <a:pt x="26277" y="89337"/>
                  <a:pt x="23345" y="131735"/>
                  <a:pt x="15766" y="173420"/>
                </a:cubicBezTo>
                <a:cubicBezTo>
                  <a:pt x="12793" y="189770"/>
                  <a:pt x="0" y="204098"/>
                  <a:pt x="0" y="220717"/>
                </a:cubicBezTo>
                <a:cubicBezTo>
                  <a:pt x="0" y="237335"/>
                  <a:pt x="4015" y="256262"/>
                  <a:pt x="15766" y="268013"/>
                </a:cubicBezTo>
                <a:cubicBezTo>
                  <a:pt x="27517" y="279764"/>
                  <a:pt x="47297" y="278524"/>
                  <a:pt x="63063" y="283779"/>
                </a:cubicBezTo>
                <a:cubicBezTo>
                  <a:pt x="159169" y="276386"/>
                  <a:pt x="233429" y="287340"/>
                  <a:pt x="315311" y="252248"/>
                </a:cubicBezTo>
                <a:cubicBezTo>
                  <a:pt x="336913" y="242990"/>
                  <a:pt x="357352" y="231227"/>
                  <a:pt x="378373" y="220717"/>
                </a:cubicBezTo>
                <a:cubicBezTo>
                  <a:pt x="434868" y="164222"/>
                  <a:pt x="519583" y="141345"/>
                  <a:pt x="441435" y="78827"/>
                </a:cubicBezTo>
                <a:cubicBezTo>
                  <a:pt x="428458" y="68446"/>
                  <a:pt x="409904" y="68317"/>
                  <a:pt x="394138" y="63062"/>
                </a:cubicBezTo>
                <a:cubicBezTo>
                  <a:pt x="334475" y="23286"/>
                  <a:pt x="360240" y="44929"/>
                  <a:pt x="315311" y="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6321425" y="3922713"/>
            <a:ext cx="1747838" cy="3698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381750" y="4354513"/>
            <a:ext cx="1747838" cy="6032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79"/>
          <p:cNvGrpSpPr>
            <a:grpSpLocks/>
          </p:cNvGrpSpPr>
          <p:nvPr/>
        </p:nvGrpSpPr>
        <p:grpSpPr bwMode="auto">
          <a:xfrm>
            <a:off x="6080125" y="1401763"/>
            <a:ext cx="361950" cy="1414462"/>
            <a:chOff x="5429256" y="282872"/>
            <a:chExt cx="285752" cy="788676"/>
          </a:xfrm>
        </p:grpSpPr>
        <p:cxnSp>
          <p:nvCxnSpPr>
            <p:cNvPr id="81" name="Straight Connector 7"/>
            <p:cNvCxnSpPr/>
            <p:nvPr/>
          </p:nvCxnSpPr>
          <p:spPr>
            <a:xfrm rot="16200000" flipV="1">
              <a:off x="5215101" y="714517"/>
              <a:ext cx="642625" cy="71438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12"/>
            <p:cNvSpPr/>
            <p:nvPr/>
          </p:nvSpPr>
          <p:spPr>
            <a:xfrm rot="5400000">
              <a:off x="5499106" y="213022"/>
              <a:ext cx="146051" cy="28575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83" name="Straight Connector 7"/>
            <p:cNvCxnSpPr>
              <a:endCxn id="82" idx="7"/>
            </p:cNvCxnSpPr>
            <p:nvPr/>
          </p:nvCxnSpPr>
          <p:spPr>
            <a:xfrm rot="5400000" flipH="1" flipV="1">
              <a:off x="5290956" y="688855"/>
              <a:ext cx="663869" cy="101518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76" name="TextBox 83"/>
          <p:cNvSpPr txBox="1">
            <a:spLocks noChangeArrowheads="1"/>
          </p:cNvSpPr>
          <p:nvPr/>
        </p:nvSpPr>
        <p:spPr bwMode="auto">
          <a:xfrm>
            <a:off x="8370888" y="3984625"/>
            <a:ext cx="8445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RGD motif</a:t>
            </a:r>
          </a:p>
        </p:txBody>
      </p:sp>
      <p:sp>
        <p:nvSpPr>
          <p:cNvPr id="85" name="Freeform 84"/>
          <p:cNvSpPr/>
          <p:nvPr/>
        </p:nvSpPr>
        <p:spPr>
          <a:xfrm>
            <a:off x="6181725" y="1757363"/>
            <a:ext cx="161925" cy="665162"/>
          </a:xfrm>
          <a:custGeom>
            <a:avLst/>
            <a:gdLst>
              <a:gd name="connsiteX0" fmla="*/ 0 w 191815"/>
              <a:gd name="connsiteY0" fmla="*/ 0 h 772510"/>
              <a:gd name="connsiteX1" fmla="*/ 189187 w 191815"/>
              <a:gd name="connsiteY1" fmla="*/ 126124 h 772510"/>
              <a:gd name="connsiteX2" fmla="*/ 15766 w 191815"/>
              <a:gd name="connsiteY2" fmla="*/ 236482 h 772510"/>
              <a:gd name="connsiteX3" fmla="*/ 141890 w 191815"/>
              <a:gd name="connsiteY3" fmla="*/ 378372 h 772510"/>
              <a:gd name="connsiteX4" fmla="*/ 31531 w 191815"/>
              <a:gd name="connsiteY4" fmla="*/ 488731 h 772510"/>
              <a:gd name="connsiteX5" fmla="*/ 141890 w 191815"/>
              <a:gd name="connsiteY5" fmla="*/ 630620 h 772510"/>
              <a:gd name="connsiteX6" fmla="*/ 78828 w 191815"/>
              <a:gd name="connsiteY6" fmla="*/ 772510 h 772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815" h="772510">
                <a:moveTo>
                  <a:pt x="0" y="0"/>
                </a:moveTo>
                <a:cubicBezTo>
                  <a:pt x="93279" y="43355"/>
                  <a:pt x="186559" y="86710"/>
                  <a:pt x="189187" y="126124"/>
                </a:cubicBezTo>
                <a:cubicBezTo>
                  <a:pt x="191815" y="165538"/>
                  <a:pt x="23649" y="194441"/>
                  <a:pt x="15766" y="236482"/>
                </a:cubicBezTo>
                <a:cubicBezTo>
                  <a:pt x="7883" y="278523"/>
                  <a:pt x="139263" y="336331"/>
                  <a:pt x="141890" y="378372"/>
                </a:cubicBezTo>
                <a:cubicBezTo>
                  <a:pt x="144517" y="420413"/>
                  <a:pt x="31531" y="446690"/>
                  <a:pt x="31531" y="488731"/>
                </a:cubicBezTo>
                <a:cubicBezTo>
                  <a:pt x="31531" y="530772"/>
                  <a:pt x="134007" y="583324"/>
                  <a:pt x="141890" y="630620"/>
                </a:cubicBezTo>
                <a:cubicBezTo>
                  <a:pt x="149773" y="677916"/>
                  <a:pt x="114300" y="725213"/>
                  <a:pt x="78828" y="772510"/>
                </a:cubicBezTo>
              </a:path>
            </a:pathLst>
          </a:cu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6" name="Right Brace 85"/>
          <p:cNvSpPr/>
          <p:nvPr/>
        </p:nvSpPr>
        <p:spPr>
          <a:xfrm>
            <a:off x="7426325" y="1277938"/>
            <a:ext cx="180975" cy="1538287"/>
          </a:xfrm>
          <a:prstGeom prst="righ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87" name="Straight Connector 86"/>
          <p:cNvCxnSpPr/>
          <p:nvPr/>
        </p:nvCxnSpPr>
        <p:spPr>
          <a:xfrm rot="5400000" flipH="1" flipV="1">
            <a:off x="5160962" y="2081213"/>
            <a:ext cx="1476375" cy="2413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680869" y="3036094"/>
            <a:ext cx="738187" cy="422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1" name="TextBox 88"/>
          <p:cNvSpPr txBox="1">
            <a:spLocks noChangeArrowheads="1"/>
          </p:cNvSpPr>
          <p:nvPr/>
        </p:nvSpPr>
        <p:spPr bwMode="auto">
          <a:xfrm>
            <a:off x="6983413" y="6015038"/>
            <a:ext cx="84455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hexon</a:t>
            </a:r>
          </a:p>
        </p:txBody>
      </p:sp>
      <p:sp>
        <p:nvSpPr>
          <p:cNvPr id="15382" name="TextBox 89"/>
          <p:cNvSpPr txBox="1">
            <a:spLocks noChangeArrowheads="1"/>
          </p:cNvSpPr>
          <p:nvPr/>
        </p:nvSpPr>
        <p:spPr bwMode="auto">
          <a:xfrm>
            <a:off x="7285038" y="5522913"/>
            <a:ext cx="84455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pXI</a:t>
            </a:r>
          </a:p>
        </p:txBody>
      </p:sp>
      <p:grpSp>
        <p:nvGrpSpPr>
          <p:cNvPr id="8" name="Group 90"/>
          <p:cNvGrpSpPr>
            <a:grpSpLocks/>
          </p:cNvGrpSpPr>
          <p:nvPr/>
        </p:nvGrpSpPr>
        <p:grpSpPr bwMode="auto">
          <a:xfrm rot="-2999899">
            <a:off x="5889625" y="4549776"/>
            <a:ext cx="1108075" cy="1682750"/>
            <a:chOff x="3428992" y="4286256"/>
            <a:chExt cx="1285884" cy="1993127"/>
          </a:xfrm>
        </p:grpSpPr>
        <p:grpSp>
          <p:nvGrpSpPr>
            <p:cNvPr id="10" name="Group 109"/>
            <p:cNvGrpSpPr>
              <a:grpSpLocks/>
            </p:cNvGrpSpPr>
            <p:nvPr/>
          </p:nvGrpSpPr>
          <p:grpSpPr bwMode="auto">
            <a:xfrm rot="1352536">
              <a:off x="3500430" y="5500702"/>
              <a:ext cx="1214446" cy="285752"/>
              <a:chOff x="6858016" y="3357562"/>
              <a:chExt cx="1214446" cy="285752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6852364" y="3491591"/>
                <a:ext cx="1212195" cy="0"/>
              </a:xfrm>
              <a:prstGeom prst="lin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5400000">
                <a:off x="7208263" y="3487914"/>
                <a:ext cx="142903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5400000">
                <a:off x="7636691" y="3490510"/>
                <a:ext cx="142903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Rectangle 99"/>
              <p:cNvSpPr/>
              <p:nvPr/>
            </p:nvSpPr>
            <p:spPr>
              <a:xfrm>
                <a:off x="7064492" y="3345258"/>
                <a:ext cx="143695" cy="28580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7422050" y="3348410"/>
                <a:ext cx="143695" cy="28580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7780624" y="3345257"/>
                <a:ext cx="141852" cy="28580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cxnSp>
          <p:nvCxnSpPr>
            <p:cNvPr id="93" name="Straight Connector 92"/>
            <p:cNvCxnSpPr/>
            <p:nvPr/>
          </p:nvCxnSpPr>
          <p:spPr>
            <a:xfrm rot="10800000" flipV="1">
              <a:off x="3436228" y="4280578"/>
              <a:ext cx="1214036" cy="107177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>
              <a:off x="3929423" y="5067989"/>
              <a:ext cx="1571938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rot="2999899">
              <a:off x="3593095" y="5823135"/>
              <a:ext cx="428710" cy="285548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rot="2999899">
              <a:off x="4150319" y="5986807"/>
              <a:ext cx="417428" cy="16211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itle 1"/>
          <p:cNvSpPr txBox="1">
            <a:spLocks/>
          </p:cNvSpPr>
          <p:nvPr/>
        </p:nvSpPr>
        <p:spPr bwMode="auto">
          <a:xfrm>
            <a:off x="0" y="0"/>
            <a:ext cx="9144000" cy="105273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Adenovirus (Ad)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0" y="1060450"/>
            <a:ext cx="91440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0" y="4357694"/>
            <a:ext cx="542925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>
              <a:buFont typeface="Wingdings" pitchFamily="2" charset="2"/>
              <a:buChar char="v"/>
              <a:defRPr/>
            </a:pPr>
            <a:r>
              <a:rPr lang="en-GB" sz="2800" dirty="0">
                <a:latin typeface="+mn-lt"/>
                <a:cs typeface="Arial" pitchFamily="34" charset="0"/>
              </a:rPr>
              <a:t> Systemic administration</a:t>
            </a:r>
          </a:p>
          <a:p>
            <a:pPr lvl="2"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Arial" pitchFamily="34" charset="0"/>
              </a:rPr>
              <a:t>Elicit strong immune responses, </a:t>
            </a:r>
            <a:r>
              <a:rPr lang="en-GB" sz="2400" dirty="0" err="1">
                <a:latin typeface="+mn-lt"/>
                <a:cs typeface="Arial" pitchFamily="34" charset="0"/>
              </a:rPr>
              <a:t>hepatotoxicity</a:t>
            </a:r>
            <a:r>
              <a:rPr lang="en-GB" sz="2400" dirty="0">
                <a:latin typeface="+mn-lt"/>
                <a:cs typeface="Arial" pitchFamily="34" charset="0"/>
              </a:rPr>
              <a:t> </a:t>
            </a:r>
          </a:p>
          <a:p>
            <a:pPr lvl="2"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Arial" pitchFamily="34" charset="0"/>
              </a:rPr>
              <a:t>Show decreased blood circulation</a:t>
            </a:r>
          </a:p>
          <a:p>
            <a:pPr>
              <a:defRPr/>
            </a:pPr>
            <a:endParaRPr lang="en-US" sz="20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189</Words>
  <Application>Microsoft Office PowerPoint</Application>
  <PresentationFormat>Ekran Gösterisi (4:3)</PresentationFormat>
  <Paragraphs>43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Gene Therapy 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 Therapy</dc:title>
  <dc:creator>Pc Hp</dc:creator>
  <cp:lastModifiedBy>Pc Hp</cp:lastModifiedBy>
  <cp:revision>3</cp:revision>
  <dcterms:created xsi:type="dcterms:W3CDTF">2018-02-13T10:49:16Z</dcterms:created>
  <dcterms:modified xsi:type="dcterms:W3CDTF">2018-02-13T11:02:03Z</dcterms:modified>
</cp:coreProperties>
</file>