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66" r:id="rId2"/>
    <p:sldId id="270" r:id="rId3"/>
    <p:sldId id="273" r:id="rId4"/>
    <p:sldId id="272" r:id="rId5"/>
    <p:sldId id="271" r:id="rId6"/>
    <p:sldId id="274" r:id="rId7"/>
    <p:sldId id="256" r:id="rId8"/>
    <p:sldId id="258" r:id="rId9"/>
    <p:sldId id="275" r:id="rId10"/>
    <p:sldId id="267" r:id="rId11"/>
    <p:sldId id="260" r:id="rId12"/>
    <p:sldId id="268" r:id="rId13"/>
    <p:sldId id="276" r:id="rId14"/>
    <p:sldId id="277"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0B4F86A-7F18-43ED-956D-8B08A10B8A5F}"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331989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0B4F86A-7F18-43ED-956D-8B08A10B8A5F}"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122681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0B4F86A-7F18-43ED-956D-8B08A10B8A5F}"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4D2628-3EB1-4A0B-A6BF-66B2C0CE0CE0}"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8254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0B4F86A-7F18-43ED-956D-8B08A10B8A5F}" type="datetimeFigureOut">
              <a:rPr lang="tr-TR" smtClean="0"/>
              <a:t>31.12.2019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2599151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0B4F86A-7F18-43ED-956D-8B08A10B8A5F}" type="datetimeFigureOut">
              <a:rPr lang="tr-TR" smtClean="0"/>
              <a:t>31.12.2019</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4D2628-3EB1-4A0B-A6BF-66B2C0CE0CE0}"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2954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0B4F86A-7F18-43ED-956D-8B08A10B8A5F}" type="datetimeFigureOut">
              <a:rPr lang="tr-TR" smtClean="0"/>
              <a:t>31.12.2019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411085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B4F86A-7F18-43ED-956D-8B08A10B8A5F}"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3309541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B4F86A-7F18-43ED-956D-8B08A10B8A5F}"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122869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B4F86A-7F18-43ED-956D-8B08A10B8A5F}"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137662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0B4F86A-7F18-43ED-956D-8B08A10B8A5F}"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306263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0B4F86A-7F18-43ED-956D-8B08A10B8A5F}" type="datetimeFigureOut">
              <a:rPr lang="tr-TR" smtClean="0"/>
              <a:t>31.12.2019</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264532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0B4F86A-7F18-43ED-956D-8B08A10B8A5F}" type="datetimeFigureOut">
              <a:rPr lang="tr-TR" smtClean="0"/>
              <a:t>31.12.2019</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63634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0B4F86A-7F18-43ED-956D-8B08A10B8A5F}" type="datetimeFigureOut">
              <a:rPr lang="tr-TR" smtClean="0"/>
              <a:t>31.12.2019</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346630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4F86A-7F18-43ED-956D-8B08A10B8A5F}" type="datetimeFigureOut">
              <a:rPr lang="tr-TR" smtClean="0"/>
              <a:t>31.12.2019</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417270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0B4F86A-7F18-43ED-956D-8B08A10B8A5F}" type="datetimeFigureOut">
              <a:rPr lang="tr-TR" smtClean="0"/>
              <a:t>31.12.2019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361802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0B4F86A-7F18-43ED-956D-8B08A10B8A5F}" type="datetimeFigureOut">
              <a:rPr lang="tr-TR" smtClean="0"/>
              <a:t>31.12.2019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70215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0B4F86A-7F18-43ED-956D-8B08A10B8A5F}" type="datetimeFigureOut">
              <a:rPr lang="tr-TR" smtClean="0"/>
              <a:t>31.12.2019</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C4D2628-3EB1-4A0B-A6BF-66B2C0CE0CE0}" type="slidenum">
              <a:rPr lang="tr-TR" smtClean="0"/>
              <a:t>‹#›</a:t>
            </a:fld>
            <a:endParaRPr lang="tr-TR"/>
          </a:p>
        </p:txBody>
      </p:sp>
    </p:spTree>
    <p:extLst>
      <p:ext uri="{BB962C8B-B14F-4D97-AF65-F5344CB8AC3E}">
        <p14:creationId xmlns:p14="http://schemas.microsoft.com/office/powerpoint/2010/main" val="73379947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undp.org/content/turkey/tr/home/sustainable-development-goals/goal-1-no-poverty.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r.undp.org/content/turkey/tr/home/sustainable-development-goals/goal-2-zero-hunger.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1177159"/>
            <a:ext cx="9144000" cy="4887310"/>
          </a:xfrm>
        </p:spPr>
        <p:txBody>
          <a:bodyPr/>
          <a:lstStyle/>
          <a:p>
            <a:endParaRPr lang="tr-TR" b="1" dirty="0"/>
          </a:p>
          <a:p>
            <a:pPr algn="ctr"/>
            <a:endParaRPr lang="tr-TR" b="1" dirty="0"/>
          </a:p>
          <a:p>
            <a:pPr algn="ctr"/>
            <a:endParaRPr lang="tr-TR" b="1" dirty="0"/>
          </a:p>
          <a:p>
            <a:pPr algn="ctr"/>
            <a:endParaRPr lang="tr-TR" b="1" dirty="0"/>
          </a:p>
          <a:p>
            <a:pPr algn="ctr"/>
            <a:r>
              <a:rPr lang="tr-TR" sz="3600" b="1" i="1" dirty="0">
                <a:solidFill>
                  <a:schemeClr val="tx1"/>
                </a:solidFill>
              </a:rPr>
              <a:t>Yoksulluk, Eşitsizlik ve Sürdürülebilirlik</a:t>
            </a:r>
          </a:p>
        </p:txBody>
      </p:sp>
    </p:spTree>
    <p:extLst>
      <p:ext uri="{BB962C8B-B14F-4D97-AF65-F5344CB8AC3E}">
        <p14:creationId xmlns:p14="http://schemas.microsoft.com/office/powerpoint/2010/main" val="3390566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87669"/>
            <a:ext cx="10515600" cy="4989294"/>
          </a:xfrm>
        </p:spPr>
        <p:txBody>
          <a:bodyPr>
            <a:normAutofit/>
          </a:bodyPr>
          <a:lstStyle/>
          <a:p>
            <a:pPr marL="0" lvl="0" indent="0">
              <a:buNone/>
            </a:pPr>
            <a:endParaRPr lang="tr-TR" sz="2800" dirty="0">
              <a:solidFill>
                <a:prstClr val="black"/>
              </a:solidFill>
            </a:endParaRPr>
          </a:p>
          <a:p>
            <a:r>
              <a:rPr lang="tr-TR" i="1" dirty="0">
                <a:solidFill>
                  <a:schemeClr val="tx1"/>
                </a:solidFill>
              </a:rPr>
              <a:t>Toplumsal kaynakların dağılımındaki eşitsizlik toplumsal eşitsizliğe yol açar. O halde kaynak dağılımındaki eşitsizliğin nedenleri nelerdir?</a:t>
            </a:r>
          </a:p>
          <a:p>
            <a:pPr marL="0" indent="0">
              <a:buNone/>
            </a:pPr>
            <a:r>
              <a:rPr lang="tr-TR" i="1" dirty="0">
                <a:solidFill>
                  <a:schemeClr val="tx1"/>
                </a:solidFill>
              </a:rPr>
              <a:t>Yoksulluğa Dair üç Yaklaşım</a:t>
            </a:r>
          </a:p>
          <a:p>
            <a:pPr>
              <a:buFont typeface="+mj-lt"/>
              <a:buAutoNum type="arabicPeriod"/>
            </a:pPr>
            <a:r>
              <a:rPr lang="tr-TR" i="1" dirty="0">
                <a:solidFill>
                  <a:schemeClr val="tx1"/>
                </a:solidFill>
              </a:rPr>
              <a:t>«Mutlak yoksulluk» -Yoksulluk ve eşitsizlik ilişkisini iş süreçlerindeki konum, işsizlik, gelir yetersizliği, gelir dağılımı içindeki konumu, barınma, beslenme olanaklarına, insanca yaşam koşullarına erişememe kriterleri olarak açıklar. </a:t>
            </a:r>
          </a:p>
          <a:p>
            <a:pPr>
              <a:buFont typeface="+mj-lt"/>
              <a:buAutoNum type="arabicPeriod"/>
            </a:pPr>
            <a:r>
              <a:rPr lang="tr-TR" i="1" dirty="0">
                <a:solidFill>
                  <a:schemeClr val="tx1"/>
                </a:solidFill>
              </a:rPr>
              <a:t>«Görece yoksulluk» -Yoksulluğun yarattığı olumsuz etkileri, kişilerin yoksulluk nedeniyle nasıl etkilendiğini, tüketim süreçlerinden dışlanmalarını, kültürel olarak yoksulluğa verilen anlamı ele alır. Yoksulluk kültürünün yeniden üretimine odaklanır. </a:t>
            </a:r>
          </a:p>
          <a:p>
            <a:pPr>
              <a:buFont typeface="+mj-lt"/>
              <a:buAutoNum type="arabicPeriod"/>
            </a:pPr>
            <a:r>
              <a:rPr lang="tr-TR" i="1" dirty="0">
                <a:solidFill>
                  <a:schemeClr val="tx1"/>
                </a:solidFill>
              </a:rPr>
              <a:t>Yo</a:t>
            </a:r>
            <a:r>
              <a:rPr lang="pt-BR" i="1" dirty="0">
                <a:solidFill>
                  <a:schemeClr val="tx1"/>
                </a:solidFill>
              </a:rPr>
              <a:t>ksulluk toplumsal sistemin </a:t>
            </a:r>
            <a:r>
              <a:rPr lang="tr-TR" i="1" dirty="0">
                <a:solidFill>
                  <a:schemeClr val="tx1"/>
                </a:solidFill>
              </a:rPr>
              <a:t>bir ürünüdür ve yapısal nedenleri vardır. Sermayenin </a:t>
            </a:r>
            <a:r>
              <a:rPr lang="tr-TR" i="1" smtClean="0">
                <a:solidFill>
                  <a:schemeClr val="tx1"/>
                </a:solidFill>
              </a:rPr>
              <a:t>sürekli genişleme </a:t>
            </a:r>
            <a:r>
              <a:rPr lang="tr-TR" i="1" dirty="0">
                <a:solidFill>
                  <a:schemeClr val="tx1"/>
                </a:solidFill>
              </a:rPr>
              <a:t>eğilimi yoksulluğa neden olan temel etkendir. </a:t>
            </a:r>
          </a:p>
          <a:p>
            <a:endParaRPr lang="tr-TR" dirty="0"/>
          </a:p>
        </p:txBody>
      </p:sp>
    </p:spTree>
    <p:extLst>
      <p:ext uri="{BB962C8B-B14F-4D97-AF65-F5344CB8AC3E}">
        <p14:creationId xmlns:p14="http://schemas.microsoft.com/office/powerpoint/2010/main" val="157484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14400"/>
            <a:ext cx="10515600" cy="5262563"/>
          </a:xfrm>
        </p:spPr>
        <p:txBody>
          <a:bodyPr>
            <a:normAutofit/>
          </a:bodyPr>
          <a:lstStyle/>
          <a:p>
            <a:pPr marL="0" indent="0" algn="ctr">
              <a:buNone/>
            </a:pPr>
            <a:endParaRPr lang="tr-TR" altLang="en-US" sz="2400" b="1" i="1" dirty="0">
              <a:solidFill>
                <a:prstClr val="black"/>
              </a:solidFill>
            </a:endParaRPr>
          </a:p>
          <a:p>
            <a:pPr marL="0" indent="0" algn="ctr">
              <a:buNone/>
            </a:pPr>
            <a:r>
              <a:rPr lang="tr-TR" altLang="en-US" sz="2400" b="1" i="1" dirty="0">
                <a:solidFill>
                  <a:schemeClr val="tx1"/>
                </a:solidFill>
                <a:latin typeface="+mj-lt"/>
              </a:rPr>
              <a:t>	</a:t>
            </a:r>
            <a:r>
              <a:rPr lang="tr-TR" sz="2400" b="1" i="1" dirty="0">
                <a:solidFill>
                  <a:schemeClr val="tx1"/>
                </a:solidFill>
                <a:latin typeface="+mj-lt"/>
              </a:rPr>
              <a:t>SÜRDÜRÜLEBİLİRLİK</a:t>
            </a:r>
          </a:p>
          <a:p>
            <a:pPr marL="0" indent="0" algn="ctr">
              <a:buNone/>
            </a:pPr>
            <a:r>
              <a:rPr lang="tr-TR" sz="2400" b="1" i="1" dirty="0">
                <a:solidFill>
                  <a:schemeClr val="tx1"/>
                </a:solidFill>
                <a:latin typeface="+mj-lt"/>
              </a:rPr>
              <a:t> </a:t>
            </a:r>
          </a:p>
          <a:p>
            <a:r>
              <a:rPr lang="tr-TR" sz="2400" i="1" dirty="0">
                <a:solidFill>
                  <a:schemeClr val="tx1"/>
                </a:solidFill>
                <a:latin typeface="+mj-lt"/>
              </a:rPr>
              <a:t>Ekonomik büyüme ve refah seviyesini yükseltme ile beraber çevreyi ve yeryüzündeki tüm insanların yaşam kalitesini koruma hedeflenir.</a:t>
            </a:r>
          </a:p>
          <a:p>
            <a:pPr marL="0" indent="0">
              <a:buNone/>
            </a:pPr>
            <a:r>
              <a:rPr lang="tr-TR" sz="2400" i="1" dirty="0">
                <a:solidFill>
                  <a:schemeClr val="tx1"/>
                </a:solidFill>
                <a:latin typeface="+mj-lt"/>
              </a:rPr>
              <a:t> </a:t>
            </a:r>
          </a:p>
          <a:p>
            <a:r>
              <a:rPr lang="tr-TR" sz="2400" i="1" dirty="0">
                <a:solidFill>
                  <a:schemeClr val="tx1"/>
                </a:solidFill>
                <a:latin typeface="+mj-lt"/>
              </a:rPr>
              <a:t>Bugünün gereksinim ve beklentilerini, gelecek nesillerin kendi gereksinim ve beklentilerini karşılayabilme olanaklarından ödün vermeksizin gerçekleştirmek (WCED,1987)</a:t>
            </a:r>
          </a:p>
          <a:p>
            <a:endParaRPr lang="tr-TR" sz="2400" i="1" dirty="0">
              <a:latin typeface="Calibri" panose="020F0502020204030204" pitchFamily="34" charset="0"/>
            </a:endParaRPr>
          </a:p>
          <a:p>
            <a:pPr marL="0" lvl="0" indent="0" algn="just">
              <a:lnSpc>
                <a:spcPct val="150000"/>
              </a:lnSpc>
              <a:buNone/>
            </a:pPr>
            <a:endParaRPr lang="tr-TR" dirty="0"/>
          </a:p>
        </p:txBody>
      </p:sp>
    </p:spTree>
    <p:extLst>
      <p:ext uri="{BB962C8B-B14F-4D97-AF65-F5344CB8AC3E}">
        <p14:creationId xmlns:p14="http://schemas.microsoft.com/office/powerpoint/2010/main" val="424525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2179" y="777766"/>
            <a:ext cx="8303173" cy="5454868"/>
          </a:xfrm>
        </p:spPr>
      </p:pic>
    </p:spTree>
    <p:extLst>
      <p:ext uri="{BB962C8B-B14F-4D97-AF65-F5344CB8AC3E}">
        <p14:creationId xmlns:p14="http://schemas.microsoft.com/office/powerpoint/2010/main" val="189174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1120462"/>
            <a:ext cx="8915400" cy="4790760"/>
          </a:xfrm>
        </p:spPr>
        <p:txBody>
          <a:bodyPr/>
          <a:lstStyle/>
          <a:p>
            <a:pPr marL="0" indent="0">
              <a:buNone/>
            </a:pPr>
            <a:r>
              <a:rPr lang="tr-TR" b="1" i="1" dirty="0">
                <a:solidFill>
                  <a:schemeClr val="tx1"/>
                </a:solidFill>
              </a:rPr>
              <a:t>1) Yoksulluğa Son (UNDP)</a:t>
            </a:r>
            <a:r>
              <a:rPr lang="tr-TR" b="1" i="1" dirty="0">
                <a:solidFill>
                  <a:schemeClr val="tx1"/>
                </a:solidFill>
                <a:hlinkClick r:id="rId2">
                  <a:extLst>
                    <a:ext uri="{A12FA001-AC4F-418D-AE19-62706E023703}">
                      <ahyp:hlinkClr xmlns:ahyp="http://schemas.microsoft.com/office/drawing/2018/hyperlinkcolor" xmlns="" val="tx"/>
                    </a:ext>
                  </a:extLst>
                </a:hlinkClick>
              </a:rPr>
              <a:t> </a:t>
            </a:r>
            <a:r>
              <a:rPr lang="tr-TR" i="1" dirty="0">
                <a:solidFill>
                  <a:schemeClr val="tx1"/>
                </a:solidFill>
                <a:hlinkClick r:id="rId2">
                  <a:extLst>
                    <a:ext uri="{A12FA001-AC4F-418D-AE19-62706E023703}">
                      <ahyp:hlinkClr xmlns:ahyp="http://schemas.microsoft.com/office/drawing/2018/hyperlinkcolor" xmlns="" val="tx"/>
                    </a:ext>
                  </a:extLst>
                </a:hlinkClick>
              </a:rPr>
              <a:t>https://www.tr.undp.org/content/turkey/tr/home/sustainable-development-goals/goal-1-no-poverty.html</a:t>
            </a:r>
            <a:endParaRPr lang="tr-TR" i="1" dirty="0">
              <a:solidFill>
                <a:schemeClr val="tx1"/>
              </a:solidFill>
            </a:endParaRPr>
          </a:p>
          <a:p>
            <a:r>
              <a:rPr lang="tr-TR" i="1" dirty="0">
                <a:solidFill>
                  <a:schemeClr val="tx1"/>
                </a:solidFill>
              </a:rPr>
              <a:t>Aşırı yoksulluk içinde yaşayan insanların sayısı 1990 ile 2015 arasında 1,9 milyardan 836 milyona düşmek suretiyle, yarıdan fazla azalmış olsa da, hala çok sayıda insan en temel insani gereksinimleri karşılama savaşı vermektedir.</a:t>
            </a:r>
          </a:p>
          <a:p>
            <a:r>
              <a:rPr lang="tr-TR" i="1" dirty="0">
                <a:solidFill>
                  <a:schemeClr val="tx1"/>
                </a:solidFill>
              </a:rPr>
              <a:t>Dünya genelinde 800 milyondan fazla insan günde 1,25 ABD dolarından daha az gelirle geçinmeye çalışıyor; birçoğunun yeterli gıda, temiz içme suyu ve sıhhi koşullara erişimi bulunmuyor.</a:t>
            </a:r>
          </a:p>
          <a:p>
            <a:r>
              <a:rPr lang="tr-TR" i="1" dirty="0">
                <a:solidFill>
                  <a:schemeClr val="tx1"/>
                </a:solidFill>
              </a:rPr>
              <a:t>Aşırı yoksulluk içinde olanların %80’inin yaşadığı Güney Asya ve </a:t>
            </a:r>
            <a:r>
              <a:rPr lang="tr-TR" i="1" dirty="0" err="1">
                <a:solidFill>
                  <a:schemeClr val="tx1"/>
                </a:solidFill>
              </a:rPr>
              <a:t>Sahraaltı</a:t>
            </a:r>
            <a:r>
              <a:rPr lang="tr-TR" i="1" dirty="0">
                <a:solidFill>
                  <a:schemeClr val="tx1"/>
                </a:solidFill>
              </a:rPr>
              <a:t> Afrika gibi diğer bölgelerde de ilerleme sınırlıdır. </a:t>
            </a:r>
          </a:p>
          <a:p>
            <a:r>
              <a:rPr lang="tr-TR" i="1" dirty="0">
                <a:solidFill>
                  <a:schemeClr val="tx1"/>
                </a:solidFill>
              </a:rPr>
              <a:t>İklim değişikliği, çatışmalar ve gıda güvensizliğinin getirdiği yeni tehditler, insanları yoksulluktan kurtarmamız için çok daha fazla çalışmamız gerektiğine işaret ediyor.</a:t>
            </a:r>
          </a:p>
        </p:txBody>
      </p:sp>
    </p:spTree>
    <p:extLst>
      <p:ext uri="{BB962C8B-B14F-4D97-AF65-F5344CB8AC3E}">
        <p14:creationId xmlns:p14="http://schemas.microsoft.com/office/powerpoint/2010/main" val="393726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1056068"/>
            <a:ext cx="8915400" cy="4855154"/>
          </a:xfrm>
        </p:spPr>
        <p:txBody>
          <a:bodyPr>
            <a:normAutofit lnSpcReduction="10000"/>
          </a:bodyPr>
          <a:lstStyle/>
          <a:p>
            <a:pPr marL="0" indent="0">
              <a:buNone/>
            </a:pPr>
            <a:r>
              <a:rPr lang="tr-TR" i="1" dirty="0">
                <a:solidFill>
                  <a:schemeClr val="tx1"/>
                </a:solidFill>
              </a:rPr>
              <a:t>2) </a:t>
            </a:r>
            <a:r>
              <a:rPr lang="tr-TR" b="1" i="1" dirty="0">
                <a:solidFill>
                  <a:schemeClr val="tx1"/>
                </a:solidFill>
              </a:rPr>
              <a:t>Açlığa Son (UNDP</a:t>
            </a:r>
            <a:r>
              <a:rPr lang="tr-TR" i="1" dirty="0">
                <a:solidFill>
                  <a:schemeClr val="tx1"/>
                </a:solidFill>
              </a:rPr>
              <a:t>)</a:t>
            </a:r>
            <a:r>
              <a:rPr lang="tr-TR" i="1" dirty="0">
                <a:solidFill>
                  <a:schemeClr val="tx1"/>
                </a:solidFill>
                <a:hlinkClick r:id="rId2">
                  <a:extLst>
                    <a:ext uri="{A12FA001-AC4F-418D-AE19-62706E023703}">
                      <ahyp:hlinkClr xmlns:ahyp="http://schemas.microsoft.com/office/drawing/2018/hyperlinkcolor" xmlns="" val="tx"/>
                    </a:ext>
                  </a:extLst>
                </a:hlinkClick>
              </a:rPr>
              <a:t> https://www.tr.undp.org/content/turkey/tr/home/sustainable-development-goals/goal-2-zero-hunger.html</a:t>
            </a:r>
            <a:endParaRPr lang="tr-TR" i="1" dirty="0">
              <a:solidFill>
                <a:schemeClr val="tx1"/>
              </a:solidFill>
            </a:endParaRPr>
          </a:p>
          <a:p>
            <a:r>
              <a:rPr lang="tr-TR" i="1" dirty="0">
                <a:solidFill>
                  <a:schemeClr val="tx1"/>
                </a:solidFill>
              </a:rPr>
              <a:t>Son 20 yılda hızlı ekonomik büyüme ve tarımsal verimlilikteki artış, yetersiz beslenen insanların sayısında yarıdan fazla azalma sağlamıştır. Eskiden kıtlık ve açlık çeken gelişmekte olan ülkelerin çoğu, en korunmasız kitlelerin beslenme ihtiyaçlarını artık karşılayabiliyor. Orta ve Doğu Asya, Latin Amerika ve </a:t>
            </a:r>
            <a:r>
              <a:rPr lang="tr-TR" i="1" dirty="0" err="1">
                <a:solidFill>
                  <a:schemeClr val="tx1"/>
                </a:solidFill>
              </a:rPr>
              <a:t>Karayipler’de</a:t>
            </a:r>
            <a:r>
              <a:rPr lang="tr-TR" i="1" dirty="0">
                <a:solidFill>
                  <a:schemeClr val="tx1"/>
                </a:solidFill>
              </a:rPr>
              <a:t>, aşırı açlığın ortadan kaldırılmasında büyük ilerleme kaydedilmiştir.</a:t>
            </a:r>
          </a:p>
          <a:p>
            <a:r>
              <a:rPr lang="tr-TR" i="1" dirty="0">
                <a:solidFill>
                  <a:schemeClr val="tx1"/>
                </a:solidFill>
              </a:rPr>
              <a:t>Aşırı açlık ve yetersiz beslenme birçok ülkede kalkınmanın önünde büyük bir engel olarak duruyor. 2014 yılı itibarıyla, genellikle çevrenin bozulması, kuraklık ve </a:t>
            </a:r>
            <a:r>
              <a:rPr lang="tr-TR" i="1" dirty="0" err="1">
                <a:solidFill>
                  <a:schemeClr val="tx1"/>
                </a:solidFill>
              </a:rPr>
              <a:t>biyo</a:t>
            </a:r>
            <a:r>
              <a:rPr lang="tr-TR" i="1" dirty="0">
                <a:solidFill>
                  <a:schemeClr val="tx1"/>
                </a:solidFill>
              </a:rPr>
              <a:t>-çeşitliliğin kaybının doğrudan sonucu olarak, 795 milyon insanın sürekli biçimde yetersiz beslendiği tahmin ediliyor. Beş yaşın altında 90 milyonu aşkın çocuk ise gerekli vücut ağırlığının tehlikeli düzeyde altındadır. Öte yandan, Afrika’da her dört insandan biri açtır.</a:t>
            </a:r>
          </a:p>
          <a:p>
            <a:r>
              <a:rPr lang="tr-TR" i="1" dirty="0">
                <a:solidFill>
                  <a:schemeClr val="tx1"/>
                </a:solidFill>
              </a:rPr>
              <a:t>Sürdürülebilir Kalkınma Hedefleri, 2030 yılına kadar açlık ve yetersiz beslenmenin her biçimini sona erdirmeyi hedefliyor. </a:t>
            </a:r>
          </a:p>
        </p:txBody>
      </p:sp>
    </p:spTree>
    <p:extLst>
      <p:ext uri="{BB962C8B-B14F-4D97-AF65-F5344CB8AC3E}">
        <p14:creationId xmlns:p14="http://schemas.microsoft.com/office/powerpoint/2010/main" val="5054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865CB-5838-0843-A764-9DF971A0511C}"/>
              </a:ext>
            </a:extLst>
          </p:cNvPr>
          <p:cNvSpPr>
            <a:spLocks noGrp="1"/>
          </p:cNvSpPr>
          <p:nvPr>
            <p:ph idx="1"/>
          </p:nvPr>
        </p:nvSpPr>
        <p:spPr>
          <a:xfrm>
            <a:off x="1371600" y="825190"/>
            <a:ext cx="10133012" cy="5086032"/>
          </a:xfrm>
        </p:spPr>
        <p:txBody>
          <a:bodyPr/>
          <a:lstStyle/>
          <a:p>
            <a:pPr marL="0" indent="0" algn="ctr">
              <a:buNone/>
            </a:pPr>
            <a:endParaRPr lang="tr-TR" b="1" dirty="0"/>
          </a:p>
          <a:p>
            <a:pPr marL="0" indent="0" algn="ctr">
              <a:buNone/>
            </a:pPr>
            <a:endParaRPr lang="tr-TR" b="1" dirty="0"/>
          </a:p>
          <a:p>
            <a:pPr marL="0" indent="0" algn="ctr">
              <a:buNone/>
            </a:pPr>
            <a:r>
              <a:rPr lang="tr-TR" b="1" i="1" dirty="0">
                <a:solidFill>
                  <a:schemeClr val="tx1"/>
                </a:solidFill>
              </a:rPr>
              <a:t>Yararlanılan Kaynaklar</a:t>
            </a:r>
          </a:p>
          <a:p>
            <a:pPr marL="0" indent="0" algn="ctr">
              <a:buNone/>
            </a:pPr>
            <a:endParaRPr lang="tr-TR" b="1" i="1" dirty="0">
              <a:solidFill>
                <a:schemeClr val="tx1"/>
              </a:solidFill>
            </a:endParaRPr>
          </a:p>
          <a:p>
            <a:pPr>
              <a:spcAft>
                <a:spcPts val="1200"/>
              </a:spcAft>
              <a:buFont typeface="Arial" panose="020B0604020202020204" pitchFamily="34" charset="0"/>
              <a:buChar char="•"/>
            </a:pPr>
            <a:r>
              <a:rPr lang="tr-TR" i="1" dirty="0" err="1">
                <a:solidFill>
                  <a:schemeClr val="tx1"/>
                </a:solidFill>
              </a:rPr>
              <a:t>Bauman</a:t>
            </a:r>
            <a:r>
              <a:rPr lang="tr-TR" i="1" dirty="0">
                <a:solidFill>
                  <a:schemeClr val="tx1"/>
                </a:solidFill>
              </a:rPr>
              <a:t> Z (2013). </a:t>
            </a:r>
            <a:r>
              <a:rPr lang="tr-TR" i="1" dirty="0" err="1">
                <a:solidFill>
                  <a:schemeClr val="tx1"/>
                </a:solidFill>
              </a:rPr>
              <a:t>Azınlığın</a:t>
            </a:r>
            <a:r>
              <a:rPr lang="tr-TR" i="1" dirty="0">
                <a:solidFill>
                  <a:schemeClr val="tx1"/>
                </a:solidFill>
              </a:rPr>
              <a:t> </a:t>
            </a:r>
            <a:r>
              <a:rPr lang="tr-TR" i="1" dirty="0" err="1">
                <a:solidFill>
                  <a:schemeClr val="tx1"/>
                </a:solidFill>
              </a:rPr>
              <a:t>Zenginliği</a:t>
            </a:r>
            <a:r>
              <a:rPr lang="tr-TR" i="1" dirty="0">
                <a:solidFill>
                  <a:schemeClr val="tx1"/>
                </a:solidFill>
              </a:rPr>
              <a:t> Hepimizin </a:t>
            </a:r>
            <a:r>
              <a:rPr lang="tr-TR" i="1" dirty="0" err="1">
                <a:solidFill>
                  <a:schemeClr val="tx1"/>
                </a:solidFill>
              </a:rPr>
              <a:t>Çıkarına</a:t>
            </a:r>
            <a:r>
              <a:rPr lang="tr-TR" i="1" dirty="0">
                <a:solidFill>
                  <a:schemeClr val="tx1"/>
                </a:solidFill>
              </a:rPr>
              <a:t> mıdır? </a:t>
            </a:r>
            <a:r>
              <a:rPr lang="tr-TR" i="1" dirty="0" err="1">
                <a:solidFill>
                  <a:schemeClr val="tx1"/>
                </a:solidFill>
              </a:rPr>
              <a:t>Çev</a:t>
            </a:r>
            <a:r>
              <a:rPr lang="tr-TR" i="1" dirty="0">
                <a:solidFill>
                  <a:schemeClr val="tx1"/>
                </a:solidFill>
              </a:rPr>
              <a:t>. H. Keser, </a:t>
            </a:r>
            <a:r>
              <a:rPr lang="tr-TR" i="1" dirty="0" err="1">
                <a:solidFill>
                  <a:schemeClr val="tx1"/>
                </a:solidFill>
              </a:rPr>
              <a:t>İstanbul</a:t>
            </a:r>
            <a:r>
              <a:rPr lang="tr-TR" i="1" dirty="0">
                <a:solidFill>
                  <a:schemeClr val="tx1"/>
                </a:solidFill>
              </a:rPr>
              <a:t>: Ayrıntı Yayınları. </a:t>
            </a:r>
          </a:p>
          <a:p>
            <a:pPr>
              <a:buFont typeface="Arial" panose="020B0604020202020204" pitchFamily="34" charset="0"/>
              <a:buChar char="•"/>
            </a:pPr>
            <a:r>
              <a:rPr lang="tr-TR" i="1" dirty="0" err="1">
                <a:solidFill>
                  <a:schemeClr val="tx1"/>
                </a:solidFill>
              </a:rPr>
              <a:t>Özuğurlu</a:t>
            </a:r>
            <a:r>
              <a:rPr lang="tr-TR" i="1" dirty="0">
                <a:solidFill>
                  <a:schemeClr val="tx1"/>
                </a:solidFill>
              </a:rPr>
              <a:t>, A. (2006). Yoksulluk </a:t>
            </a:r>
            <a:r>
              <a:rPr lang="tr-TR" i="1" dirty="0" err="1">
                <a:solidFill>
                  <a:schemeClr val="tx1"/>
                </a:solidFill>
              </a:rPr>
              <a:t>Araştırmalarına</a:t>
            </a:r>
            <a:r>
              <a:rPr lang="tr-TR" i="1" dirty="0">
                <a:solidFill>
                  <a:schemeClr val="tx1"/>
                </a:solidFill>
              </a:rPr>
              <a:t> </a:t>
            </a:r>
            <a:r>
              <a:rPr lang="tr-TR" i="1" dirty="0" err="1">
                <a:solidFill>
                  <a:schemeClr val="tx1"/>
                </a:solidFill>
              </a:rPr>
              <a:t>Eleştirel</a:t>
            </a:r>
            <a:r>
              <a:rPr lang="tr-TR" i="1" dirty="0">
                <a:solidFill>
                  <a:schemeClr val="tx1"/>
                </a:solidFill>
              </a:rPr>
              <a:t> Bir </a:t>
            </a:r>
            <a:r>
              <a:rPr lang="tr-TR" i="1" dirty="0" err="1">
                <a:solidFill>
                  <a:schemeClr val="tx1"/>
                </a:solidFill>
              </a:rPr>
              <a:t>Bakıs</a:t>
            </a:r>
            <a:r>
              <a:rPr lang="tr-TR" i="1" dirty="0">
                <a:solidFill>
                  <a:schemeClr val="tx1"/>
                </a:solidFill>
              </a:rPr>
              <a:t>̧. </a:t>
            </a:r>
            <a:r>
              <a:rPr lang="tr-TR" i="1" dirty="0" err="1">
                <a:solidFill>
                  <a:schemeClr val="tx1"/>
                </a:solidFill>
              </a:rPr>
              <a:t>Mülkiye</a:t>
            </a:r>
            <a:r>
              <a:rPr lang="tr-TR" i="1" dirty="0">
                <a:solidFill>
                  <a:schemeClr val="tx1"/>
                </a:solidFill>
              </a:rPr>
              <a:t>, 30 (250), 53-66. </a:t>
            </a:r>
          </a:p>
          <a:p>
            <a:pPr marL="0" indent="0">
              <a:buNone/>
            </a:pPr>
            <a:endParaRPr lang="tr-TR" dirty="0"/>
          </a:p>
        </p:txBody>
      </p:sp>
    </p:spTree>
    <p:extLst>
      <p:ext uri="{BB962C8B-B14F-4D97-AF65-F5344CB8AC3E}">
        <p14:creationId xmlns:p14="http://schemas.microsoft.com/office/powerpoint/2010/main" val="415435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9859" y="850006"/>
            <a:ext cx="9894753" cy="5061216"/>
          </a:xfrm>
        </p:spPr>
        <p:txBody>
          <a:bodyPr>
            <a:normAutofit lnSpcReduction="10000"/>
          </a:bodyPr>
          <a:lstStyle/>
          <a:p>
            <a:endParaRPr lang="tr-TR" dirty="0"/>
          </a:p>
          <a:p>
            <a:pPr algn="just"/>
            <a:endParaRPr lang="tr-TR" sz="2400" dirty="0"/>
          </a:p>
          <a:p>
            <a:pPr algn="just"/>
            <a:r>
              <a:rPr lang="tr-TR" sz="2400" i="1" dirty="0">
                <a:solidFill>
                  <a:schemeClr val="tx1"/>
                </a:solidFill>
              </a:rPr>
              <a:t>Birleşmiş Milletler Gelişim Programı’nın 1998 tarihli İnsani Gelişim Raporu’nda dünya nüfusunun yüzde 20’sinin üretilen mal ve hizmetlerin yüzde 86’sını, en yoksul yüzde 20’nin ise yalnızca yüzde 1,3’ünü tükettiği belirtilmiştir (</a:t>
            </a:r>
            <a:r>
              <a:rPr lang="tr-TR" sz="2400" i="1" dirty="0" err="1">
                <a:solidFill>
                  <a:schemeClr val="tx1"/>
                </a:solidFill>
              </a:rPr>
              <a:t>Bauman</a:t>
            </a:r>
            <a:r>
              <a:rPr lang="tr-TR" sz="2400" i="1" dirty="0">
                <a:solidFill>
                  <a:schemeClr val="tx1"/>
                </a:solidFill>
              </a:rPr>
              <a:t>, 2013: 15).</a:t>
            </a:r>
          </a:p>
          <a:p>
            <a:pPr marL="0" indent="0" algn="just">
              <a:buNone/>
            </a:pPr>
            <a:endParaRPr lang="tr-TR" sz="2400" i="1" dirty="0">
              <a:solidFill>
                <a:schemeClr val="tx1"/>
              </a:solidFill>
            </a:endParaRPr>
          </a:p>
          <a:p>
            <a:pPr algn="just"/>
            <a:r>
              <a:rPr lang="tr-TR" sz="2400" i="1" dirty="0" err="1">
                <a:solidFill>
                  <a:schemeClr val="tx1"/>
                </a:solidFill>
              </a:rPr>
              <a:t>Bauman</a:t>
            </a:r>
            <a:r>
              <a:rPr lang="tr-TR" sz="2400" i="1" dirty="0">
                <a:solidFill>
                  <a:schemeClr val="tx1"/>
                </a:solidFill>
              </a:rPr>
              <a:t> (2014: 16) gelir dağılımındaki süregelen eşitsizliği görmek için en zengin yüzde 1’e hatta yüzde 0,1’e odaklanmak gerektiğini vurgular. Nitekim küresel servet raporunun eki “Global </a:t>
            </a:r>
            <a:r>
              <a:rPr lang="tr-TR" sz="2400" i="1" dirty="0" err="1">
                <a:solidFill>
                  <a:schemeClr val="tx1"/>
                </a:solidFill>
              </a:rPr>
              <a:t>Wealth</a:t>
            </a:r>
            <a:r>
              <a:rPr lang="tr-TR" sz="2400" i="1" dirty="0">
                <a:solidFill>
                  <a:schemeClr val="tx1"/>
                </a:solidFill>
              </a:rPr>
              <a:t> </a:t>
            </a:r>
            <a:r>
              <a:rPr lang="tr-TR" sz="2400" i="1" dirty="0" err="1">
                <a:solidFill>
                  <a:schemeClr val="tx1"/>
                </a:solidFill>
              </a:rPr>
              <a:t>Databook</a:t>
            </a:r>
            <a:r>
              <a:rPr lang="tr-TR" sz="2400" i="1" dirty="0">
                <a:solidFill>
                  <a:schemeClr val="tx1"/>
                </a:solidFill>
              </a:rPr>
              <a:t> 2014” verilerine göre servet eşitsizliğinde dünya ikincisi olan Türkiye, en zengin % 1’in servet payını en hızlı artırdığı ülkeler arasındadır (</a:t>
            </a:r>
            <a:r>
              <a:rPr lang="tr-TR" sz="2400" i="1" dirty="0" err="1">
                <a:solidFill>
                  <a:schemeClr val="tx1"/>
                </a:solidFill>
              </a:rPr>
              <a:t>Tonak</a:t>
            </a:r>
            <a:r>
              <a:rPr lang="tr-TR" sz="2400" i="1" dirty="0">
                <a:solidFill>
                  <a:schemeClr val="tx1"/>
                </a:solidFill>
              </a:rPr>
              <a:t>, 2014). </a:t>
            </a:r>
          </a:p>
          <a:p>
            <a:pPr marL="0" indent="0">
              <a:buNone/>
            </a:pPr>
            <a:endParaRPr lang="tr-TR" dirty="0"/>
          </a:p>
          <a:p>
            <a:endParaRPr lang="tr-TR" dirty="0"/>
          </a:p>
        </p:txBody>
      </p:sp>
    </p:spTree>
    <p:extLst>
      <p:ext uri="{BB962C8B-B14F-4D97-AF65-F5344CB8AC3E}">
        <p14:creationId xmlns:p14="http://schemas.microsoft.com/office/powerpoint/2010/main" val="123861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ownloads\20191120_2144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549" y="347730"/>
            <a:ext cx="10338902" cy="582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ownloads\20191120_2145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053" y="373486"/>
            <a:ext cx="10969894" cy="600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69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ownloads\20191120_2146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823" y="441100"/>
            <a:ext cx="11062951" cy="593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4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940158"/>
            <a:ext cx="8915400" cy="4971064"/>
          </a:xfrm>
        </p:spPr>
        <p:txBody>
          <a:bodyPr/>
          <a:lstStyle/>
          <a:p>
            <a:pPr algn="just"/>
            <a:endParaRPr lang="tr-TR" i="1" dirty="0">
              <a:solidFill>
                <a:schemeClr val="tx1"/>
              </a:solidFill>
            </a:endParaRPr>
          </a:p>
          <a:p>
            <a:pPr lvl="0" algn="just">
              <a:buClr>
                <a:srgbClr val="A53010"/>
              </a:buClr>
            </a:pPr>
            <a:r>
              <a:rPr lang="tr-TR" sz="2000" i="1" dirty="0">
                <a:solidFill>
                  <a:schemeClr val="tx1"/>
                </a:solidFill>
              </a:rPr>
              <a:t>Türkiye'de en yüksek gelire sahip yüzde 20'lik grubun toplam gelirden aldığı pay yaklaşık % 50’dir (TÜİK, 2018). En yoksul yüzde 20’lik kesim ise genel gelirin sadece yüzde 6,29’unu alıyor.</a:t>
            </a:r>
          </a:p>
          <a:p>
            <a:pPr algn="just"/>
            <a:r>
              <a:rPr lang="tr-TR" sz="2000" i="1" dirty="0">
                <a:solidFill>
                  <a:schemeClr val="tx1"/>
                </a:solidFill>
              </a:rPr>
              <a:t>1996 yılında 210 ülkenin 63’ü kişi başına 785 dolar ve daha az ortalama yıllık gelire sahipti ve düşük gelir grubunda yer alan bu ülkelerin dünya nüfusu içindeki payı yüzde 56.2 idi. Bu ülkelerin dünya gelirinden aldıkları pay sadece 5.4, buna karşılık dünya nüfusunun yüzde 15.6’sını oluşturan yüksek gelir grubu ülkelerinin dünya gelirindeki payı ise yüzde 80.6 idi (Çelik, 2004). </a:t>
            </a:r>
          </a:p>
          <a:p>
            <a:pPr algn="just"/>
            <a:r>
              <a:rPr lang="tr-TR" sz="2000" i="1" dirty="0">
                <a:solidFill>
                  <a:schemeClr val="tx1"/>
                </a:solidFill>
              </a:rPr>
              <a:t>Dünya Bankası 2003 verilerine göre mevcut eşitsizlik devam etmektedir: Yüksek gelir grubunda yer alan ülkelerin nüfus payı 15.6, gelirden aldıkları pay ise 80.7’dir.</a:t>
            </a:r>
          </a:p>
          <a:p>
            <a:pPr algn="just"/>
            <a:endParaRPr lang="tr-TR" dirty="0"/>
          </a:p>
          <a:p>
            <a:pPr algn="just"/>
            <a:endParaRPr lang="tr-TR" dirty="0"/>
          </a:p>
        </p:txBody>
      </p:sp>
    </p:spTree>
    <p:extLst>
      <p:ext uri="{BB962C8B-B14F-4D97-AF65-F5344CB8AC3E}">
        <p14:creationId xmlns:p14="http://schemas.microsoft.com/office/powerpoint/2010/main" val="176485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1008993"/>
            <a:ext cx="9144000" cy="5171090"/>
          </a:xfrm>
        </p:spPr>
        <p:txBody>
          <a:bodyPr>
            <a:normAutofit/>
          </a:bodyPr>
          <a:lstStyle/>
          <a:p>
            <a:pPr algn="just"/>
            <a:r>
              <a:rPr lang="tr-TR" sz="2600" dirty="0"/>
              <a:t>	</a:t>
            </a:r>
          </a:p>
          <a:p>
            <a:pPr algn="just">
              <a:lnSpc>
                <a:spcPct val="160000"/>
              </a:lnSpc>
            </a:pPr>
            <a:r>
              <a:rPr lang="tr-TR" sz="2600" b="1" i="1" dirty="0">
                <a:solidFill>
                  <a:schemeClr val="tx1"/>
                </a:solidFill>
              </a:rPr>
              <a:t>Yoksulluk nedir? </a:t>
            </a:r>
          </a:p>
          <a:p>
            <a:pPr marL="457200" indent="-457200" algn="just">
              <a:lnSpc>
                <a:spcPct val="110000"/>
              </a:lnSpc>
              <a:buFont typeface="Arial" panose="020B0604020202020204" pitchFamily="34" charset="0"/>
              <a:buChar char="•"/>
            </a:pPr>
            <a:r>
              <a:rPr lang="tr-TR" sz="2600" i="1" dirty="0">
                <a:solidFill>
                  <a:schemeClr val="tx1"/>
                </a:solidFill>
              </a:rPr>
              <a:t>Yoksulluk en genel anlamda insanların yaşamlarını </a:t>
            </a:r>
            <a:r>
              <a:rPr lang="tr-TR" sz="2600" i="1" dirty="0" smtClean="0">
                <a:solidFill>
                  <a:schemeClr val="tx1"/>
                </a:solidFill>
              </a:rPr>
              <a:t>sürdürebilmeleri </a:t>
            </a:r>
            <a:r>
              <a:rPr lang="tr-TR" sz="2600" i="1" dirty="0">
                <a:solidFill>
                  <a:schemeClr val="tx1"/>
                </a:solidFill>
              </a:rPr>
              <a:t>için gerekli temel </a:t>
            </a:r>
            <a:r>
              <a:rPr lang="tr-TR" sz="2600" i="1" dirty="0" smtClean="0">
                <a:solidFill>
                  <a:schemeClr val="tx1"/>
                </a:solidFill>
              </a:rPr>
              <a:t>gereksinimlerini karşılayacak kaynaklara </a:t>
            </a:r>
            <a:r>
              <a:rPr lang="tr-TR" sz="2600" i="1" dirty="0">
                <a:solidFill>
                  <a:schemeClr val="tx1"/>
                </a:solidFill>
              </a:rPr>
              <a:t>sahip olmamaları durumudur. </a:t>
            </a:r>
          </a:p>
          <a:p>
            <a:pPr marL="457200" indent="-457200" algn="just">
              <a:lnSpc>
                <a:spcPct val="110000"/>
              </a:lnSpc>
              <a:buFont typeface="Arial" panose="020B0604020202020204" pitchFamily="34" charset="0"/>
              <a:buChar char="•"/>
            </a:pPr>
            <a:r>
              <a:rPr lang="tr-TR" sz="2600" i="1" dirty="0">
                <a:solidFill>
                  <a:schemeClr val="tx1"/>
                </a:solidFill>
              </a:rPr>
              <a:t>Farklı ideolojik ve politik yaklaşımlara göre tanımının değişmesi, ekonomik ve toplumsal koşullara göre farklı biçimlerde ortaya çıkması kavramın tanımlanmasını güçleştirmektedir. </a:t>
            </a:r>
          </a:p>
          <a:p>
            <a:pPr marL="342900" indent="-342900" algn="just">
              <a:lnSpc>
                <a:spcPct val="160000"/>
              </a:lnSpc>
              <a:buFont typeface="Wingdings" panose="05000000000000000000" pitchFamily="2" charset="2"/>
              <a:buChar char="§"/>
            </a:pPr>
            <a:endParaRPr lang="tr-TR" i="1" dirty="0"/>
          </a:p>
          <a:p>
            <a:pPr algn="just"/>
            <a:endParaRPr lang="tr-TR" dirty="0"/>
          </a:p>
        </p:txBody>
      </p:sp>
    </p:spTree>
    <p:extLst>
      <p:ext uri="{BB962C8B-B14F-4D97-AF65-F5344CB8AC3E}">
        <p14:creationId xmlns:p14="http://schemas.microsoft.com/office/powerpoint/2010/main" val="55816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30317"/>
            <a:ext cx="10515600" cy="5346646"/>
          </a:xfrm>
        </p:spPr>
        <p:txBody>
          <a:bodyPr>
            <a:normAutofit/>
          </a:bodyPr>
          <a:lstStyle/>
          <a:p>
            <a:pPr marL="0" indent="0" algn="ctr">
              <a:buNone/>
            </a:pPr>
            <a:endParaRPr lang="tr-TR" i="1" dirty="0"/>
          </a:p>
          <a:p>
            <a:endParaRPr lang="tr-TR" sz="2400" dirty="0"/>
          </a:p>
          <a:p>
            <a:pPr marL="0" indent="0">
              <a:buNone/>
            </a:pPr>
            <a:r>
              <a:rPr lang="tr-TR" sz="2400" i="1" dirty="0">
                <a:solidFill>
                  <a:schemeClr val="tx1"/>
                </a:solidFill>
              </a:rPr>
              <a:t>Yoksullar kimdir?</a:t>
            </a:r>
          </a:p>
          <a:p>
            <a:pPr algn="just"/>
            <a:r>
              <a:rPr lang="tr-TR" sz="2400" i="1" dirty="0">
                <a:solidFill>
                  <a:schemeClr val="tx1"/>
                </a:solidFill>
              </a:rPr>
              <a:t>Kaynakların yokluğu, toplumsal-kültürel hayata ve politik süreçlere katılımda yetersizlik, belirli bir hayat kalitesini sağlayabilme  kapasitesinden yoksunluk ya da aile-hemşerilik ve toplumsal kurumların sağladığı güvenlik ağlarının dışında kalmak gibi göstergeler yoksulluğu tanımlayan temel parametreler olarak tanımlanır (</a:t>
            </a:r>
            <a:r>
              <a:rPr lang="tr-TR" sz="2400" i="1" dirty="0" err="1">
                <a:solidFill>
                  <a:schemeClr val="tx1"/>
                </a:solidFill>
              </a:rPr>
              <a:t>Özuğurlu</a:t>
            </a:r>
            <a:r>
              <a:rPr lang="tr-TR" sz="2400" i="1" dirty="0">
                <a:solidFill>
                  <a:schemeClr val="tx1"/>
                </a:solidFill>
              </a:rPr>
              <a:t>, 2006). </a:t>
            </a:r>
          </a:p>
          <a:p>
            <a:r>
              <a:rPr lang="tr-TR" sz="2400" i="1" dirty="0">
                <a:solidFill>
                  <a:schemeClr val="tx1"/>
                </a:solidFill>
              </a:rPr>
              <a:t>Yoksulluk nasıl oluşur?</a:t>
            </a:r>
          </a:p>
          <a:p>
            <a:r>
              <a:rPr lang="tr-TR" sz="2400" i="1" dirty="0">
                <a:solidFill>
                  <a:schemeClr val="tx1"/>
                </a:solidFill>
              </a:rPr>
              <a:t>Yoksulluğa yol açan etmenler nelerdir?</a:t>
            </a:r>
          </a:p>
          <a:p>
            <a:endParaRPr lang="tr-TR" sz="2400" dirty="0"/>
          </a:p>
          <a:p>
            <a:endParaRPr lang="tr-TR" dirty="0"/>
          </a:p>
        </p:txBody>
      </p:sp>
    </p:spTree>
    <p:extLst>
      <p:ext uri="{BB962C8B-B14F-4D97-AF65-F5344CB8AC3E}">
        <p14:creationId xmlns:p14="http://schemas.microsoft.com/office/powerpoint/2010/main" val="290517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85611"/>
            <a:ext cx="8915400" cy="5125611"/>
          </a:xfrm>
        </p:spPr>
        <p:txBody>
          <a:bodyPr/>
          <a:lstStyle/>
          <a:p>
            <a:endParaRPr lang="tr-TR" sz="2400" dirty="0"/>
          </a:p>
          <a:p>
            <a:r>
              <a:rPr lang="tr-TR" sz="2400" i="1" dirty="0">
                <a:solidFill>
                  <a:schemeClr val="tx1"/>
                </a:solidFill>
              </a:rPr>
              <a:t>Yoksulluk,  toplumsal eşitsizlik ve toplumsal sınıf yapısı arasında bir ilişki var mıdır?</a:t>
            </a:r>
          </a:p>
          <a:p>
            <a:r>
              <a:rPr lang="tr-TR" sz="2400" i="1" dirty="0">
                <a:solidFill>
                  <a:schemeClr val="tx1"/>
                </a:solidFill>
              </a:rPr>
              <a:t>Yoksulluğun ortaya çıkmasında üretim ilişkileri mi yoksa tüketim mi etkilidir?</a:t>
            </a:r>
          </a:p>
          <a:p>
            <a:r>
              <a:rPr lang="tr-TR" sz="2400" i="1" dirty="0">
                <a:solidFill>
                  <a:schemeClr val="tx1"/>
                </a:solidFill>
              </a:rPr>
              <a:t>Yoksulluk doğal koşullar veya savaş gibi insan müdahalesiyle yaratılan sorunlar nedeniyle mi yaşanır?</a:t>
            </a:r>
          </a:p>
          <a:p>
            <a:r>
              <a:rPr lang="tr-TR" sz="2400" i="1" dirty="0">
                <a:solidFill>
                  <a:schemeClr val="tx1"/>
                </a:solidFill>
              </a:rPr>
              <a:t>Yoksulluğun olması normal midir?</a:t>
            </a:r>
          </a:p>
          <a:p>
            <a:r>
              <a:rPr lang="tr-TR" sz="2400" i="1" dirty="0">
                <a:solidFill>
                  <a:schemeClr val="tx1"/>
                </a:solidFill>
              </a:rPr>
              <a:t>Yoksullar tembel midir? İnsanların yoksul olmalarına yol açan şey tembel olmaları mıdır? </a:t>
            </a:r>
          </a:p>
          <a:p>
            <a:endParaRPr lang="tr-TR" dirty="0"/>
          </a:p>
        </p:txBody>
      </p:sp>
    </p:spTree>
    <p:extLst>
      <p:ext uri="{BB962C8B-B14F-4D97-AF65-F5344CB8AC3E}">
        <p14:creationId xmlns:p14="http://schemas.microsoft.com/office/powerpoint/2010/main" val="72384125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471</TotalTime>
  <Words>780</Words>
  <Application>Microsoft Office PowerPoint</Application>
  <PresentationFormat>Özel</PresentationFormat>
  <Paragraphs>57</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HALİL_BUYRUK</dc:creator>
  <cp:lastModifiedBy>asus</cp:lastModifiedBy>
  <cp:revision>70</cp:revision>
  <dcterms:created xsi:type="dcterms:W3CDTF">2019-09-25T09:28:51Z</dcterms:created>
  <dcterms:modified xsi:type="dcterms:W3CDTF">2019-12-31T11:01:23Z</dcterms:modified>
</cp:coreProperties>
</file>