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61" r:id="rId5"/>
    <p:sldId id="273" r:id="rId6"/>
    <p:sldId id="271" r:id="rId7"/>
    <p:sldId id="268" r:id="rId8"/>
    <p:sldId id="269" r:id="rId9"/>
    <p:sldId id="266" r:id="rId10"/>
    <p:sldId id="267" r:id="rId11"/>
    <p:sldId id="270" r:id="rId12"/>
    <p:sldId id="262" r:id="rId13"/>
    <p:sldId id="258" r:id="rId14"/>
    <p:sldId id="263" r:id="rId15"/>
    <p:sldId id="264" r:id="rId16"/>
    <p:sldId id="265" r:id="rId17"/>
    <p:sldId id="259" r:id="rId18"/>
    <p:sldId id="26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090C2CE-B5AD-42F8-A946-678417E0DB8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5930206F-4958-4324-AA16-EBC7D6E22917}" type="datetimeFigureOut">
              <a:rPr lang="tr-TR" smtClean="0"/>
              <a:pPr/>
              <a:t>15.2.2018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C090C2CE-B5AD-42F8-A946-678417E0DB87}"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30206F-4958-4324-AA16-EBC7D6E22917}" type="datetimeFigureOut">
              <a:rPr lang="tr-TR" smtClean="0"/>
              <a:pPr/>
              <a:t>15.2.2018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090C2CE-B5AD-42F8-A946-678417E0DB87}"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8324880" cy="1828800"/>
          </a:xfrm>
        </p:spPr>
        <p:txBody>
          <a:bodyPr/>
          <a:lstStyle/>
          <a:p>
            <a:r>
              <a:rPr lang="tr-TR" dirty="0" smtClean="0"/>
              <a:t>ENDÜSTRİ 4.0.</a:t>
            </a:r>
            <a:endParaRPr lang="tr-TR" dirty="0"/>
          </a:p>
        </p:txBody>
      </p:sp>
      <p:sp>
        <p:nvSpPr>
          <p:cNvPr id="3" name="2 Alt Başlık"/>
          <p:cNvSpPr>
            <a:spLocks noGrp="1"/>
          </p:cNvSpPr>
          <p:nvPr>
            <p:ph type="subTitle" idx="1"/>
          </p:nvPr>
        </p:nvSpPr>
        <p:spPr/>
        <p:txBody>
          <a:bodyPr/>
          <a:lstStyle/>
          <a:p>
            <a:r>
              <a:rPr lang="tr-TR" dirty="0" err="1" smtClean="0"/>
              <a:t>Prof.Dr</a:t>
            </a:r>
            <a:r>
              <a:rPr lang="tr-TR" dirty="0" smtClean="0"/>
              <a:t>.Dilber </a:t>
            </a:r>
            <a:r>
              <a:rPr lang="tr-TR" dirty="0" smtClean="0"/>
              <a:t>Ulaş</a:t>
            </a:r>
          </a:p>
          <a:p>
            <a:r>
              <a:rPr lang="tr-TR" dirty="0" smtClean="0"/>
              <a:t>2018</a:t>
            </a:r>
            <a:endParaRPr lang="tr-TR" dirty="0" smtClean="0"/>
          </a:p>
        </p:txBody>
      </p:sp>
      <p:pic>
        <p:nvPicPr>
          <p:cNvPr id="29698" name="Picture 2" descr="http://www.moment-expo.com/content/images/foto9_42_kapak_s93.jpg"/>
          <p:cNvPicPr>
            <a:picLocks noChangeAspect="1" noChangeArrowheads="1"/>
          </p:cNvPicPr>
          <p:nvPr/>
        </p:nvPicPr>
        <p:blipFill>
          <a:blip r:embed="rId2"/>
          <a:srcRect/>
          <a:stretch>
            <a:fillRect/>
          </a:stretch>
        </p:blipFill>
        <p:spPr bwMode="auto">
          <a:xfrm>
            <a:off x="0" y="0"/>
            <a:ext cx="4143372" cy="688851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Nesnelerin İnterneti</a:t>
            </a:r>
            <a:endParaRPr lang="tr-TR" dirty="0"/>
          </a:p>
        </p:txBody>
      </p:sp>
      <p:sp>
        <p:nvSpPr>
          <p:cNvPr id="3" name="2 İçerik Yer Tutucusu"/>
          <p:cNvSpPr>
            <a:spLocks noGrp="1"/>
          </p:cNvSpPr>
          <p:nvPr>
            <p:ph idx="1"/>
          </p:nvPr>
        </p:nvSpPr>
        <p:spPr/>
        <p:txBody>
          <a:bodyPr>
            <a:normAutofit fontScale="77500" lnSpcReduction="20000"/>
          </a:bodyPr>
          <a:lstStyle/>
          <a:p>
            <a:r>
              <a:rPr lang="tr-TR" dirty="0"/>
              <a:t>Örneğin bir süre önce </a:t>
            </a:r>
            <a:r>
              <a:rPr lang="tr-TR" dirty="0" err="1"/>
              <a:t>navigasyon</a:t>
            </a:r>
            <a:r>
              <a:rPr lang="tr-TR" dirty="0"/>
              <a:t> sistemi hayalken, şu anda trafiğin yoğunluğuna göre gitmek istediğimiz yere bizi en çabuk götürecek güzergâhı söyleyebilen sistemler var. Gelecekte ise tüm araç kullanıcıları gitmek istedikleri koordinatı sisteme girdiklerinde ileriki dakikalarda olası trafik tıkanmalarını da hesaplayarak herkesi en kolay ve hızlı yoldan ulaşmak istediği yere götüren sistemler kullanıyor olacağız. Hatta </a:t>
            </a:r>
            <a:r>
              <a:rPr lang="tr-TR" dirty="0" err="1"/>
              <a:t>aciliyeti</a:t>
            </a:r>
            <a:r>
              <a:rPr lang="tr-TR" dirty="0"/>
              <a:t> olanlar diğer araç kullanıcılarına internet üzerinden ödeme yaparak öncelik hakkı satın alabilecek. Her ne kadar ülkemizde bazı kesimler tarafından hiç güzel karşılanmasa da araçlar emniyet şeridinden gittiği takdirde kendine ceza yazabilecek ve belki de araçların bu şekilde tasarlanmış olması zorunlu olacak. Yakıtınız azalırken </a:t>
            </a:r>
            <a:r>
              <a:rPr lang="tr-TR" dirty="0" err="1"/>
              <a:t>istikâmetinizdeki</a:t>
            </a:r>
            <a:r>
              <a:rPr lang="tr-TR" dirty="0"/>
              <a:t> benzin istasyonları listelenecek ve bu istasyonların size sunduğu avantajlar gösterilecek. Benzin istasyonunun kendi sisteminde ise depolarındaki yakıt azaldıkça tedarikçisine otomatik olarak sipariş geçebilecek. Hatta tüm ülkenin yakıt üretimi belirli bir ağ üzerinden bu şekilde takip edilerek optimum üretim sağlanmış olacak.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357166"/>
            <a:ext cx="8358246" cy="4524315"/>
          </a:xfrm>
          <a:prstGeom prst="rect">
            <a:avLst/>
          </a:prstGeom>
        </p:spPr>
        <p:txBody>
          <a:bodyPr wrap="square">
            <a:spAutoFit/>
          </a:bodyPr>
          <a:lstStyle/>
          <a:p>
            <a:r>
              <a:rPr lang="tr-TR" dirty="0"/>
              <a:t>Özellikle insanları internet dünyasını çok yoğun kullanmaya başlaması ile bireylerin özel olarak ne istedikleri, ne zaman istedikleri, alışkanlıkları çok kolay takip edilebilir hâle geldi ve bu veriler ihtiyaca göre kullanılabilecek duruma getirilebilir. Diğer taraftan makineler üzerine makinenin durumunu izleyen, makine hakkında bilgi verebilen ve diğer makine ve insanlarla haberleşebilen </a:t>
            </a:r>
            <a:r>
              <a:rPr lang="tr-TR" dirty="0" err="1"/>
              <a:t>sensörler</a:t>
            </a:r>
            <a:r>
              <a:rPr lang="tr-TR" dirty="0"/>
              <a:t> yerleştirilmeye çoktan başlandı. Neredeyse her bir nesne internete bağlanabilir durumda. İşte Endüstri 4.0 bu yenilikleri kullanarak, yani büyük veriyi, bilişim teknolojilerini endüstri ile buluşturarak gelişmiş ekonomilerin yükselen ekonomilerle rekabet etmesini hedefliyor. Ürün sipariş aşamasından üretime, bakım hizmetlerine, tedarikçi ve bayi kanalı ile ilişkilere kadar her adımı değiştirecek bu yapı diğer sanayi devrimlerinde olduğu gibi insan alışkanlıklarını değiştirecek. Endüstriyel tesislerde her bir makinenin ne zaman bakıma veya parça değişimine ihtiyaç duyduğu kendisinin bilmesi, gerekli yedek parçayı tedarikçiye bildirmesi, ilgili personele görev tanımlaması gibi yenilikler sayesinde emre amadelik artacak. Hurda ve fireler azalırken enerji sarfiyatında tasarruf edilecek. Hatta makineler ilgili enerji sağlayıcıya daha önceden bilgi verebileceği için santrallerin üretim kapasitelerini dengelemesi mümkün olabilecek.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28596" y="1028342"/>
            <a:ext cx="8358246" cy="5632311"/>
          </a:xfrm>
          <a:prstGeom prst="rect">
            <a:avLst/>
          </a:prstGeom>
        </p:spPr>
        <p:txBody>
          <a:bodyPr wrap="square">
            <a:spAutoFit/>
          </a:bodyPr>
          <a:lstStyle/>
          <a:p>
            <a:r>
              <a:rPr lang="tr-TR" sz="2400" dirty="0"/>
              <a:t>2018 yılında sanayide 2,3 milyon ünite robot kullanılması bekleniyor. Özellikle robotik alanındaki gelişmelerin üretim sektöründe akıllı üretim sistemlerinin oluşumunu tetiklediği belirtiliyor. </a:t>
            </a:r>
            <a:endParaRPr lang="tr-TR" sz="2400" dirty="0" smtClean="0"/>
          </a:p>
          <a:p>
            <a:endParaRPr lang="tr-TR" sz="2400" dirty="0"/>
          </a:p>
          <a:p>
            <a:r>
              <a:rPr lang="tr-TR" sz="2400" dirty="0" smtClean="0"/>
              <a:t>Akıllı </a:t>
            </a:r>
            <a:r>
              <a:rPr lang="tr-TR" sz="2400" dirty="0"/>
              <a:t>üretim sistemleri ile müşteri tercihlerine ve ihtiyaçlarına daha fazla ve hızlı cevap veren özelleşmiş, akıllı üretim, iyileştirilmiş üretim kalitesi, daha az hata ile üretim, daha az israf, yerelleşen imalat süreçleri, yenilik süreçlerinin hızlanması ve daha az kaynak kullanımı hedefleniyor. </a:t>
            </a:r>
            <a:endParaRPr lang="tr-TR" sz="2400" dirty="0" smtClean="0"/>
          </a:p>
          <a:p>
            <a:endParaRPr lang="tr-TR" sz="2400" dirty="0"/>
          </a:p>
          <a:p>
            <a:r>
              <a:rPr lang="tr-TR" sz="2400" dirty="0" smtClean="0"/>
              <a:t>Başta </a:t>
            </a:r>
            <a:r>
              <a:rPr lang="tr-TR" sz="2400" dirty="0"/>
              <a:t>akıllı fabrikalar olmak üzere üretim sanayindeki değer zincirlerinin duruma özel çözümler, esneklik, verimlilik ve maliyet açısından optimize edilmesini ifade eden “dördüncü” sanayi devrimi olarak tanımlanan Sanayi 4.0’ın da temelini oluşturuyor.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Dijital Dönüşüm ve Endüstri 4.0 ile</a:t>
            </a:r>
            <a:endParaRPr lang="tr-TR" dirty="0"/>
          </a:p>
        </p:txBody>
      </p:sp>
      <p:sp>
        <p:nvSpPr>
          <p:cNvPr id="3" name="2 İçerik Yer Tutucusu"/>
          <p:cNvSpPr>
            <a:spLocks noGrp="1"/>
          </p:cNvSpPr>
          <p:nvPr>
            <p:ph idx="1"/>
          </p:nvPr>
        </p:nvSpPr>
        <p:spPr/>
        <p:txBody>
          <a:bodyPr>
            <a:normAutofit/>
          </a:bodyPr>
          <a:lstStyle/>
          <a:p>
            <a:pPr>
              <a:buNone/>
            </a:pPr>
            <a:r>
              <a:rPr lang="tr-TR" dirty="0" smtClean="0"/>
              <a:t>	İnsanların</a:t>
            </a:r>
            <a:r>
              <a:rPr lang="tr-TR" dirty="0"/>
              <a:t>, nesnelerin ve sistemlerin birbirleri ile bağlantısı yaygın ve etkin bir şekilde gerçekleşmiş olacaktır. Bu altyapı sayesinde, dinamik, gerçek-zamanlı olarak optimize edilmiş, kendi kendine organize olabilen, tüm organizasyon geneline yayılmış ve organizasyonlar arası katma-değer zinciri ağları oluşacaktır. Bu ağlar, </a:t>
            </a:r>
            <a:r>
              <a:rPr lang="tr-TR" b="1" dirty="0"/>
              <a:t>maliyet, ulaşılabilirlik ve kaynak kullanımı </a:t>
            </a:r>
            <a:r>
              <a:rPr lang="tr-TR" dirty="0"/>
              <a:t>gibi çeşitli kriterlere göre kendini optimize etme imkanına sahiptir.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Endüstri 4.0’a </a:t>
            </a:r>
            <a:r>
              <a:rPr lang="tr-TR" dirty="0" smtClean="0"/>
              <a:t>geçiş ile</a:t>
            </a:r>
            <a:r>
              <a:rPr lang="tr-TR" dirty="0"/>
              <a:t/>
            </a:r>
            <a:br>
              <a:rPr lang="tr-TR" dirty="0"/>
            </a:br>
            <a:endParaRPr lang="tr-TR" dirty="0"/>
          </a:p>
        </p:txBody>
      </p:sp>
      <p:sp>
        <p:nvSpPr>
          <p:cNvPr id="3" name="2 İçerik Yer Tutucusu"/>
          <p:cNvSpPr>
            <a:spLocks noGrp="1"/>
          </p:cNvSpPr>
          <p:nvPr>
            <p:ph idx="1"/>
          </p:nvPr>
        </p:nvSpPr>
        <p:spPr/>
        <p:txBody>
          <a:bodyPr>
            <a:normAutofit fontScale="77500" lnSpcReduction="20000"/>
          </a:bodyPr>
          <a:lstStyle/>
          <a:p>
            <a:r>
              <a:rPr lang="tr-TR" dirty="0"/>
              <a:t>Tam otomasyon ve akıllı fabrikalarda çoğu iş el değmeden yürütüleceği için beden gücü ile çalışanların işsiz kalması olasılığı güçlü bir şekilde tartışılıyor. </a:t>
            </a:r>
            <a:r>
              <a:rPr lang="tr-TR" dirty="0" smtClean="0"/>
              <a:t>Bazı sektör ve meslek alanlarında yükselen biçimde işsizliğin artışı olabilir.</a:t>
            </a:r>
          </a:p>
          <a:p>
            <a:endParaRPr lang="tr-TR" dirty="0"/>
          </a:p>
          <a:p>
            <a:r>
              <a:rPr lang="tr-TR" dirty="0" smtClean="0"/>
              <a:t>Akıllı </a:t>
            </a:r>
            <a:r>
              <a:rPr lang="tr-TR" dirty="0"/>
              <a:t>fabrika vizyonu aynı zamanda geleneksel eğitim yapılarının, strateji ve politikalarının da değişmesini hatta çok yönlü katılımla yeniden yapılanmasını </a:t>
            </a:r>
            <a:r>
              <a:rPr lang="tr-TR" dirty="0" smtClean="0"/>
              <a:t>gerektirecek. Çünkü </a:t>
            </a:r>
            <a:r>
              <a:rPr lang="tr-TR" dirty="0"/>
              <a:t>bu teknolojilere uygun yeni beceri, yetenek ve yetkinliklerin geliştirilmesi kaçınılmaz hale geliyor.  </a:t>
            </a:r>
            <a:r>
              <a:rPr lang="tr-TR" dirty="0" smtClean="0"/>
              <a:t>Sıkıntı </a:t>
            </a:r>
            <a:r>
              <a:rPr lang="tr-TR" dirty="0"/>
              <a:t>bu düzeye ulaşmadan okul içi ve dışı eğitim süreçlerini yeni teknolojik durumun ihtiyaçlarına uyarlamak gerekiyor</a:t>
            </a:r>
            <a:r>
              <a:rPr lang="tr-TR" dirty="0" smtClean="0"/>
              <a:t>.</a:t>
            </a:r>
          </a:p>
          <a:p>
            <a:endParaRPr lang="tr-TR" dirty="0"/>
          </a:p>
          <a:p>
            <a:r>
              <a:rPr lang="tr-TR" dirty="0"/>
              <a:t>Endüstri 4.0 yaklaşımı, üretim ekonomisinde rekabet gücü, sürdürülebilirlik, katma değeri yüksek ürün ve hizmet üretmek anlamına geliyor. </a:t>
            </a:r>
          </a:p>
          <a:p>
            <a:endParaRPr lang="tr-TR" dirty="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Dördüncü Sanayi Devrimi ile hayatımızda neler değişecek?</a:t>
            </a:r>
            <a:r>
              <a:rPr lang="tr-TR" dirty="0"/>
              <a:t/>
            </a:r>
            <a:br>
              <a:rPr lang="tr-TR" dirty="0"/>
            </a:br>
            <a:endParaRPr lang="tr-TR" dirty="0"/>
          </a:p>
        </p:txBody>
      </p:sp>
      <p:sp>
        <p:nvSpPr>
          <p:cNvPr id="3" name="2 İçerik Yer Tutucusu"/>
          <p:cNvSpPr>
            <a:spLocks noGrp="1"/>
          </p:cNvSpPr>
          <p:nvPr>
            <p:ph idx="1"/>
          </p:nvPr>
        </p:nvSpPr>
        <p:spPr/>
        <p:txBody>
          <a:bodyPr>
            <a:normAutofit fontScale="92500" lnSpcReduction="20000"/>
          </a:bodyPr>
          <a:lstStyle/>
          <a:p>
            <a:r>
              <a:rPr lang="tr-TR" dirty="0"/>
              <a:t>Bağlanabilirlik olarak baktığımızda insanlar birbiriyle bağlı, insanlar makinelerle bağlı, makineler birbiriyle bağlı… Hayatımızın her alanında bir değişim söz konusu. Bu değişimin sanayi için de kaçınılmaz duruma gelmesinin öncelikli sebebi, herkesin kendisine özel ürünler istemesidir. Düne kadar bu satış pazarlamanın gündemiydi ve dijital satış/dijital pazarlamayı kullanarak müşterinin kendine özel ürünler dizayn etmesini sağlayıp belirli bir noktaya kadar mutlu edebildi. Bugünse insanlar sadece kişiselleştirebildikleri ürünlerden mutlu oluyor. </a:t>
            </a:r>
            <a:endParaRPr lang="tr-TR" dirty="0" smtClean="0"/>
          </a:p>
          <a:p>
            <a:endParaRPr lang="tr-TR" dirty="0">
              <a:solidFill>
                <a:srgbClr val="FF0000"/>
              </a:solidFill>
            </a:endParaRPr>
          </a:p>
          <a:p>
            <a:r>
              <a:rPr lang="tr-TR" dirty="0" smtClean="0">
                <a:solidFill>
                  <a:srgbClr val="FF0000"/>
                </a:solidFill>
              </a:rPr>
              <a:t>Dördüncü </a:t>
            </a:r>
            <a:r>
              <a:rPr lang="tr-TR" dirty="0">
                <a:solidFill>
                  <a:srgbClr val="FF0000"/>
                </a:solidFill>
              </a:rPr>
              <a:t>Sanayi Devrimi yani Endüstri 4.0 da tüketicinin istediklerini, taleplerini üretime yansıtıyor</a:t>
            </a:r>
            <a:r>
              <a:rPr lang="tr-TR" dirty="0"/>
              <a:t>.</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 </a:t>
            </a:r>
            <a:r>
              <a:rPr lang="tr-TR" dirty="0" err="1" smtClean="0"/>
              <a:t>Bosch</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Lojistik </a:t>
            </a:r>
            <a:r>
              <a:rPr lang="tr-TR" dirty="0"/>
              <a:t>süreçlerinde otomasyon, dijital fabrika ve büyük veri uygulamaları  alanlarında oldu. </a:t>
            </a:r>
            <a:endParaRPr lang="tr-TR" dirty="0" smtClean="0"/>
          </a:p>
          <a:p>
            <a:r>
              <a:rPr lang="tr-TR" dirty="0" smtClean="0"/>
              <a:t>Mal </a:t>
            </a:r>
            <a:r>
              <a:rPr lang="tr-TR" dirty="0"/>
              <a:t>kabul alanında kullanmaya başladığımız RFID (Radyo Frekans Dalgası Yayan Etiket) uygulaması ile gelen malzemelerin üzerine RFID etiketi yapıştırılması yoluyla malzeme giriş hareketinin otomasyonu sağlandı. </a:t>
            </a:r>
            <a:endParaRPr lang="tr-TR" dirty="0" smtClean="0"/>
          </a:p>
          <a:p>
            <a:r>
              <a:rPr lang="tr-TR" dirty="0" smtClean="0"/>
              <a:t>Eskiden </a:t>
            </a:r>
            <a:r>
              <a:rPr lang="tr-TR" dirty="0" err="1"/>
              <a:t>barkod</a:t>
            </a:r>
            <a:r>
              <a:rPr lang="tr-TR" dirty="0"/>
              <a:t> okutma ile yaklaşık üç dakikada yapılan bir paletlik malzeme giriş işlemi tamamen ortadan kaldırılmış oldu</a:t>
            </a:r>
            <a:r>
              <a:rPr lang="tr-TR" dirty="0" smtClean="0"/>
              <a:t>.</a:t>
            </a:r>
          </a:p>
          <a:p>
            <a:r>
              <a:rPr lang="tr-TR" dirty="0"/>
              <a:t>IKEA da her ürün için kod üretmekte ve o kod akıllı telefonlarda hizmet veren bir uygulama sayesinde tarandığı zaman ürünün 3 boyutlu halini görebiliyor. Bu sayede müşteri ürünü teslim almadan bütün özelliklerini görebiliyor</a:t>
            </a:r>
            <a:r>
              <a:rPr lang="tr-TR" dirty="0" smtClean="0"/>
              <a:t>.</a:t>
            </a:r>
          </a:p>
          <a:p>
            <a:r>
              <a:rPr lang="tr-TR" dirty="0"/>
              <a:t>Sipariş edeceğiniz ayakkabının taban tedarikçisi sizin ayak kalıbınıza uygun taban üretebilen makinelere sahip olacak ve internetten gönül rahatlığı ile ayakkabı sipariş edebileceksiniz. Ve bu satın alabileceğiniz en rahat ayakkabı olacak. </a:t>
            </a:r>
            <a:endParaRPr lang="tr-TR" dirty="0" smtClean="0"/>
          </a:p>
          <a:p>
            <a:r>
              <a:rPr lang="tr-TR" dirty="0"/>
              <a:t>Ne zaman nerede olduğumuzu her an söyleyebilen cep telefonlarımız, ne zaman şarj edilmesi gerektiğini söyleyebilen elektrikli arabamız, ne zaman hangi sosyal faaliyette olacağımızı bilen </a:t>
            </a:r>
            <a:r>
              <a:rPr lang="tr-TR" dirty="0" err="1"/>
              <a:t>Facebook</a:t>
            </a:r>
            <a:r>
              <a:rPr lang="tr-TR" dirty="0"/>
              <a:t> sayfamız, her bir bireyin ne zaman nerede ne kadar elektrik enerjisi kullanabileceğini hesaplayabilecek bir ağ oluşturacak.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Endüstri </a:t>
            </a:r>
            <a:r>
              <a:rPr lang="tr-TR" dirty="0" smtClean="0"/>
              <a:t>4.0 ile şu alanlar önem kazanmaktadır:</a:t>
            </a:r>
            <a:endParaRPr lang="tr-TR" dirty="0"/>
          </a:p>
        </p:txBody>
      </p:sp>
      <p:sp>
        <p:nvSpPr>
          <p:cNvPr id="3" name="2 İçerik Yer Tutucusu"/>
          <p:cNvSpPr>
            <a:spLocks noGrp="1"/>
          </p:cNvSpPr>
          <p:nvPr>
            <p:ph idx="1"/>
          </p:nvPr>
        </p:nvSpPr>
        <p:spPr/>
        <p:txBody>
          <a:bodyPr>
            <a:normAutofit/>
          </a:bodyPr>
          <a:lstStyle/>
          <a:p>
            <a:pPr>
              <a:buNone/>
            </a:pPr>
            <a:r>
              <a:rPr lang="tr-TR" dirty="0" smtClean="0"/>
              <a:t/>
            </a:r>
            <a:br>
              <a:rPr lang="tr-TR" dirty="0" smtClean="0"/>
            </a:br>
            <a:r>
              <a:rPr lang="tr-TR" dirty="0"/>
              <a:t>►Siber-Fiziksel Sistemler         </a:t>
            </a:r>
            <a:br>
              <a:rPr lang="tr-TR" dirty="0"/>
            </a:br>
            <a:r>
              <a:rPr lang="tr-TR" dirty="0"/>
              <a:t>►Öğrenen Robotlar        </a:t>
            </a:r>
            <a:br>
              <a:rPr lang="tr-TR" dirty="0"/>
            </a:br>
            <a:r>
              <a:rPr lang="tr-TR" dirty="0"/>
              <a:t>►Nesnelerin </a:t>
            </a:r>
            <a:r>
              <a:rPr lang="tr-TR" dirty="0" err="1"/>
              <a:t>Interneti</a:t>
            </a:r>
            <a:r>
              <a:rPr lang="tr-TR" dirty="0"/>
              <a:t>          </a:t>
            </a:r>
            <a:br>
              <a:rPr lang="tr-TR" dirty="0"/>
            </a:br>
            <a:r>
              <a:rPr lang="tr-TR" dirty="0"/>
              <a:t>►Bulut Bilişim</a:t>
            </a:r>
            <a:br>
              <a:rPr lang="tr-TR" dirty="0"/>
            </a:br>
            <a:r>
              <a:rPr lang="tr-TR" dirty="0"/>
              <a:t>►Büyük Veri ve Veri Analitiği</a:t>
            </a:r>
            <a:br>
              <a:rPr lang="tr-TR" dirty="0"/>
            </a:br>
            <a:r>
              <a:rPr lang="tr-TR" dirty="0"/>
              <a:t>►Yatay ve Dikey Entegrasyon</a:t>
            </a:r>
            <a:br>
              <a:rPr lang="tr-TR" dirty="0"/>
            </a:br>
            <a:r>
              <a:rPr lang="tr-TR" dirty="0"/>
              <a:t>►Katmanlı Üretim</a:t>
            </a:r>
            <a:br>
              <a:rPr lang="tr-TR" dirty="0"/>
            </a:br>
            <a:r>
              <a:rPr lang="tr-TR" dirty="0"/>
              <a:t>►Sanal Gerçeklik </a:t>
            </a:r>
            <a:br>
              <a:rPr lang="tr-TR" dirty="0"/>
            </a:br>
            <a:r>
              <a:rPr lang="tr-TR" dirty="0"/>
              <a:t>►Siber Güvenlik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Endüstri 4.0 ile </a:t>
            </a:r>
            <a:r>
              <a:rPr lang="tr-TR" i="1" dirty="0" smtClean="0"/>
              <a:t>gelecek meslekler</a:t>
            </a:r>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b="1" dirty="0"/>
              <a:t>1. Endüstriyel Veri </a:t>
            </a:r>
            <a:r>
              <a:rPr lang="tr-TR" b="1" dirty="0" smtClean="0"/>
              <a:t>Bilimciliği</a:t>
            </a:r>
          </a:p>
          <a:p>
            <a:pPr>
              <a:buNone/>
            </a:pPr>
            <a:r>
              <a:rPr lang="tr-TR" b="1" dirty="0" smtClean="0"/>
              <a:t>2. </a:t>
            </a:r>
            <a:r>
              <a:rPr lang="tr-TR" b="1" dirty="0"/>
              <a:t>Robot </a:t>
            </a:r>
            <a:r>
              <a:rPr lang="tr-TR" b="1" dirty="0" smtClean="0"/>
              <a:t>Koordinatörlüğü</a:t>
            </a:r>
          </a:p>
          <a:p>
            <a:pPr>
              <a:buNone/>
            </a:pPr>
            <a:r>
              <a:rPr lang="tr-TR" b="1" dirty="0" smtClean="0"/>
              <a:t>3</a:t>
            </a:r>
            <a:r>
              <a:rPr lang="tr-TR" b="1" dirty="0"/>
              <a:t>. IT/</a:t>
            </a:r>
            <a:r>
              <a:rPr lang="tr-TR" b="1" dirty="0" err="1"/>
              <a:t>IoT</a:t>
            </a:r>
            <a:r>
              <a:rPr lang="tr-TR" b="1" dirty="0"/>
              <a:t> Çözüm </a:t>
            </a:r>
            <a:r>
              <a:rPr lang="tr-TR" b="1" dirty="0" smtClean="0"/>
              <a:t>Mimarlığı</a:t>
            </a:r>
          </a:p>
          <a:p>
            <a:pPr>
              <a:buNone/>
            </a:pPr>
            <a:r>
              <a:rPr lang="tr-TR" b="1" dirty="0"/>
              <a:t>4. Endüstriyel Bilgisayar Mühendisliği / </a:t>
            </a:r>
            <a:r>
              <a:rPr lang="tr-TR" b="1" dirty="0" smtClean="0"/>
              <a:t>Programcılığı</a:t>
            </a:r>
          </a:p>
          <a:p>
            <a:pPr>
              <a:buNone/>
            </a:pPr>
            <a:r>
              <a:rPr lang="tr-TR" b="1" dirty="0"/>
              <a:t>5. Bulut Hesaplama </a:t>
            </a:r>
            <a:r>
              <a:rPr lang="tr-TR" b="1" dirty="0" smtClean="0"/>
              <a:t>Uzmanlığı</a:t>
            </a:r>
          </a:p>
          <a:p>
            <a:pPr>
              <a:buNone/>
            </a:pPr>
            <a:r>
              <a:rPr lang="tr-TR" b="1" dirty="0"/>
              <a:t>6. Veri Güvenliği </a:t>
            </a:r>
            <a:r>
              <a:rPr lang="tr-TR" b="1" dirty="0" smtClean="0"/>
              <a:t>Uzmanlığı</a:t>
            </a:r>
          </a:p>
          <a:p>
            <a:pPr>
              <a:buNone/>
            </a:pPr>
            <a:r>
              <a:rPr lang="tr-TR" b="1" dirty="0"/>
              <a:t>7. Şebeke Geliştirme </a:t>
            </a:r>
            <a:r>
              <a:rPr lang="tr-TR" b="1" dirty="0" smtClean="0"/>
              <a:t>Mühendisliği</a:t>
            </a:r>
          </a:p>
          <a:p>
            <a:pPr>
              <a:buNone/>
            </a:pPr>
            <a:r>
              <a:rPr lang="tr-TR" b="1" dirty="0"/>
              <a:t>8. 3-D Yazıcı </a:t>
            </a:r>
            <a:r>
              <a:rPr lang="tr-TR" b="1" dirty="0" smtClean="0"/>
              <a:t>Mühendisliği</a:t>
            </a:r>
          </a:p>
          <a:p>
            <a:pPr>
              <a:buNone/>
            </a:pPr>
            <a:r>
              <a:rPr lang="tr-TR" b="1" dirty="0"/>
              <a:t>9. Endüstriyel Kullanıcı </a:t>
            </a:r>
            <a:r>
              <a:rPr lang="tr-TR" b="1" dirty="0" err="1"/>
              <a:t>Arayüzü</a:t>
            </a:r>
            <a:r>
              <a:rPr lang="tr-TR" b="1" dirty="0"/>
              <a:t> </a:t>
            </a:r>
            <a:r>
              <a:rPr lang="tr-TR" b="1" dirty="0" smtClean="0"/>
              <a:t>Tasarımcılığı</a:t>
            </a:r>
          </a:p>
          <a:p>
            <a:pPr>
              <a:buNone/>
            </a:pPr>
            <a:r>
              <a:rPr lang="tr-TR" b="1" dirty="0"/>
              <a:t>10. Giyilebilir Teknoloji </a:t>
            </a:r>
            <a:r>
              <a:rPr lang="tr-TR" b="1" dirty="0" smtClean="0"/>
              <a:t>Tasarımcılığı (</a:t>
            </a:r>
            <a:r>
              <a:rPr lang="tr-TR" dirty="0"/>
              <a:t>Kalp atışı sayan, yakılan kaloriyi hesaplayan ve değerleri telefonda gösteren bileklikler bu teknolojiye örnektir. Zararlı hareketleri önleyen ve hareketleri takip eden </a:t>
            </a:r>
            <a:r>
              <a:rPr lang="tr-TR" dirty="0" err="1"/>
              <a:t>pilates</a:t>
            </a:r>
            <a:r>
              <a:rPr lang="tr-TR" dirty="0"/>
              <a:t> topları veya </a:t>
            </a:r>
            <a:r>
              <a:rPr lang="tr-TR" dirty="0" err="1"/>
              <a:t>navigasyon</a:t>
            </a:r>
            <a:r>
              <a:rPr lang="tr-TR" dirty="0"/>
              <a:t> özelliği ve gelen bildirimleri gösteren akıllı mücevherler bu teknolojinin sadece birkaç örneğidir. </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428604"/>
            <a:ext cx="8229600" cy="1143000"/>
          </a:xfrm>
        </p:spPr>
        <p:txBody>
          <a:bodyPr/>
          <a:lstStyle/>
          <a:p>
            <a:r>
              <a:rPr lang="tr-TR" dirty="0" smtClean="0"/>
              <a:t>	Endüstri 4.0.</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Endüstri </a:t>
            </a:r>
            <a:r>
              <a:rPr lang="tr-TR" dirty="0"/>
              <a:t>4.0; asıl olarak imalat </a:t>
            </a:r>
            <a:r>
              <a:rPr lang="tr-TR" dirty="0" err="1"/>
              <a:t>sanayiinde</a:t>
            </a:r>
            <a:r>
              <a:rPr lang="tr-TR" dirty="0"/>
              <a:t> bilgisayarlaşmanın en üst düzeye çıkarılması ve dolayısıyla üretimin yüksek teknolojiyle donatılmasını hedefleyen bir yaklaşım. Burada üç temel amaç güdülüyor: </a:t>
            </a:r>
            <a:endParaRPr lang="tr-TR" dirty="0" smtClean="0"/>
          </a:p>
          <a:p>
            <a:pPr marL="514350" indent="-514350">
              <a:buAutoNum type="arabicParenBoth"/>
            </a:pPr>
            <a:r>
              <a:rPr lang="tr-TR" dirty="0" smtClean="0"/>
              <a:t>Üretimde </a:t>
            </a:r>
            <a:r>
              <a:rPr lang="tr-TR" dirty="0"/>
              <a:t>insan emeğinin en aza indirilmesi ve bu yolla üretimdeki hataların ortadan kaldırılması. </a:t>
            </a:r>
            <a:endParaRPr lang="tr-TR" dirty="0" smtClean="0"/>
          </a:p>
          <a:p>
            <a:pPr marL="514350" indent="-514350">
              <a:buAutoNum type="arabicParenBoth"/>
            </a:pPr>
            <a:r>
              <a:rPr lang="tr-TR" dirty="0" smtClean="0"/>
              <a:t>Üretimin </a:t>
            </a:r>
            <a:r>
              <a:rPr lang="tr-TR" dirty="0"/>
              <a:t>en üst düzeyde esnekliğe kavuşturulması ve bu yolla tüketiciye özel ürün yapabilme imkânının elde edilmesi. </a:t>
            </a:r>
            <a:endParaRPr lang="tr-TR" dirty="0" smtClean="0"/>
          </a:p>
          <a:p>
            <a:pPr marL="514350" indent="-514350">
              <a:buAutoNum type="arabicParenBoth"/>
            </a:pPr>
            <a:r>
              <a:rPr lang="tr-TR" dirty="0" smtClean="0"/>
              <a:t>Üretimin </a:t>
            </a:r>
            <a:r>
              <a:rPr lang="tr-TR" dirty="0"/>
              <a:t>hızlandırılması.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14338"/>
            <a:ext cx="8229600" cy="1143000"/>
          </a:xfrm>
        </p:spPr>
        <p:txBody>
          <a:bodyPr/>
          <a:lstStyle/>
          <a:p>
            <a:r>
              <a:rPr lang="tr-TR" b="1" dirty="0" smtClean="0"/>
              <a:t>Endüstri 4.0</a:t>
            </a:r>
            <a:endParaRPr lang="tr-TR" dirty="0"/>
          </a:p>
        </p:txBody>
      </p:sp>
      <p:sp>
        <p:nvSpPr>
          <p:cNvPr id="3" name="2 İçerik Yer Tutucusu"/>
          <p:cNvSpPr>
            <a:spLocks noGrp="1"/>
          </p:cNvSpPr>
          <p:nvPr>
            <p:ph idx="1"/>
          </p:nvPr>
        </p:nvSpPr>
        <p:spPr>
          <a:xfrm>
            <a:off x="285720" y="1000108"/>
            <a:ext cx="8572560" cy="6572296"/>
          </a:xfrm>
        </p:spPr>
        <p:txBody>
          <a:bodyPr>
            <a:normAutofit fontScale="47500" lnSpcReduction="20000"/>
          </a:bodyPr>
          <a:lstStyle/>
          <a:p>
            <a:pPr>
              <a:buNone/>
            </a:pPr>
            <a:r>
              <a:rPr lang="tr-TR" dirty="0" smtClean="0"/>
              <a:t>	</a:t>
            </a:r>
            <a:r>
              <a:rPr lang="tr-TR" sz="5000" b="1" dirty="0" smtClean="0"/>
              <a:t>Üretimin </a:t>
            </a:r>
            <a:r>
              <a:rPr lang="tr-TR" sz="5000" b="1" dirty="0"/>
              <a:t>artık tamamen bilgisayar kontrolü ve internet üzerinden gerçekleşeceği </a:t>
            </a:r>
            <a:r>
              <a:rPr lang="tr-TR" sz="5000" b="1" dirty="0" smtClean="0"/>
              <a:t>olgusu.</a:t>
            </a:r>
          </a:p>
          <a:p>
            <a:pPr>
              <a:buNone/>
            </a:pPr>
            <a:endParaRPr lang="tr-TR" sz="5000" b="1" dirty="0" smtClean="0"/>
          </a:p>
          <a:p>
            <a:pPr>
              <a:buNone/>
            </a:pPr>
            <a:r>
              <a:rPr lang="tr-TR" sz="5000" b="1" dirty="0" smtClean="0"/>
              <a:t>	</a:t>
            </a:r>
            <a:r>
              <a:rPr lang="tr-TR" sz="5000" dirty="0" smtClean="0"/>
              <a:t>Endüstri </a:t>
            </a:r>
            <a:r>
              <a:rPr lang="tr-TR" sz="5000" dirty="0"/>
              <a:t>4.0’ın temelinde geçtiğimiz 20 yılda gelişen RFID, robotik, akıllı </a:t>
            </a:r>
            <a:r>
              <a:rPr lang="tr-TR" sz="5000" dirty="0" err="1"/>
              <a:t>sensörler</a:t>
            </a:r>
            <a:r>
              <a:rPr lang="tr-TR" sz="5000" dirty="0"/>
              <a:t>, bulut bilişim, siber güvenlik vb. birçok teknoloji yatıyor. Bunların içerisinde en önemlisi </a:t>
            </a:r>
            <a:r>
              <a:rPr lang="tr-TR" sz="5000" dirty="0">
                <a:solidFill>
                  <a:srgbClr val="FF0000"/>
                </a:solidFill>
              </a:rPr>
              <a:t>nesnelerin internetidir </a:t>
            </a:r>
            <a:r>
              <a:rPr lang="tr-TR" sz="5000" dirty="0"/>
              <a:t>(</a:t>
            </a:r>
            <a:r>
              <a:rPr lang="tr-TR" sz="5000" dirty="0" err="1"/>
              <a:t>IoT</a:t>
            </a:r>
            <a:r>
              <a:rPr lang="tr-TR" sz="5000" dirty="0"/>
              <a:t>). </a:t>
            </a:r>
          </a:p>
          <a:p>
            <a:pPr>
              <a:buNone/>
            </a:pPr>
            <a:endParaRPr lang="tr-TR" sz="5000" dirty="0"/>
          </a:p>
          <a:p>
            <a:pPr>
              <a:buNone/>
            </a:pPr>
            <a:r>
              <a:rPr lang="tr-TR" sz="5000" dirty="0" smtClean="0"/>
              <a:t>     Bu </a:t>
            </a:r>
            <a:r>
              <a:rPr lang="tr-TR" sz="5000" dirty="0"/>
              <a:t>döngü, sürekli artarak bireyselleşen müşteri isteklerine odaklanır ve fikir aşamasından başlayarak ürün geliştirme ve üretim siparişinden, bir ürünün son kullanıcıya dağıtımını ve geri dönüşümünü de kapsayacak şekilde tüm zinciri içine alan hizmetleri içerir</a:t>
            </a:r>
            <a:r>
              <a:rPr lang="tr-TR" sz="5000" dirty="0" smtClean="0"/>
              <a:t>.</a:t>
            </a:r>
          </a:p>
          <a:p>
            <a:pPr>
              <a:buNone/>
            </a:pPr>
            <a:endParaRPr lang="tr-TR" sz="5000" dirty="0"/>
          </a:p>
          <a:p>
            <a:pPr>
              <a:buNone/>
            </a:pPr>
            <a:r>
              <a:rPr lang="tr-TR" sz="5000" dirty="0" smtClean="0"/>
              <a:t>	Son </a:t>
            </a:r>
            <a:r>
              <a:rPr lang="tr-TR" sz="5000" dirty="0"/>
              <a:t>20 yıldır cihaz teknolojilerinin gelişmesi ve maliyetlerinin düşmesi ile evimizdeki kombiden cebimizdeki telefona kadar her cihaz internete bağlı ve içerik oluşturur hale geldi. </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normAutofit/>
          </a:bodyPr>
          <a:lstStyle/>
          <a:p>
            <a:r>
              <a:rPr lang="tr-TR" sz="3600" dirty="0" smtClean="0">
                <a:solidFill>
                  <a:srgbClr val="FF0000"/>
                </a:solidFill>
              </a:rPr>
              <a:t>Endüstriyel </a:t>
            </a:r>
            <a:r>
              <a:rPr lang="tr-TR" sz="3600" dirty="0">
                <a:solidFill>
                  <a:srgbClr val="FF0000"/>
                </a:solidFill>
              </a:rPr>
              <a:t>devrim niteliğindeki aşamalar</a:t>
            </a:r>
          </a:p>
        </p:txBody>
      </p:sp>
      <p:sp>
        <p:nvSpPr>
          <p:cNvPr id="3" name="2 İçerik Yer Tutucusu"/>
          <p:cNvSpPr>
            <a:spLocks noGrp="1"/>
          </p:cNvSpPr>
          <p:nvPr>
            <p:ph idx="1"/>
          </p:nvPr>
        </p:nvSpPr>
        <p:spPr>
          <a:xfrm>
            <a:off x="571472" y="1714488"/>
            <a:ext cx="8215370" cy="5143512"/>
          </a:xfrm>
        </p:spPr>
        <p:txBody>
          <a:bodyPr>
            <a:normAutofit fontScale="47500" lnSpcReduction="20000"/>
          </a:bodyPr>
          <a:lstStyle/>
          <a:p>
            <a:pPr>
              <a:buNone/>
            </a:pPr>
            <a:r>
              <a:rPr lang="tr-TR" dirty="0" smtClean="0"/>
              <a:t>	</a:t>
            </a:r>
            <a:r>
              <a:rPr lang="tr-TR" sz="3800" dirty="0" smtClean="0">
                <a:solidFill>
                  <a:srgbClr val="FF0000"/>
                </a:solidFill>
              </a:rPr>
              <a:t>Endüstri </a:t>
            </a:r>
            <a:r>
              <a:rPr lang="tr-TR" sz="3800" dirty="0">
                <a:solidFill>
                  <a:srgbClr val="FF0000"/>
                </a:solidFill>
              </a:rPr>
              <a:t>1.0 </a:t>
            </a:r>
            <a:r>
              <a:rPr lang="tr-TR" sz="3800" dirty="0"/>
              <a:t>– Su ve buhar kuvvetinin kullanımı ile çalışan mekanik sistemler </a:t>
            </a:r>
            <a:r>
              <a:rPr lang="tr-TR" sz="3800" dirty="0" smtClean="0"/>
              <a:t>(</a:t>
            </a:r>
            <a:r>
              <a:rPr lang="tr-TR" sz="3800" dirty="0"/>
              <a:t>su ve buhar gücünün üretimde kullanılması, buharlı gemilerin üretilen malları uzak sömürgelere taşıyabilmesi İngiltere’yi kısa sürede büyük bir imparatorluk hâline getirdi</a:t>
            </a:r>
            <a:r>
              <a:rPr lang="tr-TR" sz="3800" dirty="0" smtClean="0"/>
              <a:t>. ilk </a:t>
            </a:r>
            <a:r>
              <a:rPr lang="tr-TR" sz="3800" dirty="0" err="1"/>
              <a:t>makina</a:t>
            </a:r>
            <a:r>
              <a:rPr lang="tr-TR" sz="3800" dirty="0"/>
              <a:t> dokuma tezgahı, 1784</a:t>
            </a:r>
            <a:r>
              <a:rPr lang="tr-TR" sz="3800" dirty="0" smtClean="0"/>
              <a:t>),</a:t>
            </a:r>
          </a:p>
          <a:p>
            <a:pPr>
              <a:buNone/>
            </a:pPr>
            <a:r>
              <a:rPr lang="tr-TR" sz="3800" dirty="0"/>
              <a:t>	</a:t>
            </a:r>
            <a:r>
              <a:rPr lang="tr-TR" sz="3800" dirty="0" smtClean="0">
                <a:solidFill>
                  <a:srgbClr val="FF0000"/>
                </a:solidFill>
              </a:rPr>
              <a:t>Endüstri </a:t>
            </a:r>
            <a:r>
              <a:rPr lang="tr-TR" sz="3800" dirty="0">
                <a:solidFill>
                  <a:srgbClr val="FF0000"/>
                </a:solidFill>
              </a:rPr>
              <a:t>2.0</a:t>
            </a:r>
            <a:r>
              <a:rPr lang="tr-TR" sz="3800" dirty="0"/>
              <a:t>- Elektrik enerjisinin kullanımı, seri üretimlere </a:t>
            </a:r>
            <a:r>
              <a:rPr lang="tr-TR" sz="3800" dirty="0" smtClean="0"/>
              <a:t>geçiş(</a:t>
            </a:r>
            <a:r>
              <a:rPr lang="tr-TR" sz="3800" dirty="0"/>
              <a:t>Elektriğin üretimde kullanılması, çelik sektörünün oluşması, petrol ve türevleri, kimyasallar üretim yöntemlerini etkiledi. Henry Ford’un üretim bandı tasarımı ise devrimi daha fazla tetikledi. Bu dönemin iki büyük oyuncusu ABD ve Almanya lider ülke konumuna geldi ve bugüne kadar uzanan birçok markayı yarattı. Ray sistemleri ve trenin kullanıma başlamasının tüm nakliye çözümlerini ve insanların seyahat serbestliğini sağlaması ülkelerin birbirleri ile daha rahat ticaretini sağladı</a:t>
            </a:r>
            <a:r>
              <a:rPr lang="tr-TR" sz="3800" dirty="0" smtClean="0"/>
              <a:t>. ilk </a:t>
            </a:r>
            <a:r>
              <a:rPr lang="tr-TR" sz="3800" dirty="0"/>
              <a:t>hareketli  </a:t>
            </a:r>
            <a:r>
              <a:rPr lang="tr-TR" sz="3800" dirty="0" err="1"/>
              <a:t>band</a:t>
            </a:r>
            <a:r>
              <a:rPr lang="tr-TR" sz="3800" dirty="0"/>
              <a:t> sistemlerinin </a:t>
            </a:r>
            <a:r>
              <a:rPr lang="tr-TR" sz="3800" dirty="0" err="1"/>
              <a:t>mezbahanelerde</a:t>
            </a:r>
            <a:r>
              <a:rPr lang="tr-TR" sz="3800" dirty="0"/>
              <a:t> kullanımı,1870) </a:t>
            </a:r>
          </a:p>
          <a:p>
            <a:pPr>
              <a:buNone/>
            </a:pPr>
            <a:r>
              <a:rPr lang="tr-TR" sz="3800" dirty="0" smtClean="0"/>
              <a:t>	</a:t>
            </a:r>
            <a:r>
              <a:rPr lang="tr-TR" sz="3800" dirty="0" smtClean="0">
                <a:solidFill>
                  <a:srgbClr val="FF0000"/>
                </a:solidFill>
              </a:rPr>
              <a:t>Endüstri </a:t>
            </a:r>
            <a:r>
              <a:rPr lang="tr-TR" sz="3800" dirty="0">
                <a:solidFill>
                  <a:srgbClr val="FF0000"/>
                </a:solidFill>
              </a:rPr>
              <a:t>3.0- </a:t>
            </a:r>
            <a:r>
              <a:rPr lang="tr-TR" sz="3800" dirty="0"/>
              <a:t>Elektronik ve bilişim teknolojilerinin kullanımını (ilk programlanabilir yönetim SPS,1969) oluşumları ve meydana getirdikleri çığır açan yenilikler bazında devrimsel </a:t>
            </a:r>
            <a:r>
              <a:rPr lang="tr-TR" sz="3800" dirty="0" smtClean="0"/>
              <a:t>oluşumlar.</a:t>
            </a:r>
            <a:r>
              <a:rPr lang="tr-TR" sz="3800" dirty="0"/>
              <a:t> </a:t>
            </a:r>
            <a:r>
              <a:rPr lang="tr-TR" sz="3800" dirty="0" err="1"/>
              <a:t>Mikroelektronik</a:t>
            </a:r>
            <a:r>
              <a:rPr lang="tr-TR" sz="3800" dirty="0"/>
              <a:t>, lazer ve genetik gibi alanlar </a:t>
            </a:r>
            <a:r>
              <a:rPr lang="tr-TR" sz="3800" dirty="0" smtClean="0"/>
              <a:t>gelişti,</a:t>
            </a:r>
            <a:r>
              <a:rPr lang="tr-TR" sz="3800" dirty="0"/>
              <a:t> haberleşmenin hızlanması ve globalleşmenin getirdiği etkilerle uydular, kablosuz teknolojiler ve bu teknolojiler kullanan iletişim araçları hayatımıza girdi.</a:t>
            </a:r>
            <a:endParaRPr lang="tr-TR" sz="3800" dirty="0" smtClean="0"/>
          </a:p>
          <a:p>
            <a:pPr>
              <a:buNone/>
            </a:pPr>
            <a:r>
              <a:rPr lang="tr-TR" sz="3800" dirty="0"/>
              <a:t>	</a:t>
            </a:r>
            <a:r>
              <a:rPr lang="tr-TR" sz="3800" dirty="0" smtClean="0">
                <a:solidFill>
                  <a:srgbClr val="FF0000"/>
                </a:solidFill>
              </a:rPr>
              <a:t>Endüstri </a:t>
            </a:r>
            <a:r>
              <a:rPr lang="tr-TR" sz="3800" dirty="0">
                <a:solidFill>
                  <a:srgbClr val="FF0000"/>
                </a:solidFill>
              </a:rPr>
              <a:t>4.0- </a:t>
            </a:r>
            <a:r>
              <a:rPr lang="tr-TR" sz="3800" dirty="0"/>
              <a:t>Sanal ve fiziksel sistemlerin kullanımını (akıllı objeler, CPS, </a:t>
            </a:r>
            <a:r>
              <a:rPr lang="tr-TR" sz="3800" dirty="0" err="1"/>
              <a:t>Smart</a:t>
            </a:r>
            <a:r>
              <a:rPr lang="tr-TR" sz="3800" dirty="0"/>
              <a:t> </a:t>
            </a:r>
            <a:r>
              <a:rPr lang="tr-TR" sz="3800" dirty="0" err="1"/>
              <a:t>Factory</a:t>
            </a:r>
            <a:r>
              <a:rPr lang="tr-TR" sz="3800" dirty="0"/>
              <a:t>- internete dahil </a:t>
            </a:r>
            <a:r>
              <a:rPr lang="tr-TR" sz="3800" dirty="0" err="1"/>
              <a:t>herşey</a:t>
            </a:r>
            <a:r>
              <a:rPr lang="tr-TR" sz="3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http://www.moment-expo.com/content/images/foto16_42_kapak_s93.jpg"/>
          <p:cNvPicPr>
            <a:picLocks noChangeAspect="1" noChangeArrowheads="1"/>
          </p:cNvPicPr>
          <p:nvPr/>
        </p:nvPicPr>
        <p:blipFill>
          <a:blip r:embed="rId2"/>
          <a:srcRect/>
          <a:stretch>
            <a:fillRect/>
          </a:stretch>
        </p:blipFill>
        <p:spPr bwMode="auto">
          <a:xfrm>
            <a:off x="-159243" y="0"/>
            <a:ext cx="9303243" cy="396092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Neden Endüstri 4.0.</a:t>
            </a:r>
            <a:endParaRPr lang="tr-TR" dirty="0"/>
          </a:p>
        </p:txBody>
      </p:sp>
      <p:sp>
        <p:nvSpPr>
          <p:cNvPr id="3" name="2 İçerik Yer Tutucusu"/>
          <p:cNvSpPr>
            <a:spLocks noGrp="1"/>
          </p:cNvSpPr>
          <p:nvPr>
            <p:ph idx="1"/>
          </p:nvPr>
        </p:nvSpPr>
        <p:spPr/>
        <p:txBody>
          <a:bodyPr>
            <a:normAutofit fontScale="85000" lnSpcReduction="20000"/>
          </a:bodyPr>
          <a:lstStyle/>
          <a:p>
            <a:r>
              <a:rPr lang="tr-TR" dirty="0"/>
              <a:t>1980’lerden başlayarak ABD ve Avrupa sermayesi üretim merkezlerini bu ülkelere kaydırdılar. Çin ve diğer Uzakdoğu ülkeleri bir süre Amerikalı ve Avrupalı firmaların üretim üssü olarak çalıştı. Halen de bu şekilde çalışmaya devam ediyorlar. Ne var ki artık bu ülkeler bu ürünleri kendileri de yapmaya yöneldiler. Çin ve diğer Uzakdoğu ülkeleri, yavaş yavaş başkaları için üretim yapmaktan çıkmaya ve kendi markaları altında üretim yapmaya başladılar. Bugün yalnızca Çin mallarını satan çok sayıda internet satış sitesi var</a:t>
            </a:r>
            <a:r>
              <a:rPr lang="tr-TR" dirty="0" smtClean="0"/>
              <a:t>.</a:t>
            </a:r>
          </a:p>
          <a:p>
            <a:endParaRPr lang="tr-TR" dirty="0"/>
          </a:p>
          <a:p>
            <a:r>
              <a:rPr lang="tr-TR" dirty="0" smtClean="0"/>
              <a:t>Çin’in </a:t>
            </a:r>
            <a:r>
              <a:rPr lang="tr-TR" dirty="0"/>
              <a:t>sanayi malı üretiminde sergilediği çarpıcı gelişimi gösteriyor. Alman hükümeti bu gelişme üzerine Doğu’nun Batı’yı geçtiğini ve aranın hızla açılmakta olduğunu görerek 2011’de Hannover Fuarında Endüstri 4.0’ı gündeme getirdi.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Büyük Veri</a:t>
            </a:r>
            <a:endParaRPr lang="tr-TR" dirty="0"/>
          </a:p>
        </p:txBody>
      </p:sp>
      <p:sp>
        <p:nvSpPr>
          <p:cNvPr id="3" name="2 İçerik Yer Tutucusu"/>
          <p:cNvSpPr>
            <a:spLocks noGrp="1"/>
          </p:cNvSpPr>
          <p:nvPr>
            <p:ph idx="1"/>
          </p:nvPr>
        </p:nvSpPr>
        <p:spPr/>
        <p:txBody>
          <a:bodyPr>
            <a:normAutofit fontScale="92500" lnSpcReduction="10000"/>
          </a:bodyPr>
          <a:lstStyle/>
          <a:p>
            <a:r>
              <a:rPr lang="tr-TR" dirty="0"/>
              <a:t>Büyük Veri;  toplumsal medya paylaşımları, ağ günlükleri, </a:t>
            </a:r>
            <a:r>
              <a:rPr lang="tr-TR" dirty="0" err="1"/>
              <a:t>bloglar</a:t>
            </a:r>
            <a:r>
              <a:rPr lang="tr-TR" dirty="0"/>
              <a:t>, fotoğraf, video, </a:t>
            </a:r>
            <a:r>
              <a:rPr lang="tr-TR" dirty="0" err="1"/>
              <a:t>log</a:t>
            </a:r>
            <a:r>
              <a:rPr lang="tr-TR" dirty="0"/>
              <a:t> dosyaları vb. gibi değişik kaynaklardan toparlanan tüm verinin, anlamlı ve işlenebilir biçime dönüştürülmesine denir. Web sunucularının </a:t>
            </a:r>
            <a:r>
              <a:rPr lang="tr-TR" dirty="0" err="1"/>
              <a:t>logları</a:t>
            </a:r>
            <a:r>
              <a:rPr lang="tr-TR" dirty="0"/>
              <a:t>, internet istatistikleri, sosyal medya yayınları, </a:t>
            </a:r>
            <a:r>
              <a:rPr lang="tr-TR" dirty="0" err="1"/>
              <a:t>bloglar</a:t>
            </a:r>
            <a:r>
              <a:rPr lang="tr-TR" dirty="0"/>
              <a:t>, </a:t>
            </a:r>
            <a:r>
              <a:rPr lang="tr-TR" dirty="0" err="1"/>
              <a:t>mikrobloglar</a:t>
            </a:r>
            <a:r>
              <a:rPr lang="tr-TR" dirty="0"/>
              <a:t>, iklim algılayıcıları ve benzer </a:t>
            </a:r>
            <a:r>
              <a:rPr lang="tr-TR" dirty="0" err="1"/>
              <a:t>sensörlerden</a:t>
            </a:r>
            <a:r>
              <a:rPr lang="tr-TR" dirty="0"/>
              <a:t> gelen bilgiler, GSM operatörlerinden elde edilen arama kayıtları gibi büyük sayıda bilgiden oluşuyor.</a:t>
            </a:r>
          </a:p>
          <a:p>
            <a:r>
              <a:rPr lang="tr-TR" dirty="0"/>
              <a:t>Büyük veri, doğru analiz metotları ile yorumlandığında şirketlerin stratejik kararlarını doğru bir biçimde almalarına, risklerini daha iyi yönetmelerine ve </a:t>
            </a:r>
            <a:r>
              <a:rPr lang="tr-TR" dirty="0" err="1"/>
              <a:t>inovasyon</a:t>
            </a:r>
            <a:r>
              <a:rPr lang="tr-TR" dirty="0"/>
              <a:t> yapmalarına imkân sağlayabiliyor.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Büyük Veri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a:t>Örneğin Türkiye’deki hasta kayıt sisteminde nereye giderseniz gidin tüm sağlık bilgileriniz her doktor tarafından görülebiliyor. Özel sağlık sigortası yaptıracağınız zaman geçmiş rahatsızlıklarınız, ilaç kullanımınız gibi bilgiler değerlendirilerek özel sağlık sigortası fiyat teklifiniz oluşturuluyor. Farklı bir örnek ise bankacılık sisteminde. Kredi kartı kullanım şekliniz sizin ne tür harcamalar yaptığınızı, gelirinizi nasıl yönettiğinizi, hobilerinizi, hangi sıklıkta tatil yaptığınızı gösteriyor. Kredi kartınızdan nakit avans çekme ihtiyacınızı bile analiz edip size telefon açıp nakit avans kampanyası anlatmaya başlayan müşteri temsilcilerinin yararlandıkları kaynak da Büyük Veri.</a:t>
            </a:r>
          </a:p>
          <a:p>
            <a:r>
              <a:rPr lang="tr-TR" dirty="0"/>
              <a:t>Bir başka örnek de enerji sağlayan firmalarla ilgili verilebilir. Enerji maliyetlerinin çok düşük olduğu saatlerde size enerji kullandırmaya dönük kampanyalar yaparak hem size avantaj sağlıyor hem de kârlılıklarını artırabiliyorlar. Bu noktada biz tüketicilerin kullanım alışkanlıkları ile ilgili arşivlerindeki bilgiler çok büyük önem kazanıyor</a:t>
            </a:r>
            <a:r>
              <a:rPr lang="tr-TR" dirty="0" smtClean="0"/>
              <a:t>.</a:t>
            </a:r>
          </a:p>
          <a:p>
            <a:r>
              <a:rPr lang="tr-TR" dirty="0" smtClean="0"/>
              <a:t>Çok </a:t>
            </a:r>
            <a:r>
              <a:rPr lang="tr-TR" dirty="0"/>
              <a:t>büyük bir veri var ve bu veriyi doğru kullanabilen devletler, hükümetler, şirketler ve sivil toplum kuruluşları avantajlı duruma geçerken doğru kullanamayanlar ise kaybedenler oluyor. Bireyler ise buna ne kadar yardımcı olduklarının farkında bile değiller.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Nesnelerin İnterneti</a:t>
            </a:r>
            <a:endParaRPr lang="tr-TR" dirty="0"/>
          </a:p>
        </p:txBody>
      </p:sp>
      <p:sp>
        <p:nvSpPr>
          <p:cNvPr id="3" name="2 İçerik Yer Tutucusu"/>
          <p:cNvSpPr>
            <a:spLocks noGrp="1"/>
          </p:cNvSpPr>
          <p:nvPr>
            <p:ph idx="1"/>
          </p:nvPr>
        </p:nvSpPr>
        <p:spPr>
          <a:xfrm>
            <a:off x="214282" y="1600200"/>
            <a:ext cx="8472518" cy="5257800"/>
          </a:xfrm>
        </p:spPr>
        <p:txBody>
          <a:bodyPr>
            <a:normAutofit fontScale="77500" lnSpcReduction="20000"/>
          </a:bodyPr>
          <a:lstStyle/>
          <a:p>
            <a:r>
              <a:rPr lang="tr-TR" dirty="0" smtClean="0"/>
              <a:t>Nesnelerin </a:t>
            </a:r>
            <a:r>
              <a:rPr lang="tr-TR" dirty="0"/>
              <a:t>internet üzerinden insanlarla ve diğer nesnelerle haberleşebilmesine denir. Diğer bir açıklama şu şekilde olabilir: Elektronik, yazılım, </a:t>
            </a:r>
            <a:r>
              <a:rPr lang="tr-TR" dirty="0" err="1"/>
              <a:t>sensör</a:t>
            </a:r>
            <a:r>
              <a:rPr lang="tr-TR" dirty="0"/>
              <a:t> ve ağa bağlanabilme özellikli nesnelerin veri toplaması ve veri alışverişi yapmasıdır. </a:t>
            </a:r>
            <a:endParaRPr lang="tr-TR" dirty="0" smtClean="0"/>
          </a:p>
          <a:p>
            <a:endParaRPr lang="tr-TR" dirty="0"/>
          </a:p>
          <a:p>
            <a:r>
              <a:rPr lang="tr-TR" dirty="0" smtClean="0"/>
              <a:t>Nesnelerin </a:t>
            </a:r>
            <a:r>
              <a:rPr lang="tr-TR" dirty="0"/>
              <a:t>gözlemlenebildiği, uzaktan kontrol edilebildiği ve fiziki dünya ile bilgisayar sistemlerinin daha entegre çalışabildiği bir dünyadan bahsediyoruz. Özellikle makineler arası iletişim ile çok yenilikçi uygulamalar ile karşı karşıya kalacağız. Akıllı şebeke sistemleri, akıllı şehirler, kalp pilleri, çiftlik hayvanlarında </a:t>
            </a:r>
            <a:r>
              <a:rPr lang="tr-TR" dirty="0" err="1"/>
              <a:t>bioçip</a:t>
            </a:r>
            <a:r>
              <a:rPr lang="tr-TR" dirty="0"/>
              <a:t> uygulamaları, araçlara uygulanan </a:t>
            </a:r>
            <a:r>
              <a:rPr lang="tr-TR" dirty="0" err="1"/>
              <a:t>sensörler</a:t>
            </a:r>
            <a:r>
              <a:rPr lang="tr-TR" dirty="0"/>
              <a:t>, itfaiyecilere destek olan saha operasyon aletleri gibi birçok yenilik hayatımıza girdi ve yenileri yolda</a:t>
            </a:r>
            <a:r>
              <a:rPr lang="tr-TR" dirty="0" smtClean="0"/>
              <a:t>.</a:t>
            </a:r>
          </a:p>
          <a:p>
            <a:endParaRPr lang="tr-TR" dirty="0" smtClean="0"/>
          </a:p>
          <a:p>
            <a:r>
              <a:rPr lang="tr-TR" dirty="0"/>
              <a:t>Kaçta evinizde olacağınızı bilen, ona göre evinizi ısıtan, yemek sipariş eden sistemler kısmi otomasyonlu olarak zaten mevcut. Ama çok yakında arabanıza bindiğiniz an ve </a:t>
            </a:r>
            <a:r>
              <a:rPr lang="tr-TR" dirty="0" err="1"/>
              <a:t>navigasyonda</a:t>
            </a:r>
            <a:r>
              <a:rPr lang="tr-TR" dirty="0"/>
              <a:t> evinizi işaretlediğiniz andan itibaren makineleriniz birbirleriyle haberleşecek şekilde, size konforlu bir yaşam sağlamak için tasarlanmış olacak.</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114</TotalTime>
  <Words>1223</Words>
  <Application>Microsoft Office PowerPoint</Application>
  <PresentationFormat>Ekran Gösterisi (4:3)</PresentationFormat>
  <Paragraphs>78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Akış</vt:lpstr>
      <vt:lpstr>ENDÜSTRİ 4.0.</vt:lpstr>
      <vt:lpstr> Endüstri 4.0.</vt:lpstr>
      <vt:lpstr>Endüstri 4.0</vt:lpstr>
      <vt:lpstr>Endüstriyel devrim niteliğindeki aşamalar</vt:lpstr>
      <vt:lpstr>Slayt 5</vt:lpstr>
      <vt:lpstr>Neden Endüstri 4.0.</vt:lpstr>
      <vt:lpstr>Büyük Veri</vt:lpstr>
      <vt:lpstr>Büyük Veri</vt:lpstr>
      <vt:lpstr>Nesnelerin İnterneti</vt:lpstr>
      <vt:lpstr>Nesnelerin İnterneti</vt:lpstr>
      <vt:lpstr>Slayt 11</vt:lpstr>
      <vt:lpstr>Slayt 12</vt:lpstr>
      <vt:lpstr>Dijital Dönüşüm ve Endüstri 4.0 ile</vt:lpstr>
      <vt:lpstr>Endüstri 4.0’a geçiş ile </vt:lpstr>
      <vt:lpstr>Dördüncü Sanayi Devrimi ile hayatımızda neler değişecek? </vt:lpstr>
      <vt:lpstr>Örnek: Bosch</vt:lpstr>
      <vt:lpstr>Endüstri 4.0 ile şu alanlar önem kazanmaktadır:</vt:lpstr>
      <vt:lpstr>Endüstri 4.0 ile gelecek meslekler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ENDÜSTRİ 4.0.</dc:title>
  <dc:creator>ulas</dc:creator>
  <cp:lastModifiedBy>ulas</cp:lastModifiedBy>
  <cp:revision>16</cp:revision>
  <dcterms:created xsi:type="dcterms:W3CDTF">2017-10-04T08:08:47Z</dcterms:created>
  <dcterms:modified xsi:type="dcterms:W3CDTF">2018-02-15T12:57:27Z</dcterms:modified>
</cp:coreProperties>
</file>