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2" r:id="rId3"/>
    <p:sldId id="274" r:id="rId4"/>
    <p:sldId id="357" r:id="rId5"/>
    <p:sldId id="275" r:id="rId6"/>
    <p:sldId id="277" r:id="rId7"/>
    <p:sldId id="358" r:id="rId8"/>
    <p:sldId id="278" r:id="rId9"/>
    <p:sldId id="359" r:id="rId10"/>
    <p:sldId id="279" r:id="rId11"/>
    <p:sldId id="360" r:id="rId12"/>
    <p:sldId id="34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88" d="100"/>
          <a:sy n="88" d="100"/>
        </p:scale>
        <p:origin x="494"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Unvan 1"/>
          <p:cNvSpPr txBox="1">
            <a:spLocks/>
          </p:cNvSpPr>
          <p:nvPr userDrawn="1"/>
        </p:nvSpPr>
        <p:spPr>
          <a:xfrm rot="19943020">
            <a:off x="-241085" y="2704036"/>
            <a:ext cx="13088960" cy="1376998"/>
          </a:xfrm>
          <a:prstGeom prst="rect">
            <a:avLst/>
          </a:prstGeom>
          <a:noFill/>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E497E8-C68C-450E-8755-81D3DDBA3FFD}"/>
              </a:ext>
            </a:extLst>
          </p:cNvPr>
          <p:cNvSpPr>
            <a:spLocks noGrp="1"/>
          </p:cNvSpPr>
          <p:nvPr>
            <p:ph type="ctrTitle"/>
          </p:nvPr>
        </p:nvSpPr>
        <p:spPr>
          <a:xfrm>
            <a:off x="1008303" y="501843"/>
            <a:ext cx="7766936" cy="1646302"/>
          </a:xfrm>
        </p:spPr>
        <p:txBody>
          <a:bodyPr/>
          <a:lstStyle/>
          <a:p>
            <a:r>
              <a:rPr lang="tr-TR" dirty="0"/>
              <a:t>TURİZM PAZARLAMASI</a:t>
            </a:r>
          </a:p>
        </p:txBody>
      </p:sp>
      <p:pic>
        <p:nvPicPr>
          <p:cNvPr id="5" name="Resim 4">
            <a:extLst>
              <a:ext uri="{FF2B5EF4-FFF2-40B4-BE49-F238E27FC236}">
                <a16:creationId xmlns:a16="http://schemas.microsoft.com/office/drawing/2014/main" id="{387859F3-26E5-49D7-9AA6-AA28DB7284B5}"/>
              </a:ext>
            </a:extLst>
          </p:cNvPr>
          <p:cNvPicPr>
            <a:picLocks noChangeAspect="1"/>
          </p:cNvPicPr>
          <p:nvPr/>
        </p:nvPicPr>
        <p:blipFill>
          <a:blip r:embed="rId2"/>
          <a:stretch>
            <a:fillRect/>
          </a:stretch>
        </p:blipFill>
        <p:spPr>
          <a:xfrm>
            <a:off x="530631" y="2465098"/>
            <a:ext cx="8549409" cy="4194320"/>
          </a:xfrm>
          <a:prstGeom prst="rect">
            <a:avLst/>
          </a:prstGeom>
        </p:spPr>
      </p:pic>
    </p:spTree>
    <p:extLst>
      <p:ext uri="{BB962C8B-B14F-4D97-AF65-F5344CB8AC3E}">
        <p14:creationId xmlns:p14="http://schemas.microsoft.com/office/powerpoint/2010/main" val="2462815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3D8381CD-FFCC-42A3-B6A3-41A3686C3322}"/>
              </a:ext>
            </a:extLst>
          </p:cNvPr>
          <p:cNvSpPr>
            <a:spLocks noGrp="1"/>
          </p:cNvSpPr>
          <p:nvPr>
            <p:ph type="title"/>
          </p:nvPr>
        </p:nvSpPr>
        <p:spPr>
          <a:xfrm>
            <a:off x="257034" y="849217"/>
            <a:ext cx="10557164" cy="1320800"/>
          </a:xfrm>
        </p:spPr>
        <p:txBody>
          <a:bodyPr rtlCol="0">
            <a:normAutofit/>
          </a:bodyPr>
          <a:lstStyle/>
          <a:p>
            <a:pPr>
              <a:defRPr/>
            </a:pPr>
            <a:r>
              <a:rPr lang="tr-TR" b="1" dirty="0"/>
              <a:t>Toplumsal ve Çağdaş Pazarlama Anlayışı Dönemi </a:t>
            </a:r>
            <a:endParaRPr lang="tr-TR" dirty="0"/>
          </a:p>
        </p:txBody>
      </p:sp>
      <p:sp>
        <p:nvSpPr>
          <p:cNvPr id="4" name="Dikdörtgen 3">
            <a:extLst>
              <a:ext uri="{FF2B5EF4-FFF2-40B4-BE49-F238E27FC236}">
                <a16:creationId xmlns:a16="http://schemas.microsoft.com/office/drawing/2014/main" id="{59F11995-20EC-4E93-861E-2BD02FC16D1D}"/>
              </a:ext>
            </a:extLst>
          </p:cNvPr>
          <p:cNvSpPr/>
          <p:nvPr/>
        </p:nvSpPr>
        <p:spPr>
          <a:xfrm>
            <a:off x="121920" y="2746351"/>
            <a:ext cx="11259127" cy="2120068"/>
          </a:xfrm>
          <a:prstGeom prst="rect">
            <a:avLst/>
          </a:prstGeom>
        </p:spPr>
        <p:txBody>
          <a:bodyPr wrap="square">
            <a:spAutoFit/>
          </a:bodyPr>
          <a:lstStyle/>
          <a:p>
            <a:pPr lvl="0" algn="just">
              <a:lnSpc>
                <a:spcPct val="150000"/>
              </a:lnSpc>
              <a:spcBef>
                <a:spcPts val="1200"/>
              </a:spcBef>
              <a:spcAft>
                <a:spcPts val="1200"/>
              </a:spcAft>
              <a:buSzPts val="1600"/>
              <a:tabLst>
                <a:tab pos="457200" algn="l"/>
              </a:tabLst>
            </a:pPr>
            <a:r>
              <a:rPr lang="tr-TR" b="1" dirty="0">
                <a:latin typeface="Times New Roman" panose="02020603050405020304" pitchFamily="18" charset="0"/>
                <a:ea typeface="Times New Roman" panose="02020603050405020304" pitchFamily="18" charset="0"/>
              </a:rPr>
              <a:t>5.Toplumsal Pazarlama Anlayışı</a:t>
            </a:r>
            <a:r>
              <a:rPr lang="tr-TR" dirty="0">
                <a:latin typeface="Times New Roman" panose="02020603050405020304" pitchFamily="18" charset="0"/>
                <a:ea typeface="Times New Roman" panose="02020603050405020304" pitchFamily="18" charset="0"/>
              </a:rPr>
              <a:t>: Bu dönemde daha önceki dönemlerde de kısmi olarak gündeme getirilen işletmelerin toplumsal sorumluluğu ile ilgili görüşler gündemde daha fazla yer tutmaya başlamıştır. Bu anlayışa göre; Üretim faktörlerini sürdürebilmek ve geniş toplum kesimlerinin gereksinimlerini sağlayabilmek için pazarlamacıların bazı sorumlulukları üstlenmeleri gerekmektedir. Toplumsal pazarlama anlayışının esasını işletmenin, tüketici ve toplum çıkarlarının dengelenmesi oluşturmaktadır.</a:t>
            </a:r>
            <a:endParaRPr lang="tr-TR" sz="28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3D8381CD-FFCC-42A3-B6A3-41A3686C3322}"/>
              </a:ext>
            </a:extLst>
          </p:cNvPr>
          <p:cNvSpPr>
            <a:spLocks noGrp="1"/>
          </p:cNvSpPr>
          <p:nvPr>
            <p:ph type="title"/>
          </p:nvPr>
        </p:nvSpPr>
        <p:spPr>
          <a:xfrm>
            <a:off x="108989" y="1180143"/>
            <a:ext cx="10557164" cy="1320800"/>
          </a:xfrm>
        </p:spPr>
        <p:txBody>
          <a:bodyPr rtlCol="0">
            <a:normAutofit/>
          </a:bodyPr>
          <a:lstStyle/>
          <a:p>
            <a:pPr>
              <a:defRPr/>
            </a:pPr>
            <a:r>
              <a:rPr lang="tr-TR" b="1" dirty="0"/>
              <a:t>Toplumsal ve Çağdaş Pazarlama Anlayışı Dönemi </a:t>
            </a:r>
            <a:endParaRPr lang="tr-TR" dirty="0"/>
          </a:p>
        </p:txBody>
      </p:sp>
      <p:sp>
        <p:nvSpPr>
          <p:cNvPr id="3" name="2 İçerik Yer Tutucusu">
            <a:extLst>
              <a:ext uri="{FF2B5EF4-FFF2-40B4-BE49-F238E27FC236}">
                <a16:creationId xmlns:a16="http://schemas.microsoft.com/office/drawing/2014/main" id="{BBC6E2C2-2ED3-48CF-AA44-2CAFA3E4BA19}"/>
              </a:ext>
            </a:extLst>
          </p:cNvPr>
          <p:cNvSpPr>
            <a:spLocks noGrp="1"/>
          </p:cNvSpPr>
          <p:nvPr>
            <p:ph idx="1"/>
          </p:nvPr>
        </p:nvSpPr>
        <p:spPr>
          <a:xfrm>
            <a:off x="414580" y="2626245"/>
            <a:ext cx="10843492" cy="3880773"/>
          </a:xfrm>
        </p:spPr>
        <p:txBody>
          <a:bodyPr rtlCol="0">
            <a:normAutofit/>
          </a:bodyPr>
          <a:lstStyle/>
          <a:p>
            <a:pPr>
              <a:defRPr/>
            </a:pPr>
            <a:r>
              <a:rPr lang="tr-TR" i="1" dirty="0"/>
              <a:t>İşletmelerin tüketici haklarına ve doğal çevreye karşı duyarlı olmaya başladığı, sorumlu pazarlama anlayışıdır.</a:t>
            </a:r>
          </a:p>
          <a:p>
            <a:pPr>
              <a:defRPr/>
            </a:pPr>
            <a:r>
              <a:rPr lang="tr-TR" dirty="0"/>
              <a:t>İşletmeler topluma karşı sorumluluk duymaya başlamıştır.</a:t>
            </a:r>
          </a:p>
          <a:p>
            <a:pPr>
              <a:defRPr/>
            </a:pPr>
            <a:r>
              <a:rPr lang="tr-TR" dirty="0"/>
              <a:t>Tüketici hakları ve tüketicinin korunması gündeme gelmiştir.</a:t>
            </a:r>
          </a:p>
          <a:p>
            <a:pPr>
              <a:defRPr/>
            </a:pPr>
            <a:r>
              <a:rPr lang="tr-TR" dirty="0"/>
              <a:t>Firmalar kardan önce tüketici gereksinimlerinin karşılanmasını ön plana almışlardır.</a:t>
            </a:r>
          </a:p>
          <a:p>
            <a:pPr>
              <a:defRPr/>
            </a:pPr>
            <a:r>
              <a:rPr lang="tr-TR" dirty="0"/>
              <a:t>Tüketiciyi yönlendirmekten çok, onu bilgilendirme ilkesi geçerli olmaya başlamıştır.</a:t>
            </a:r>
          </a:p>
        </p:txBody>
      </p:sp>
    </p:spTree>
    <p:extLst>
      <p:ext uri="{BB962C8B-B14F-4D97-AF65-F5344CB8AC3E}">
        <p14:creationId xmlns:p14="http://schemas.microsoft.com/office/powerpoint/2010/main" val="303010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BAAAE3-2F95-4666-83AB-7A974851554E}"/>
              </a:ext>
            </a:extLst>
          </p:cNvPr>
          <p:cNvSpPr>
            <a:spLocks noGrp="1"/>
          </p:cNvSpPr>
          <p:nvPr>
            <p:ph type="title"/>
          </p:nvPr>
        </p:nvSpPr>
        <p:spPr>
          <a:xfrm>
            <a:off x="718694" y="935083"/>
            <a:ext cx="8596668" cy="1320800"/>
          </a:xfrm>
        </p:spPr>
        <p:txBody>
          <a:bodyPr>
            <a:normAutofit fontScale="90000"/>
          </a:bodyPr>
          <a:lstStyle/>
          <a:p>
            <a:r>
              <a:rPr lang="tr-TR" b="1" dirty="0" smtClean="0"/>
              <a:t>Kaynakça</a:t>
            </a:r>
            <a:br>
              <a:rPr lang="tr-TR" b="1" dirty="0" smtClean="0"/>
            </a:br>
            <a:r>
              <a:rPr lang="tr-TR" b="1" dirty="0"/>
              <a:t/>
            </a:r>
            <a:br>
              <a:rPr lang="tr-TR" b="1" dirty="0"/>
            </a:br>
            <a:endParaRPr lang="tr-TR" dirty="0"/>
          </a:p>
        </p:txBody>
      </p:sp>
      <p:sp>
        <p:nvSpPr>
          <p:cNvPr id="3" name="Unvan 1">
            <a:extLst>
              <a:ext uri="{FF2B5EF4-FFF2-40B4-BE49-F238E27FC236}">
                <a16:creationId xmlns:a16="http://schemas.microsoft.com/office/drawing/2014/main" id="{84BAAAE3-2F95-4666-83AB-7A974851554E}"/>
              </a:ext>
            </a:extLst>
          </p:cNvPr>
          <p:cNvSpPr txBox="1">
            <a:spLocks/>
          </p:cNvSpPr>
          <p:nvPr/>
        </p:nvSpPr>
        <p:spPr>
          <a:xfrm>
            <a:off x="718694" y="2672443"/>
            <a:ext cx="9583546" cy="3188426"/>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2400" b="1" dirty="0" smtClean="0"/>
              <a:t>Nazmi Kozak, Turizm Pazarlaması, Detay Yayıncılık</a:t>
            </a:r>
          </a:p>
          <a:p>
            <a:endParaRPr lang="tr-TR" sz="2400" b="1" dirty="0"/>
          </a:p>
          <a:p>
            <a:r>
              <a:rPr lang="tr-TR" sz="2400" b="1" dirty="0" smtClean="0"/>
              <a:t/>
            </a:r>
            <a:br>
              <a:rPr lang="tr-TR" sz="2400" b="1" dirty="0" smtClean="0"/>
            </a:br>
            <a:r>
              <a:rPr lang="tr-TR" sz="2400" b="1" dirty="0" smtClean="0"/>
              <a:t>Bahattin </a:t>
            </a:r>
            <a:r>
              <a:rPr lang="tr-TR" sz="2400" b="1" dirty="0" err="1" smtClean="0"/>
              <a:t>Rızaoğlu</a:t>
            </a:r>
            <a:r>
              <a:rPr lang="tr-TR" sz="2400" b="1" dirty="0" smtClean="0"/>
              <a:t>, </a:t>
            </a:r>
            <a:r>
              <a:rPr lang="tr-TR" sz="2400" b="1" dirty="0"/>
              <a:t>Turizm Pazarlaması, Detay </a:t>
            </a:r>
            <a:r>
              <a:rPr lang="tr-TR" sz="2400" b="1" dirty="0" smtClean="0"/>
              <a:t>Yayıncılık</a:t>
            </a:r>
          </a:p>
          <a:p>
            <a:endParaRPr lang="tr-TR" sz="2400" b="1" dirty="0" smtClean="0"/>
          </a:p>
          <a:p>
            <a:endParaRPr lang="tr-TR" sz="2400" b="1" dirty="0"/>
          </a:p>
          <a:p>
            <a:r>
              <a:rPr lang="tr-TR" sz="2400" b="1" dirty="0" smtClean="0"/>
              <a:t>Hacıoğlu Necdet, </a:t>
            </a:r>
            <a:r>
              <a:rPr lang="tr-TR" sz="2400" b="1" dirty="0"/>
              <a:t>Turizm Pazarlaması, </a:t>
            </a:r>
            <a:r>
              <a:rPr lang="tr-TR" sz="2400" b="1" dirty="0" smtClean="0"/>
              <a:t>Nobel </a:t>
            </a:r>
            <a:r>
              <a:rPr lang="tr-TR" sz="2400" b="1" dirty="0"/>
              <a:t>Yayıncılık</a:t>
            </a:r>
          </a:p>
          <a:p>
            <a:endParaRPr lang="tr-TR" sz="2400" b="1" dirty="0"/>
          </a:p>
          <a:p>
            <a:endParaRPr lang="tr-TR" sz="2400" dirty="0"/>
          </a:p>
        </p:txBody>
      </p:sp>
    </p:spTree>
    <p:extLst>
      <p:ext uri="{BB962C8B-B14F-4D97-AF65-F5344CB8AC3E}">
        <p14:creationId xmlns:p14="http://schemas.microsoft.com/office/powerpoint/2010/main" val="2636548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C8ABCF92-29A7-4118-A9A6-C22195F39D17}"/>
              </a:ext>
            </a:extLst>
          </p:cNvPr>
          <p:cNvSpPr>
            <a:spLocks noGrp="1"/>
          </p:cNvSpPr>
          <p:nvPr>
            <p:ph type="title"/>
          </p:nvPr>
        </p:nvSpPr>
        <p:spPr>
          <a:xfrm>
            <a:off x="1333116" y="2768600"/>
            <a:ext cx="8596668" cy="1320800"/>
          </a:xfrm>
        </p:spPr>
        <p:txBody>
          <a:bodyPr rtlCol="0">
            <a:normAutofit/>
          </a:bodyPr>
          <a:lstStyle/>
          <a:p>
            <a:pPr>
              <a:defRPr/>
            </a:pPr>
            <a:r>
              <a:rPr lang="tr-TR" b="1" dirty="0"/>
              <a:t>Pazarlamanın Tarihsel Gelişimi</a:t>
            </a:r>
            <a:r>
              <a:rPr lang="tr-TR" dirty="0"/>
              <a:t/>
            </a:r>
            <a:br>
              <a:rPr lang="tr-TR" dirty="0"/>
            </a:b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03B22396-1BE6-41D5-ADEA-573213261FB0}"/>
              </a:ext>
            </a:extLst>
          </p:cNvPr>
          <p:cNvSpPr>
            <a:spLocks noGrp="1"/>
          </p:cNvSpPr>
          <p:nvPr>
            <p:ph type="title"/>
          </p:nvPr>
        </p:nvSpPr>
        <p:spPr>
          <a:xfrm>
            <a:off x="363298" y="147782"/>
            <a:ext cx="8596668" cy="1320800"/>
          </a:xfrm>
        </p:spPr>
        <p:txBody>
          <a:bodyPr rtlCol="0">
            <a:normAutofit/>
          </a:bodyPr>
          <a:lstStyle/>
          <a:p>
            <a:pPr>
              <a:defRPr/>
            </a:pPr>
            <a:r>
              <a:rPr lang="tr-TR" b="1" dirty="0"/>
              <a:t>Üretim Anlayışı Dönemi</a:t>
            </a:r>
            <a:endParaRPr lang="tr-TR" dirty="0"/>
          </a:p>
        </p:txBody>
      </p:sp>
      <p:sp>
        <p:nvSpPr>
          <p:cNvPr id="3" name="Dikdörtgen 2">
            <a:extLst>
              <a:ext uri="{FF2B5EF4-FFF2-40B4-BE49-F238E27FC236}">
                <a16:creationId xmlns:a16="http://schemas.microsoft.com/office/drawing/2014/main" id="{9AAC7457-1912-4D60-BF97-3877E484D4A8}"/>
              </a:ext>
            </a:extLst>
          </p:cNvPr>
          <p:cNvSpPr/>
          <p:nvPr/>
        </p:nvSpPr>
        <p:spPr>
          <a:xfrm>
            <a:off x="0" y="808182"/>
            <a:ext cx="11388436" cy="3078535"/>
          </a:xfrm>
          <a:prstGeom prst="rect">
            <a:avLst/>
          </a:prstGeom>
        </p:spPr>
        <p:txBody>
          <a:bodyPr wrap="square">
            <a:spAutoFit/>
          </a:bodyPr>
          <a:lstStyle/>
          <a:p>
            <a:pPr marL="342900" lvl="0" indent="-342900" algn="just">
              <a:lnSpc>
                <a:spcPct val="150000"/>
              </a:lnSpc>
              <a:spcBef>
                <a:spcPts val="1200"/>
              </a:spcBef>
              <a:spcAft>
                <a:spcPts val="1200"/>
              </a:spcAft>
              <a:buSzPts val="1600"/>
              <a:buFont typeface="+mj-lt"/>
              <a:buAutoNum type="arabicPeriod"/>
              <a:tabLst>
                <a:tab pos="457200" algn="l"/>
              </a:tabLst>
            </a:pPr>
            <a:r>
              <a:rPr lang="tr-TR" sz="2200" b="1" dirty="0">
                <a:latin typeface="Times New Roman" panose="02020603050405020304" pitchFamily="18" charset="0"/>
                <a:ea typeface="Times New Roman" panose="02020603050405020304" pitchFamily="18" charset="0"/>
              </a:rPr>
              <a:t>Üretim Yaklaşımı: </a:t>
            </a:r>
            <a:r>
              <a:rPr lang="tr-TR" sz="2200" dirty="0">
                <a:latin typeface="Times New Roman" panose="02020603050405020304" pitchFamily="18" charset="0"/>
                <a:ea typeface="Times New Roman" panose="02020603050405020304" pitchFamily="18" charset="0"/>
              </a:rPr>
              <a:t>Üretim yaklaşımının temel amacı, tüketicilerin satın alma güçlerine bağlı olarak mal ve hizmetlerin üretilmesine dayanmaktadır. Mal ve hizmetlerin kıt olduğu, buna karşılık tüketici isteklerinin doyurulmasında eksikliklerin bulunduğu dönemlerin ürünü olan anlayıştır. Asıl amaç mal ve hizmetleri daha çok üretmek olduğu için satış çabalarına fazla önem verilmemiştir. Tüketicilerin satın alma davranışlarında yalnızca fiyat ve kaliteyi dikkate aldıkları varsayılmıştır ambalaj ve çevre gibi unsurlar göz ardı edilmiştir.</a:t>
            </a:r>
            <a:endParaRPr lang="tr-TR" sz="22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03B22396-1BE6-41D5-ADEA-573213261FB0}"/>
              </a:ext>
            </a:extLst>
          </p:cNvPr>
          <p:cNvSpPr>
            <a:spLocks noGrp="1"/>
          </p:cNvSpPr>
          <p:nvPr>
            <p:ph type="title"/>
          </p:nvPr>
        </p:nvSpPr>
        <p:spPr>
          <a:xfrm>
            <a:off x="363298" y="147782"/>
            <a:ext cx="8596668" cy="1320800"/>
          </a:xfrm>
        </p:spPr>
        <p:txBody>
          <a:bodyPr rtlCol="0">
            <a:normAutofit/>
          </a:bodyPr>
          <a:lstStyle/>
          <a:p>
            <a:pPr>
              <a:defRPr/>
            </a:pPr>
            <a:r>
              <a:rPr lang="tr-TR" b="1" dirty="0"/>
              <a:t>Üretim Anlayışı Dönemi</a:t>
            </a:r>
            <a:endParaRPr lang="tr-TR" dirty="0"/>
          </a:p>
        </p:txBody>
      </p:sp>
      <p:sp>
        <p:nvSpPr>
          <p:cNvPr id="19459" name="2 İçerik Yer Tutucusu">
            <a:extLst>
              <a:ext uri="{FF2B5EF4-FFF2-40B4-BE49-F238E27FC236}">
                <a16:creationId xmlns:a16="http://schemas.microsoft.com/office/drawing/2014/main" id="{20D116A3-7028-48AC-AEA9-16452F737B2D}"/>
              </a:ext>
            </a:extLst>
          </p:cNvPr>
          <p:cNvSpPr>
            <a:spLocks noGrp="1"/>
          </p:cNvSpPr>
          <p:nvPr>
            <p:ph idx="1"/>
          </p:nvPr>
        </p:nvSpPr>
        <p:spPr>
          <a:xfrm>
            <a:off x="363298" y="1468582"/>
            <a:ext cx="11025138" cy="3880773"/>
          </a:xfrm>
        </p:spPr>
        <p:txBody>
          <a:bodyPr/>
          <a:lstStyle/>
          <a:p>
            <a:pPr eaLnBrk="1" hangingPunct="1"/>
            <a:r>
              <a:rPr lang="tr-TR" altLang="tr-TR" i="1" dirty="0"/>
              <a:t>"</a:t>
            </a:r>
            <a:r>
              <a:rPr lang="tr-TR" altLang="tr-TR" sz="2400" b="1" i="1" dirty="0">
                <a:latin typeface="Times New Roman" panose="02020603050405020304" pitchFamily="18" charset="0"/>
                <a:cs typeface="Times New Roman" panose="02020603050405020304" pitchFamily="18" charset="0"/>
              </a:rPr>
              <a:t>Ne üretirsem satarım</a:t>
            </a:r>
            <a:r>
              <a:rPr lang="tr-TR" altLang="tr-TR" sz="2400" i="1" dirty="0">
                <a:latin typeface="Times New Roman" panose="02020603050405020304" pitchFamily="18" charset="0"/>
                <a:cs typeface="Times New Roman" panose="02020603050405020304" pitchFamily="18" charset="0"/>
              </a:rPr>
              <a:t>" </a:t>
            </a:r>
            <a:r>
              <a:rPr lang="tr-TR" altLang="tr-TR" sz="2400" dirty="0">
                <a:latin typeface="Times New Roman" panose="02020603050405020304" pitchFamily="18" charset="0"/>
                <a:cs typeface="Times New Roman" panose="02020603050405020304" pitchFamily="18" charset="0"/>
              </a:rPr>
              <a:t>anlayışı hakimdir.</a:t>
            </a:r>
          </a:p>
          <a:p>
            <a:pPr eaLnBrk="1" hangingPunct="1"/>
            <a:r>
              <a:rPr lang="tr-TR" altLang="tr-TR" sz="2400" dirty="0">
                <a:latin typeface="Times New Roman" panose="02020603050405020304" pitchFamily="18" charset="0"/>
                <a:cs typeface="Times New Roman" panose="02020603050405020304" pitchFamily="18" charset="0"/>
              </a:rPr>
              <a:t>Üretilen mal/hizmetlere olan talep arzdan fazladır.</a:t>
            </a:r>
          </a:p>
          <a:p>
            <a:pPr eaLnBrk="1" hangingPunct="1"/>
            <a:r>
              <a:rPr lang="tr-TR" altLang="tr-TR" sz="2400" dirty="0">
                <a:latin typeface="Times New Roman" panose="02020603050405020304" pitchFamily="18" charset="0"/>
                <a:cs typeface="Times New Roman" panose="02020603050405020304" pitchFamily="18" charset="0"/>
              </a:rPr>
              <a:t>Üretilen malların satış sorunu yoktur.</a:t>
            </a:r>
          </a:p>
          <a:p>
            <a:pPr eaLnBrk="1" hangingPunct="1"/>
            <a:r>
              <a:rPr lang="tr-TR" altLang="tr-TR" sz="2400" dirty="0">
                <a:latin typeface="Times New Roman" panose="02020603050405020304" pitchFamily="18" charset="0"/>
                <a:cs typeface="Times New Roman" panose="02020603050405020304" pitchFamily="18" charset="0"/>
              </a:rPr>
              <a:t>Sanayi Devrimi sonrası kitlesel üretime geçiş aşamasıdır.</a:t>
            </a:r>
          </a:p>
          <a:p>
            <a:pPr eaLnBrk="1" hangingPunct="1"/>
            <a:r>
              <a:rPr lang="tr-TR" altLang="tr-TR" sz="2400" dirty="0">
                <a:latin typeface="Times New Roman" panose="02020603050405020304" pitchFamily="18" charset="0"/>
                <a:cs typeface="Times New Roman" panose="02020603050405020304" pitchFamily="18" charset="0"/>
              </a:rPr>
              <a:t>Tüketici istek ve gereksinimleri 2. plandadır. </a:t>
            </a:r>
          </a:p>
          <a:p>
            <a:pPr eaLnBrk="1" hangingPunct="1"/>
            <a:endParaRPr lang="tr-TR" altLang="tr-TR" dirty="0"/>
          </a:p>
        </p:txBody>
      </p:sp>
      <p:pic>
        <p:nvPicPr>
          <p:cNvPr id="4" name="Resim 3">
            <a:extLst>
              <a:ext uri="{FF2B5EF4-FFF2-40B4-BE49-F238E27FC236}">
                <a16:creationId xmlns:a16="http://schemas.microsoft.com/office/drawing/2014/main" id="{6D932709-5A78-4378-8B1D-01F35454ABE2}"/>
              </a:ext>
            </a:extLst>
          </p:cNvPr>
          <p:cNvPicPr>
            <a:picLocks noChangeAspect="1"/>
          </p:cNvPicPr>
          <p:nvPr/>
        </p:nvPicPr>
        <p:blipFill>
          <a:blip r:embed="rId2"/>
          <a:stretch>
            <a:fillRect/>
          </a:stretch>
        </p:blipFill>
        <p:spPr>
          <a:xfrm>
            <a:off x="7543722" y="3937517"/>
            <a:ext cx="4433455" cy="1219200"/>
          </a:xfrm>
          <a:prstGeom prst="rect">
            <a:avLst/>
          </a:prstGeom>
        </p:spPr>
      </p:pic>
    </p:spTree>
    <p:extLst>
      <p:ext uri="{BB962C8B-B14F-4D97-AF65-F5344CB8AC3E}">
        <p14:creationId xmlns:p14="http://schemas.microsoft.com/office/powerpoint/2010/main" val="2907577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a:extLst>
              <a:ext uri="{FF2B5EF4-FFF2-40B4-BE49-F238E27FC236}">
                <a16:creationId xmlns:a16="http://schemas.microsoft.com/office/drawing/2014/main" id="{71F58756-813D-4F7C-92A7-6DE62CD4C0FF}"/>
              </a:ext>
            </a:extLst>
          </p:cNvPr>
          <p:cNvSpPr>
            <a:spLocks noGrp="1"/>
          </p:cNvSpPr>
          <p:nvPr>
            <p:ph type="title"/>
          </p:nvPr>
        </p:nvSpPr>
        <p:spPr>
          <a:xfrm>
            <a:off x="363298" y="147782"/>
            <a:ext cx="8596668" cy="1320800"/>
          </a:xfrm>
        </p:spPr>
        <p:txBody>
          <a:bodyPr rtlCol="0">
            <a:normAutofit/>
          </a:bodyPr>
          <a:lstStyle/>
          <a:p>
            <a:pPr>
              <a:defRPr/>
            </a:pPr>
            <a:r>
              <a:rPr lang="tr-TR" b="1" dirty="0"/>
              <a:t>Ürün Anlayışı Dönemi</a:t>
            </a:r>
            <a:endParaRPr lang="tr-TR" dirty="0"/>
          </a:p>
        </p:txBody>
      </p:sp>
      <p:sp>
        <p:nvSpPr>
          <p:cNvPr id="5" name="Dikdörtgen 4">
            <a:extLst>
              <a:ext uri="{FF2B5EF4-FFF2-40B4-BE49-F238E27FC236}">
                <a16:creationId xmlns:a16="http://schemas.microsoft.com/office/drawing/2014/main" id="{4A9A9948-B577-4048-B329-4F7F50EDF58C}"/>
              </a:ext>
            </a:extLst>
          </p:cNvPr>
          <p:cNvSpPr/>
          <p:nvPr/>
        </p:nvSpPr>
        <p:spPr>
          <a:xfrm>
            <a:off x="261697" y="914585"/>
            <a:ext cx="10637212" cy="5185522"/>
          </a:xfrm>
          <a:prstGeom prst="rect">
            <a:avLst/>
          </a:prstGeom>
        </p:spPr>
        <p:txBody>
          <a:bodyPr wrap="square">
            <a:spAutoFit/>
          </a:bodyPr>
          <a:lstStyle/>
          <a:p>
            <a:pPr lvl="0" algn="just">
              <a:lnSpc>
                <a:spcPct val="150000"/>
              </a:lnSpc>
              <a:spcBef>
                <a:spcPts val="1200"/>
              </a:spcBef>
              <a:spcAft>
                <a:spcPts val="1200"/>
              </a:spcAft>
              <a:buSzPts val="1600"/>
              <a:tabLst>
                <a:tab pos="457200" algn="l"/>
              </a:tabLst>
            </a:pPr>
            <a:r>
              <a:rPr lang="tr-TR" sz="2800" b="1" dirty="0">
                <a:latin typeface="Times New Roman" panose="02020603050405020304" pitchFamily="18" charset="0"/>
                <a:ea typeface="Times New Roman" panose="02020603050405020304" pitchFamily="18" charset="0"/>
              </a:rPr>
              <a:t>2. Ürün Yaklaşımı:</a:t>
            </a:r>
            <a:r>
              <a:rPr lang="tr-TR" sz="2800" dirty="0">
                <a:latin typeface="Times New Roman" panose="02020603050405020304" pitchFamily="18" charset="0"/>
                <a:ea typeface="Times New Roman" panose="02020603050405020304" pitchFamily="18" charset="0"/>
              </a:rPr>
              <a:t> Tüketicilerin en uygun fiyatla performans olarak en iyi ürünlere yönelecekleri düşüncesinden hareket edilmiştir. Bu nedenle de işletmeler tüm çabalarını ürün kalitesinin yükseltilmesine ayırmışlardır. Bu anlayış, tüketicilerin sorunlarının ve gereksinimlerinin çözümü yerine yalnızca ürünü satın almakla yetindikleri, yalnızca ürünün kaliteyle ilgilendikleri rakip malların kalite ve özelliklerini, arlarındaki farklarını bildikleri ve ödedikleri para karşılığında en iyi kaliteyi tercih edecekleri varsayımına dayanır.</a:t>
            </a:r>
            <a:endParaRPr lang="tr-TR"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88641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Başlık">
            <a:extLst>
              <a:ext uri="{FF2B5EF4-FFF2-40B4-BE49-F238E27FC236}">
                <a16:creationId xmlns:a16="http://schemas.microsoft.com/office/drawing/2014/main" id="{4D9A384B-52B7-4EA5-A03B-C52D18365887}"/>
              </a:ext>
            </a:extLst>
          </p:cNvPr>
          <p:cNvSpPr>
            <a:spLocks noGrp="1"/>
          </p:cNvSpPr>
          <p:nvPr>
            <p:ph type="title"/>
          </p:nvPr>
        </p:nvSpPr>
        <p:spPr>
          <a:xfrm>
            <a:off x="479895" y="829229"/>
            <a:ext cx="8229600" cy="1143000"/>
          </a:xfrm>
        </p:spPr>
        <p:txBody>
          <a:bodyPr/>
          <a:lstStyle/>
          <a:p>
            <a:pPr eaLnBrk="1" hangingPunct="1"/>
            <a:r>
              <a:rPr lang="tr-TR" altLang="tr-TR" b="1" dirty="0"/>
              <a:t>Satış Anlayışı Dönemi</a:t>
            </a:r>
            <a:endParaRPr lang="tr-TR" altLang="tr-TR" dirty="0"/>
          </a:p>
        </p:txBody>
      </p:sp>
      <p:sp>
        <p:nvSpPr>
          <p:cNvPr id="2" name="Dikdörtgen 1">
            <a:extLst>
              <a:ext uri="{FF2B5EF4-FFF2-40B4-BE49-F238E27FC236}">
                <a16:creationId xmlns:a16="http://schemas.microsoft.com/office/drawing/2014/main" id="{D5BF9A5D-60AD-4518-B6C7-CB50B8133FAE}"/>
              </a:ext>
            </a:extLst>
          </p:cNvPr>
          <p:cNvSpPr/>
          <p:nvPr/>
        </p:nvSpPr>
        <p:spPr>
          <a:xfrm>
            <a:off x="209006" y="2439324"/>
            <a:ext cx="11444548" cy="2951064"/>
          </a:xfrm>
          <a:prstGeom prst="rect">
            <a:avLst/>
          </a:prstGeom>
        </p:spPr>
        <p:txBody>
          <a:bodyPr wrap="square">
            <a:spAutoFit/>
          </a:bodyPr>
          <a:lstStyle/>
          <a:p>
            <a:pPr lvl="0" algn="just">
              <a:lnSpc>
                <a:spcPct val="150000"/>
              </a:lnSpc>
              <a:spcBef>
                <a:spcPts val="1200"/>
              </a:spcBef>
              <a:spcAft>
                <a:spcPts val="1200"/>
              </a:spcAft>
              <a:buSzPts val="1600"/>
              <a:tabLst>
                <a:tab pos="457200" algn="l"/>
              </a:tabLst>
            </a:pPr>
            <a:r>
              <a:rPr lang="tr-TR" b="1" dirty="0">
                <a:latin typeface="Times New Roman" panose="02020603050405020304" pitchFamily="18" charset="0"/>
                <a:ea typeface="Times New Roman" panose="02020603050405020304" pitchFamily="18" charset="0"/>
              </a:rPr>
              <a:t>3. Satış Yaklaşımı:</a:t>
            </a:r>
            <a:r>
              <a:rPr lang="tr-TR" dirty="0">
                <a:latin typeface="Times New Roman" panose="02020603050405020304" pitchFamily="18" charset="0"/>
                <a:ea typeface="Times New Roman" panose="02020603050405020304" pitchFamily="18" charset="0"/>
              </a:rPr>
              <a:t> Önceki dönemlere oranla üretimin bollaştığı tüketiminde arttığı dönemdir. Satış yaklaşımı, tüketicilerin çok gerekli olmayan şeyleri almaya karşı direndikleri, çeşitli satış geliştirme araçlarıyla daha fazla satın almaya ikna edebilecekleri ve işletmenin tüketici çekmek ve elde tutmak için satış yönlü bir örgüt kurması gerektiği düşüncesine dayanır. Bu dönemin en büyük sorunu talep yetersizliğidir. Bu nedenle işletmeler bu dönemde tanıtma, reklam ve satış gücü araçlarını kullanarak satışları arttırmanın yollarını aramışlardır. Öte yandan verimlilik üretim faaliyetlerinde temel ilke haline gelmiştir. Bu anlayışı benimseyen işletmelerin tüketiciyi zorla satın almaya yöneltmek için çaba gösterdikleri ancak tüketici gereksinimine ve isteklerini yeterince dikkate almadıkları görülmektedir.</a:t>
            </a:r>
            <a:endParaRPr lang="tr-TR" sz="28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Başlık">
            <a:extLst>
              <a:ext uri="{FF2B5EF4-FFF2-40B4-BE49-F238E27FC236}">
                <a16:creationId xmlns:a16="http://schemas.microsoft.com/office/drawing/2014/main" id="{4D9A384B-52B7-4EA5-A03B-C52D18365887}"/>
              </a:ext>
            </a:extLst>
          </p:cNvPr>
          <p:cNvSpPr>
            <a:spLocks noGrp="1"/>
          </p:cNvSpPr>
          <p:nvPr>
            <p:ph type="title"/>
          </p:nvPr>
        </p:nvSpPr>
        <p:spPr>
          <a:xfrm>
            <a:off x="680191" y="950824"/>
            <a:ext cx="8229600" cy="1143000"/>
          </a:xfrm>
        </p:spPr>
        <p:txBody>
          <a:bodyPr/>
          <a:lstStyle/>
          <a:p>
            <a:pPr eaLnBrk="1" hangingPunct="1"/>
            <a:r>
              <a:rPr lang="tr-TR" altLang="tr-TR" b="1" dirty="0"/>
              <a:t>S</a:t>
            </a:r>
            <a:r>
              <a:rPr lang="tr-TR" altLang="tr-TR" b="1" dirty="0" smtClean="0"/>
              <a:t>atış </a:t>
            </a:r>
            <a:r>
              <a:rPr lang="tr-TR" altLang="tr-TR" b="1" dirty="0"/>
              <a:t>Anlayışı Dönemi</a:t>
            </a:r>
            <a:endParaRPr lang="tr-TR" altLang="tr-TR" dirty="0"/>
          </a:p>
        </p:txBody>
      </p:sp>
      <p:sp>
        <p:nvSpPr>
          <p:cNvPr id="3" name="2 İçerik Yer Tutucusu">
            <a:extLst>
              <a:ext uri="{FF2B5EF4-FFF2-40B4-BE49-F238E27FC236}">
                <a16:creationId xmlns:a16="http://schemas.microsoft.com/office/drawing/2014/main" id="{42B77EB1-A5F8-42A6-98C3-9388FBE7F122}"/>
              </a:ext>
            </a:extLst>
          </p:cNvPr>
          <p:cNvSpPr>
            <a:spLocks noGrp="1"/>
          </p:cNvSpPr>
          <p:nvPr>
            <p:ph idx="1"/>
          </p:nvPr>
        </p:nvSpPr>
        <p:spPr>
          <a:xfrm>
            <a:off x="549563" y="2093824"/>
            <a:ext cx="10857346" cy="3880773"/>
          </a:xfrm>
        </p:spPr>
        <p:txBody>
          <a:bodyPr rtlCol="0">
            <a:normAutofit/>
          </a:bodyPr>
          <a:lstStyle/>
          <a:p>
            <a:pPr>
              <a:defRPr/>
            </a:pPr>
            <a:r>
              <a:rPr lang="tr-TR" b="1" i="1" dirty="0"/>
              <a:t>"Ne üretirsem satarım, yeter ki satmasını bileyim" </a:t>
            </a:r>
            <a:r>
              <a:rPr lang="tr-TR" i="1" dirty="0"/>
              <a:t>anlayışı hakimdir.</a:t>
            </a:r>
          </a:p>
          <a:p>
            <a:pPr>
              <a:defRPr/>
            </a:pPr>
            <a:r>
              <a:rPr lang="tr-TR" dirty="0"/>
              <a:t>Firma sayısını artmasıyla rekabet de artmıştır.</a:t>
            </a:r>
          </a:p>
          <a:p>
            <a:pPr>
              <a:defRPr/>
            </a:pPr>
            <a:r>
              <a:rPr lang="tr-TR" dirty="0"/>
              <a:t>Malların satışı zorlaşmaya başlamıştır (rekabet vs nedeniyle)</a:t>
            </a:r>
          </a:p>
          <a:p>
            <a:pPr>
              <a:defRPr/>
            </a:pPr>
            <a:r>
              <a:rPr lang="tr-TR" dirty="0"/>
              <a:t>Üretilen mal/hizmetlerin arzı ilk kez talebi aşmaya başlamıştır.</a:t>
            </a:r>
          </a:p>
          <a:p>
            <a:pPr>
              <a:defRPr/>
            </a:pPr>
            <a:r>
              <a:rPr lang="tr-TR" dirty="0"/>
              <a:t>Tüketici istek ve gereksinimleri hala 2. plandadır. </a:t>
            </a:r>
          </a:p>
          <a:p>
            <a:pPr>
              <a:defRPr/>
            </a:pPr>
            <a:endParaRPr lang="tr-TR" dirty="0"/>
          </a:p>
        </p:txBody>
      </p:sp>
    </p:spTree>
    <p:extLst>
      <p:ext uri="{BB962C8B-B14F-4D97-AF65-F5344CB8AC3E}">
        <p14:creationId xmlns:p14="http://schemas.microsoft.com/office/powerpoint/2010/main" val="1024937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0C050583-BD2C-4D6A-B2D3-A8FC54DDC9CA}"/>
              </a:ext>
            </a:extLst>
          </p:cNvPr>
          <p:cNvSpPr>
            <a:spLocks noGrp="1"/>
          </p:cNvSpPr>
          <p:nvPr>
            <p:ph type="title"/>
          </p:nvPr>
        </p:nvSpPr>
        <p:spPr>
          <a:xfrm>
            <a:off x="259851" y="885242"/>
            <a:ext cx="8596668" cy="1320800"/>
          </a:xfrm>
        </p:spPr>
        <p:txBody>
          <a:bodyPr rtlCol="0">
            <a:normAutofit/>
          </a:bodyPr>
          <a:lstStyle/>
          <a:p>
            <a:pPr>
              <a:defRPr/>
            </a:pPr>
            <a:r>
              <a:rPr lang="tr-TR" b="1" dirty="0"/>
              <a:t>Pazarlama Anlayışı Dönemi</a:t>
            </a:r>
            <a:endParaRPr lang="tr-TR" dirty="0"/>
          </a:p>
        </p:txBody>
      </p:sp>
      <p:sp>
        <p:nvSpPr>
          <p:cNvPr id="4" name="Dikdörtgen 3">
            <a:extLst>
              <a:ext uri="{FF2B5EF4-FFF2-40B4-BE49-F238E27FC236}">
                <a16:creationId xmlns:a16="http://schemas.microsoft.com/office/drawing/2014/main" id="{91D29002-F4F6-408B-8E89-3205F6FD5BCB}"/>
              </a:ext>
            </a:extLst>
          </p:cNvPr>
          <p:cNvSpPr/>
          <p:nvPr/>
        </p:nvSpPr>
        <p:spPr>
          <a:xfrm>
            <a:off x="0" y="2470528"/>
            <a:ext cx="11545455" cy="2951064"/>
          </a:xfrm>
          <a:prstGeom prst="rect">
            <a:avLst/>
          </a:prstGeom>
        </p:spPr>
        <p:txBody>
          <a:bodyPr wrap="square">
            <a:spAutoFit/>
          </a:bodyPr>
          <a:lstStyle/>
          <a:p>
            <a:pPr lvl="0" algn="just">
              <a:lnSpc>
                <a:spcPct val="150000"/>
              </a:lnSpc>
              <a:spcBef>
                <a:spcPts val="1200"/>
              </a:spcBef>
              <a:spcAft>
                <a:spcPts val="1200"/>
              </a:spcAft>
              <a:buSzPts val="1600"/>
              <a:tabLst>
                <a:tab pos="457200" algn="l"/>
              </a:tabLst>
            </a:pPr>
            <a:r>
              <a:rPr lang="tr-TR" b="1" dirty="0">
                <a:latin typeface="Times New Roman" panose="02020603050405020304" pitchFamily="18" charset="0"/>
                <a:ea typeface="Times New Roman" panose="02020603050405020304" pitchFamily="18" charset="0"/>
              </a:rPr>
              <a:t>4. Modern Pazarlama Anlayışı:</a:t>
            </a:r>
            <a:r>
              <a:rPr lang="tr-TR" dirty="0">
                <a:latin typeface="Times New Roman" panose="02020603050405020304" pitchFamily="18" charset="0"/>
                <a:ea typeface="Times New Roman" panose="02020603050405020304" pitchFamily="18" charset="0"/>
              </a:rPr>
              <a:t> Bu anlayışa sahip olan işletmelerin temel görevi, öncelikli olarak hedef pazarın istek ve beklentilerini saptayıp, bütünleşik pazarlama araçlarından yararlanarak tatmin etmektir. Bu dönemde tüketici isteklerinin donduğu, rekabetin iyice arttığı, teknolojik ve toplumsal dönüşümlerin hızlanması dolayısıyla satış anlayışının talebi arttırmadığı ve talep yaratmadığı anlaşılmıştır. Modern pazarlama anlayışında hareket noktası ne üretimde verimlilik ne iyi ürün ne de satış çabalarıdır; Odaklanma, tüketicinin gereksinim ve istekleridir. Yoğun satış çabalarına başlayan işletmeler, stokları erise dahi zamanla tüketiciyi ikna etme çabalarının yetersiz kaldığını anlamışlar ve tüketici gereksinim ve istekler belirlenir ve bunlar ışığında üretime yön verilir.</a:t>
            </a:r>
            <a:endParaRPr lang="tr-TR" sz="28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0C050583-BD2C-4D6A-B2D3-A8FC54DDC9CA}"/>
              </a:ext>
            </a:extLst>
          </p:cNvPr>
          <p:cNvSpPr>
            <a:spLocks noGrp="1"/>
          </p:cNvSpPr>
          <p:nvPr>
            <p:ph type="title"/>
          </p:nvPr>
        </p:nvSpPr>
        <p:spPr>
          <a:xfrm>
            <a:off x="381771" y="101470"/>
            <a:ext cx="8596668" cy="1320800"/>
          </a:xfrm>
        </p:spPr>
        <p:txBody>
          <a:bodyPr rtlCol="0">
            <a:normAutofit/>
          </a:bodyPr>
          <a:lstStyle/>
          <a:p>
            <a:pPr>
              <a:defRPr/>
            </a:pPr>
            <a:r>
              <a:rPr lang="tr-TR" b="1" dirty="0"/>
              <a:t>Pazarlama Anlayışı Dönemi</a:t>
            </a:r>
            <a:endParaRPr lang="tr-TR" dirty="0"/>
          </a:p>
        </p:txBody>
      </p:sp>
      <p:sp>
        <p:nvSpPr>
          <p:cNvPr id="3" name="2 İçerik Yer Tutucusu">
            <a:extLst>
              <a:ext uri="{FF2B5EF4-FFF2-40B4-BE49-F238E27FC236}">
                <a16:creationId xmlns:a16="http://schemas.microsoft.com/office/drawing/2014/main" id="{DED8E018-008A-495D-B8C5-0ADF412DAA5A}"/>
              </a:ext>
            </a:extLst>
          </p:cNvPr>
          <p:cNvSpPr>
            <a:spLocks noGrp="1"/>
          </p:cNvSpPr>
          <p:nvPr>
            <p:ph idx="1"/>
          </p:nvPr>
        </p:nvSpPr>
        <p:spPr>
          <a:xfrm>
            <a:off x="381771" y="1849456"/>
            <a:ext cx="8596668" cy="3880773"/>
          </a:xfrm>
        </p:spPr>
        <p:txBody>
          <a:bodyPr rtlCol="0">
            <a:normAutofit/>
          </a:bodyPr>
          <a:lstStyle/>
          <a:p>
            <a:pPr>
              <a:defRPr/>
            </a:pPr>
            <a:r>
              <a:rPr lang="tr-TR" i="1" dirty="0"/>
              <a:t>"</a:t>
            </a:r>
            <a:r>
              <a:rPr lang="tr-TR" b="1" i="1" dirty="0"/>
              <a:t>Tüketiciyi tatmin ederek kar sağlama</a:t>
            </a:r>
            <a:r>
              <a:rPr lang="tr-TR" i="1" dirty="0"/>
              <a:t>" anlayışı hakimdir.</a:t>
            </a:r>
          </a:p>
          <a:p>
            <a:pPr>
              <a:defRPr/>
            </a:pPr>
            <a:r>
              <a:rPr lang="tr-TR" dirty="0"/>
              <a:t>Kitlesel üretimde önemli artışlar vardır.</a:t>
            </a:r>
          </a:p>
          <a:p>
            <a:pPr>
              <a:defRPr/>
            </a:pPr>
            <a:r>
              <a:rPr lang="tr-TR" dirty="0"/>
              <a:t>Rekabet yoğunlaşmaya ve sertleşmeye başlamıştır.</a:t>
            </a:r>
          </a:p>
          <a:p>
            <a:pPr>
              <a:defRPr/>
            </a:pPr>
            <a:r>
              <a:rPr lang="tr-TR" dirty="0"/>
              <a:t>Üretilen mal/hizmetlerin arzı talebi önemli ölçüde aşmaya başlamıştır.</a:t>
            </a:r>
          </a:p>
          <a:p>
            <a:pPr>
              <a:defRPr/>
            </a:pPr>
            <a:r>
              <a:rPr lang="tr-TR" dirty="0"/>
              <a:t>İlk kez firmaların bünyesinde pazarlama bölümü kurulmaya başlamıştır.</a:t>
            </a:r>
          </a:p>
          <a:p>
            <a:pPr>
              <a:defRPr/>
            </a:pPr>
            <a:r>
              <a:rPr lang="tr-TR" dirty="0"/>
              <a:t>Tüketici istek ve gereksinimleri </a:t>
            </a:r>
            <a:r>
              <a:rPr lang="tr-TR" b="1" dirty="0"/>
              <a:t>ilk kez</a:t>
            </a:r>
            <a:r>
              <a:rPr lang="tr-TR" dirty="0"/>
              <a:t>  göz önüne alınmaya başlamıştır.</a:t>
            </a:r>
          </a:p>
          <a:p>
            <a:pPr>
              <a:defRPr/>
            </a:pPr>
            <a:endParaRPr lang="tr-TR" dirty="0"/>
          </a:p>
        </p:txBody>
      </p:sp>
    </p:spTree>
    <p:extLst>
      <p:ext uri="{BB962C8B-B14F-4D97-AF65-F5344CB8AC3E}">
        <p14:creationId xmlns:p14="http://schemas.microsoft.com/office/powerpoint/2010/main" val="1642113227"/>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249</TotalTime>
  <Words>656</Words>
  <Application>Microsoft Office PowerPoint</Application>
  <PresentationFormat>Geniş ekran</PresentationFormat>
  <Paragraphs>44</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Times New Roman</vt:lpstr>
      <vt:lpstr>Trebuchet MS</vt:lpstr>
      <vt:lpstr>Wingdings 3</vt:lpstr>
      <vt:lpstr>Yüzeyler</vt:lpstr>
      <vt:lpstr>TURİZM PAZARLAMASI</vt:lpstr>
      <vt:lpstr>Pazarlamanın Tarihsel Gelişimi </vt:lpstr>
      <vt:lpstr>Üretim Anlayışı Dönemi</vt:lpstr>
      <vt:lpstr>Üretim Anlayışı Dönemi</vt:lpstr>
      <vt:lpstr>Ürün Anlayışı Dönemi</vt:lpstr>
      <vt:lpstr>Satış Anlayışı Dönemi</vt:lpstr>
      <vt:lpstr>Satış Anlayışı Dönemi</vt:lpstr>
      <vt:lpstr>Pazarlama Anlayışı Dönemi</vt:lpstr>
      <vt:lpstr>Pazarlama Anlayışı Dönemi</vt:lpstr>
      <vt:lpstr>Toplumsal ve Çağdaş Pazarlama Anlayışı Dönemi </vt:lpstr>
      <vt:lpstr>Toplumsal ve Çağdaş Pazarlama Anlayışı Dönemi </vt:lpstr>
      <vt:lpstr>Kaynakça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PAZARLAMASI</dc:title>
  <dc:creator>Fuat Atasoy</dc:creator>
  <cp:lastModifiedBy>Fuat Atasoy</cp:lastModifiedBy>
  <cp:revision>31</cp:revision>
  <dcterms:created xsi:type="dcterms:W3CDTF">2019-02-18T10:31:28Z</dcterms:created>
  <dcterms:modified xsi:type="dcterms:W3CDTF">2019-05-01T17:11:40Z</dcterms:modified>
</cp:coreProperties>
</file>