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77" r:id="rId2"/>
    <p:sldId id="481" r:id="rId3"/>
    <p:sldId id="488" r:id="rId4"/>
    <p:sldId id="501" r:id="rId5"/>
    <p:sldId id="503" r:id="rId6"/>
    <p:sldId id="504" r:id="rId7"/>
    <p:sldId id="507" r:id="rId8"/>
    <p:sldId id="508" r:id="rId9"/>
    <p:sldId id="492" r:id="rId10"/>
    <p:sldId id="493" r:id="rId11"/>
    <p:sldId id="496" r:id="rId12"/>
    <p:sldId id="49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3B07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-78" y="-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722E-B095-40C0-A4D4-63B30D58DCE4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3A65-4217-47B8-87DD-95638C800204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862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722E-B095-40C0-A4D4-63B30D58DCE4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3A65-4217-47B8-87DD-95638C800204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251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722E-B095-40C0-A4D4-63B30D58DCE4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3A65-4217-47B8-87DD-95638C800204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357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722E-B095-40C0-A4D4-63B30D58DCE4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3A65-4217-47B8-87DD-95638C800204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952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722E-B095-40C0-A4D4-63B30D58DCE4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3A65-4217-47B8-87DD-95638C800204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974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722E-B095-40C0-A4D4-63B30D58DCE4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3A65-4217-47B8-87DD-95638C800204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975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722E-B095-40C0-A4D4-63B30D58DCE4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3A65-4217-47B8-87DD-95638C800204}" type="slidenum">
              <a:rPr lang="tr-TR" smtClean="0"/>
              <a:t>‹#›</a:t>
            </a:fld>
            <a:endParaRPr lang="tr-TR"/>
          </a:p>
        </p:txBody>
      </p:sp>
      <p:pic>
        <p:nvPicPr>
          <p:cNvPr id="10" name="Resim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528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722E-B095-40C0-A4D4-63B30D58DCE4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3A65-4217-47B8-87DD-95638C800204}" type="slidenum">
              <a:rPr lang="tr-TR" smtClean="0"/>
              <a:t>‹#›</a:t>
            </a:fld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080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722E-B095-40C0-A4D4-63B30D58DCE4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3A65-4217-47B8-87DD-95638C800204}" type="slidenum">
              <a:rPr lang="tr-TR" smtClean="0"/>
              <a:t>‹#›</a:t>
            </a:fld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174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722E-B095-40C0-A4D4-63B30D58DCE4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3A65-4217-47B8-87DD-95638C800204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384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722E-B095-40C0-A4D4-63B30D58DCE4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3A65-4217-47B8-87DD-95638C800204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474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B722E-B095-40C0-A4D4-63B30D58DCE4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93A65-4217-47B8-87DD-95638C800204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286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452038" y="564328"/>
            <a:ext cx="6299826" cy="735725"/>
          </a:xfrm>
        </p:spPr>
        <p:txBody>
          <a:bodyPr>
            <a:noAutofit/>
          </a:bodyPr>
          <a:lstStyle/>
          <a:p>
            <a:pPr algn="l"/>
            <a:r>
              <a:rPr lang="tr-TR" sz="2800" b="1" dirty="0" smtClean="0">
                <a:solidFill>
                  <a:srgbClr val="F93B07"/>
                </a:solidFill>
                <a:latin typeface="+mn-lt"/>
              </a:rPr>
              <a:t>Televizyon Haberciliği ve Etik</a:t>
            </a:r>
            <a:endParaRPr lang="tr-TR" sz="2800" b="1" dirty="0">
              <a:solidFill>
                <a:srgbClr val="F93B07"/>
              </a:solidFill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97527" y="168337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- Sıkı yasal düzenlemeler - etik</a:t>
            </a:r>
            <a:endParaRPr lang="tr-TR" dirty="0"/>
          </a:p>
        </p:txBody>
      </p:sp>
      <p:sp>
        <p:nvSpPr>
          <p:cNvPr id="4" name="Rectangle 2"/>
          <p:cNvSpPr/>
          <p:nvPr/>
        </p:nvSpPr>
        <p:spPr>
          <a:xfrm>
            <a:off x="897527" y="225136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- Yazılı basından ayrı değerlendirilemez</a:t>
            </a:r>
            <a:endParaRPr lang="tr-TR" dirty="0"/>
          </a:p>
        </p:txBody>
      </p:sp>
      <p:sp>
        <p:nvSpPr>
          <p:cNvPr id="5" name="Rectangle 2"/>
          <p:cNvSpPr/>
          <p:nvPr/>
        </p:nvSpPr>
        <p:spPr>
          <a:xfrm>
            <a:off x="897527" y="2819354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- Hareketli görüntü ?</a:t>
            </a:r>
            <a:endParaRPr lang="tr-TR" dirty="0"/>
          </a:p>
        </p:txBody>
      </p:sp>
      <p:sp>
        <p:nvSpPr>
          <p:cNvPr id="6" name="Rectangle 2"/>
          <p:cNvSpPr/>
          <p:nvPr/>
        </p:nvSpPr>
        <p:spPr>
          <a:xfrm>
            <a:off x="897527" y="338734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- Trajik haberler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164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93072" y="1263972"/>
            <a:ext cx="10406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Yayınlarda, kişileri körü körüne kaderciliğe veya intihara yönlendirecek unsurlara yer verilmemelidir.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1193072" y="1943240"/>
            <a:ext cx="99887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en-US" dirty="0" err="1" smtClean="0"/>
              <a:t>Şiddet</a:t>
            </a:r>
            <a:r>
              <a:rPr lang="en-US" dirty="0" smtClean="0"/>
              <a:t> </a:t>
            </a:r>
            <a:r>
              <a:rPr lang="tr-TR" dirty="0" smtClean="0"/>
              <a:t>içerikli</a:t>
            </a:r>
            <a:r>
              <a:rPr lang="en-US" dirty="0" smtClean="0"/>
              <a:t> </a:t>
            </a:r>
            <a:r>
              <a:rPr lang="en-US" dirty="0" err="1"/>
              <a:t>görüntüler</a:t>
            </a:r>
            <a:r>
              <a:rPr lang="en-US" dirty="0"/>
              <a:t>, </a:t>
            </a:r>
            <a:r>
              <a:rPr lang="en-US" dirty="0" err="1"/>
              <a:t>meşru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amaç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yerinde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davranış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izleyiciye</a:t>
            </a:r>
            <a:r>
              <a:rPr lang="en-US" dirty="0"/>
              <a:t> </a:t>
            </a:r>
            <a:r>
              <a:rPr lang="en-US" dirty="0" err="1" smtClean="0"/>
              <a:t>aktarılmamalıdır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193072" y="2805389"/>
            <a:ext cx="10406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en-US" dirty="0" err="1" smtClean="0"/>
              <a:t>Kadınlar</a:t>
            </a:r>
            <a:r>
              <a:rPr lang="en-US" dirty="0"/>
              <a:t>, </a:t>
            </a:r>
            <a:r>
              <a:rPr lang="en-US" dirty="0" err="1"/>
              <a:t>sürekli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kurban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mağdur</a:t>
            </a:r>
            <a:r>
              <a:rPr lang="en-US" dirty="0"/>
              <a:t> </a:t>
            </a:r>
            <a:r>
              <a:rPr lang="en-US" dirty="0" err="1"/>
              <a:t>konumunda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çaresiz</a:t>
            </a:r>
            <a:r>
              <a:rPr lang="en-US" dirty="0"/>
              <a:t> </a:t>
            </a:r>
            <a:r>
              <a:rPr lang="en-US" dirty="0" err="1"/>
              <a:t>bireyler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temsil</a:t>
            </a:r>
            <a:r>
              <a:rPr lang="en-US" dirty="0"/>
              <a:t> </a:t>
            </a:r>
            <a:r>
              <a:rPr lang="en-US" dirty="0" err="1"/>
              <a:t>edilmemelidir</a:t>
            </a:r>
            <a:r>
              <a:rPr lang="en-US" dirty="0"/>
              <a:t>. 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1193072" y="3438490"/>
            <a:ext cx="10406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en-US" dirty="0" err="1" smtClean="0"/>
              <a:t>Aile</a:t>
            </a:r>
            <a:r>
              <a:rPr lang="en-US" dirty="0" smtClean="0"/>
              <a:t> </a:t>
            </a:r>
            <a:r>
              <a:rPr lang="en-US" dirty="0" err="1"/>
              <a:t>hayatına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dram </a:t>
            </a:r>
            <a:r>
              <a:rPr lang="en-US" dirty="0" err="1"/>
              <a:t>ekrana</a:t>
            </a:r>
            <a:r>
              <a:rPr lang="en-US" dirty="0"/>
              <a:t> </a:t>
            </a:r>
            <a:r>
              <a:rPr lang="en-US" dirty="0" err="1"/>
              <a:t>getirilirken</a:t>
            </a:r>
            <a:r>
              <a:rPr lang="en-US" dirty="0"/>
              <a:t>, </a:t>
            </a:r>
            <a:r>
              <a:rPr lang="en-US" dirty="0" err="1"/>
              <a:t>teşhir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ticari</a:t>
            </a:r>
            <a:r>
              <a:rPr lang="en-US" dirty="0"/>
              <a:t> </a:t>
            </a:r>
            <a:r>
              <a:rPr lang="en-US" dirty="0" err="1"/>
              <a:t>sömürüden</a:t>
            </a:r>
            <a:r>
              <a:rPr lang="en-US" dirty="0"/>
              <a:t> </a:t>
            </a:r>
            <a:r>
              <a:rPr lang="en-US" dirty="0" err="1"/>
              <a:t>kaçınılmalıdır</a:t>
            </a:r>
            <a:r>
              <a:rPr lang="en-US" dirty="0"/>
              <a:t>. 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1193072" y="4023640"/>
            <a:ext cx="103022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gençlerin</a:t>
            </a:r>
            <a:r>
              <a:rPr lang="en-US" dirty="0"/>
              <a:t> </a:t>
            </a:r>
            <a:r>
              <a:rPr lang="en-US" dirty="0" err="1"/>
              <a:t>fiziksel</a:t>
            </a:r>
            <a:r>
              <a:rPr lang="en-US" dirty="0"/>
              <a:t>, </a:t>
            </a:r>
            <a:r>
              <a:rPr lang="en-US" dirty="0" err="1"/>
              <a:t>zihinsel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ahlaki</a:t>
            </a:r>
            <a:r>
              <a:rPr lang="en-US" dirty="0"/>
              <a:t> </a:t>
            </a:r>
            <a:r>
              <a:rPr lang="en-US" dirty="0" err="1"/>
              <a:t>gelişimini</a:t>
            </a:r>
            <a:r>
              <a:rPr lang="en-US" dirty="0"/>
              <a:t> </a:t>
            </a:r>
            <a:r>
              <a:rPr lang="en-US" dirty="0" err="1"/>
              <a:t>ciddi</a:t>
            </a:r>
            <a:r>
              <a:rPr lang="en-US" dirty="0"/>
              <a:t> </a:t>
            </a:r>
            <a:r>
              <a:rPr lang="en-US" dirty="0" err="1"/>
              <a:t>biçimde</a:t>
            </a:r>
            <a:r>
              <a:rPr lang="en-US" dirty="0"/>
              <a:t> </a:t>
            </a:r>
            <a:r>
              <a:rPr lang="en-US" dirty="0" err="1"/>
              <a:t>bozabilecek</a:t>
            </a:r>
            <a:r>
              <a:rPr lang="en-US" dirty="0"/>
              <a:t> </a:t>
            </a:r>
            <a:r>
              <a:rPr lang="en-US" dirty="0" err="1"/>
              <a:t>türde</a:t>
            </a:r>
            <a:r>
              <a:rPr lang="en-US" dirty="0"/>
              <a:t> </a:t>
            </a:r>
            <a:r>
              <a:rPr lang="en-US" dirty="0" err="1"/>
              <a:t>içerik</a:t>
            </a:r>
            <a:r>
              <a:rPr lang="en-US" dirty="0"/>
              <a:t> </a:t>
            </a:r>
            <a:r>
              <a:rPr lang="en-US" dirty="0" err="1"/>
              <a:t>hiçbir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yayınlanmamalıdır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517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532673" y="167470"/>
            <a:ext cx="6299826" cy="735725"/>
          </a:xfrm>
        </p:spPr>
        <p:txBody>
          <a:bodyPr>
            <a:noAutofit/>
          </a:bodyPr>
          <a:lstStyle/>
          <a:p>
            <a:pPr algn="l"/>
            <a:r>
              <a:rPr lang="tr-TR" sz="2400" b="1" dirty="0" smtClean="0">
                <a:solidFill>
                  <a:srgbClr val="F93B07"/>
                </a:solidFill>
                <a:latin typeface="+mn-lt"/>
              </a:rPr>
              <a:t>RTÜK Yayıncılık Etik İlkeleri</a:t>
            </a:r>
            <a:endParaRPr lang="tr-TR" sz="2400" b="1" dirty="0">
              <a:solidFill>
                <a:srgbClr val="F93B07"/>
              </a:solidFill>
              <a:latin typeface="+mn-lt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606809" y="1067489"/>
            <a:ext cx="60294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333333"/>
                </a:solidFill>
              </a:rPr>
              <a:t>İnsan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onuruna</a:t>
            </a:r>
            <a:r>
              <a:rPr lang="en-US" sz="2000" dirty="0">
                <a:solidFill>
                  <a:srgbClr val="333333"/>
                </a:solidFill>
              </a:rPr>
              <a:t>, </a:t>
            </a:r>
            <a:r>
              <a:rPr lang="en-US" sz="2000" dirty="0" err="1">
                <a:solidFill>
                  <a:srgbClr val="333333"/>
                </a:solidFill>
              </a:rPr>
              <a:t>temel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hak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ve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özgürlüklere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saygılı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olmak</a:t>
            </a:r>
            <a:r>
              <a:rPr lang="en-US" sz="2000" dirty="0">
                <a:solidFill>
                  <a:srgbClr val="333333"/>
                </a:solidFill>
              </a:rPr>
              <a:t>,</a:t>
            </a:r>
            <a:endParaRPr lang="en-US" sz="2000" b="0" i="0" dirty="0">
              <a:solidFill>
                <a:srgbClr val="333333"/>
              </a:solidFill>
              <a:effectLst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606809" y="1522363"/>
            <a:ext cx="113110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333333"/>
                </a:solidFill>
              </a:rPr>
              <a:t>İfade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özgürlüğü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ve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haber</a:t>
            </a:r>
            <a:r>
              <a:rPr lang="en-US" sz="2000" dirty="0">
                <a:solidFill>
                  <a:srgbClr val="333333"/>
                </a:solidFill>
              </a:rPr>
              <a:t> alma </a:t>
            </a:r>
            <a:r>
              <a:rPr lang="en-US" sz="2000" dirty="0" err="1">
                <a:solidFill>
                  <a:srgbClr val="333333"/>
                </a:solidFill>
              </a:rPr>
              <a:t>hakkı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çerçevesinde</a:t>
            </a:r>
            <a:r>
              <a:rPr lang="en-US" sz="2000" dirty="0">
                <a:solidFill>
                  <a:srgbClr val="333333"/>
                </a:solidFill>
              </a:rPr>
              <a:t>, </a:t>
            </a:r>
            <a:r>
              <a:rPr lang="en-US" sz="2000" dirty="0" err="1">
                <a:solidFill>
                  <a:srgbClr val="333333"/>
                </a:solidFill>
              </a:rPr>
              <a:t>olay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ve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olguları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doğru</a:t>
            </a:r>
            <a:r>
              <a:rPr lang="en-US" sz="2000" dirty="0">
                <a:solidFill>
                  <a:srgbClr val="333333"/>
                </a:solidFill>
              </a:rPr>
              <a:t>, </a:t>
            </a:r>
            <a:r>
              <a:rPr lang="en-US" sz="2000" dirty="0" err="1">
                <a:solidFill>
                  <a:srgbClr val="333333"/>
                </a:solidFill>
              </a:rPr>
              <a:t>tarafsız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ve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eksiksiz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yayınlamak</a:t>
            </a:r>
            <a:r>
              <a:rPr lang="en-US" sz="2000" dirty="0">
                <a:solidFill>
                  <a:srgbClr val="333333"/>
                </a:solidFill>
              </a:rPr>
              <a:t>,</a:t>
            </a:r>
            <a:endParaRPr lang="en-US" sz="2000" b="0" i="0" dirty="0">
              <a:solidFill>
                <a:srgbClr val="333333"/>
              </a:solidFill>
              <a:effectLst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532674" y="2032002"/>
            <a:ext cx="952572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333333"/>
                </a:solidFill>
              </a:rPr>
              <a:t>Yayıncılığı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haksız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amaç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ve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çıkarlar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doğrultusunda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kullanmamak</a:t>
            </a:r>
            <a:r>
              <a:rPr lang="en-US" sz="2000" dirty="0">
                <a:solidFill>
                  <a:srgbClr val="333333"/>
                </a:solidFill>
              </a:rPr>
              <a:t>,</a:t>
            </a:r>
            <a:endParaRPr lang="en-US" sz="2000" b="0" i="0" dirty="0">
              <a:solidFill>
                <a:srgbClr val="333333"/>
              </a:solidFill>
              <a:effectLst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532673" y="2541641"/>
            <a:ext cx="985229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333333"/>
                </a:solidFill>
              </a:rPr>
              <a:t>Çoksesliliğin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ve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kültürel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çeşitliliğin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korunmasına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önem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vermek</a:t>
            </a:r>
            <a:r>
              <a:rPr lang="en-US" sz="2000" dirty="0">
                <a:solidFill>
                  <a:srgbClr val="333333"/>
                </a:solidFill>
              </a:rPr>
              <a:t>,</a:t>
            </a:r>
            <a:endParaRPr lang="en-US" sz="2000" b="0" i="0" dirty="0">
              <a:solidFill>
                <a:srgbClr val="333333"/>
              </a:solidFill>
              <a:effectLst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573545" y="3051280"/>
            <a:ext cx="108433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333333"/>
                </a:solidFill>
              </a:rPr>
              <a:t>Yayınlarımızda</a:t>
            </a:r>
            <a:r>
              <a:rPr lang="en-US" sz="2000" dirty="0">
                <a:solidFill>
                  <a:srgbClr val="333333"/>
                </a:solidFill>
              </a:rPr>
              <a:t> ırk, </a:t>
            </a:r>
            <a:r>
              <a:rPr lang="en-US" sz="2000" dirty="0" err="1">
                <a:solidFill>
                  <a:srgbClr val="333333"/>
                </a:solidFill>
              </a:rPr>
              <a:t>renk</a:t>
            </a:r>
            <a:r>
              <a:rPr lang="en-US" sz="2000" dirty="0">
                <a:solidFill>
                  <a:srgbClr val="333333"/>
                </a:solidFill>
              </a:rPr>
              <a:t>, </a:t>
            </a:r>
            <a:r>
              <a:rPr lang="en-US" sz="2000" dirty="0" err="1">
                <a:solidFill>
                  <a:srgbClr val="333333"/>
                </a:solidFill>
              </a:rPr>
              <a:t>dil</a:t>
            </a:r>
            <a:r>
              <a:rPr lang="en-US" sz="2000" dirty="0">
                <a:solidFill>
                  <a:srgbClr val="333333"/>
                </a:solidFill>
              </a:rPr>
              <a:t>, din </a:t>
            </a:r>
            <a:r>
              <a:rPr lang="en-US" sz="2000" dirty="0" err="1">
                <a:solidFill>
                  <a:srgbClr val="333333"/>
                </a:solidFill>
              </a:rPr>
              <a:t>ve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cinsiyet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ayrımcılığına</a:t>
            </a:r>
            <a:r>
              <a:rPr lang="en-US" sz="2000" dirty="0">
                <a:solidFill>
                  <a:srgbClr val="333333"/>
                </a:solidFill>
              </a:rPr>
              <a:t>, </a:t>
            </a:r>
            <a:r>
              <a:rPr lang="en-US" sz="2000" dirty="0" err="1">
                <a:solidFill>
                  <a:srgbClr val="333333"/>
                </a:solidFill>
              </a:rPr>
              <a:t>aşağılama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ve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önyargılara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yer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vermemek</a:t>
            </a:r>
            <a:r>
              <a:rPr lang="en-US" sz="2000" dirty="0">
                <a:solidFill>
                  <a:srgbClr val="333333"/>
                </a:solidFill>
              </a:rPr>
              <a:t>,</a:t>
            </a:r>
            <a:endParaRPr lang="en-US" sz="2000" b="0" i="0" dirty="0">
              <a:solidFill>
                <a:srgbClr val="333333"/>
              </a:solidFill>
              <a:effectLst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573544" y="3560919"/>
            <a:ext cx="87794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333333"/>
                </a:solidFill>
              </a:rPr>
              <a:t>Kişi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ve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kurumların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cevap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ve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düzeltme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haklarına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saygılı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olmak</a:t>
            </a:r>
            <a:r>
              <a:rPr lang="en-US" sz="2000" dirty="0">
                <a:solidFill>
                  <a:srgbClr val="333333"/>
                </a:solidFill>
              </a:rPr>
              <a:t>,</a:t>
            </a:r>
            <a:endParaRPr lang="en-US" sz="2000" b="0" i="0" dirty="0">
              <a:solidFill>
                <a:srgbClr val="333333"/>
              </a:solidFill>
              <a:effectLst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573545" y="4070558"/>
            <a:ext cx="110523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333333"/>
                </a:solidFill>
              </a:rPr>
              <a:t>Toplumda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korku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ve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infial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yaratabilecek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olaylar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karşısında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ve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kriz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zamanlarında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sağduyulu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davranmak</a:t>
            </a:r>
            <a:r>
              <a:rPr lang="en-US" sz="2000" dirty="0">
                <a:solidFill>
                  <a:srgbClr val="333333"/>
                </a:solidFill>
              </a:rPr>
              <a:t>,</a:t>
            </a:r>
            <a:endParaRPr lang="en-US" sz="2000" b="0" i="0" dirty="0">
              <a:solidFill>
                <a:srgbClr val="333333"/>
              </a:solidFill>
              <a:effectLst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573544" y="4580197"/>
            <a:ext cx="94848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333333"/>
                </a:solidFill>
              </a:rPr>
              <a:t>Şiddeti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teşvik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etmemeye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ve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meşrulaştırmamaya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özen</a:t>
            </a:r>
            <a:r>
              <a:rPr lang="en-US" sz="2000" dirty="0">
                <a:solidFill>
                  <a:srgbClr val="333333"/>
                </a:solidFill>
              </a:rPr>
              <a:t> </a:t>
            </a:r>
            <a:r>
              <a:rPr lang="en-US" sz="2000" dirty="0" err="1">
                <a:solidFill>
                  <a:srgbClr val="333333"/>
                </a:solidFill>
              </a:rPr>
              <a:t>göstermek</a:t>
            </a:r>
            <a:r>
              <a:rPr lang="en-US" sz="2000" dirty="0">
                <a:solidFill>
                  <a:srgbClr val="333333"/>
                </a:solidFill>
              </a:rPr>
              <a:t>,</a:t>
            </a:r>
            <a:endParaRPr lang="en-US" sz="2000" b="0" i="0" dirty="0">
              <a:solidFill>
                <a:srgbClr val="33333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7374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532673" y="167470"/>
            <a:ext cx="6299826" cy="735725"/>
          </a:xfrm>
        </p:spPr>
        <p:txBody>
          <a:bodyPr>
            <a:noAutofit/>
          </a:bodyPr>
          <a:lstStyle/>
          <a:p>
            <a:pPr algn="l"/>
            <a:r>
              <a:rPr lang="tr-TR" sz="2400" b="1" dirty="0" smtClean="0">
                <a:solidFill>
                  <a:srgbClr val="F93B07"/>
                </a:solidFill>
                <a:latin typeface="+mn-lt"/>
              </a:rPr>
              <a:t>RTÜK Yayıncılık Etik İlkeleri</a:t>
            </a:r>
            <a:endParaRPr lang="tr-TR" sz="2400" b="1" dirty="0">
              <a:solidFill>
                <a:srgbClr val="F93B07"/>
              </a:solidFill>
              <a:latin typeface="+mn-lt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688088" y="1311031"/>
            <a:ext cx="46762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333333"/>
                </a:solidFill>
                <a:latin typeface="PT Sans"/>
              </a:rPr>
              <a:t>Özel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hayata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ve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mahremiyete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saygılı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olmak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,</a:t>
            </a:r>
            <a:endParaRPr lang="en-US" b="0" i="0" dirty="0">
              <a:solidFill>
                <a:srgbClr val="333333"/>
              </a:solidFill>
              <a:effectLst/>
              <a:latin typeface="PT Sans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688087" y="1903533"/>
            <a:ext cx="101148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>
                <a:solidFill>
                  <a:srgbClr val="333333"/>
                </a:solidFill>
                <a:latin typeface="PT Sans"/>
              </a:rPr>
              <a:t>Kadınların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sorunlarına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duyarlı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olmak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ve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kadınları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nesneleştirmekten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kaçınmak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,</a:t>
            </a:r>
            <a:endParaRPr lang="en-US" b="0" i="0" dirty="0">
              <a:solidFill>
                <a:srgbClr val="333333"/>
              </a:solidFill>
              <a:effectLst/>
              <a:latin typeface="PT Sans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688087" y="2542201"/>
            <a:ext cx="101840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333333"/>
                </a:solidFill>
                <a:latin typeface="PT Sans"/>
              </a:rPr>
              <a:t>Çocuk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ve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gençleri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uygun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olmayan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içerikten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korumaya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özen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göstermek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,</a:t>
            </a:r>
            <a:endParaRPr lang="en-US" b="0" i="0" dirty="0">
              <a:solidFill>
                <a:srgbClr val="333333"/>
              </a:solidFill>
              <a:effectLst/>
              <a:latin typeface="PT Sans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688086" y="3180869"/>
            <a:ext cx="90306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333333"/>
                </a:solidFill>
                <a:latin typeface="PT Sans"/>
              </a:rPr>
              <a:t>İzleyicilerin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ve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dinleyicilerin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gereksinim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,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beğeni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ve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hassasiyetlerine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önem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PT Sans"/>
              </a:rPr>
              <a:t>vermek</a:t>
            </a:r>
            <a:r>
              <a:rPr lang="en-US" dirty="0">
                <a:solidFill>
                  <a:srgbClr val="333333"/>
                </a:solidFill>
                <a:latin typeface="PT Sans"/>
              </a:rPr>
              <a:t>.</a:t>
            </a:r>
            <a:endParaRPr lang="en-US" b="0" i="0" dirty="0">
              <a:solidFill>
                <a:srgbClr val="333333"/>
              </a:solidFill>
              <a:effectLst/>
              <a:latin typeface="PT Sans"/>
            </a:endParaRPr>
          </a:p>
        </p:txBody>
      </p:sp>
    </p:spTree>
    <p:extLst>
      <p:ext uri="{BB962C8B-B14F-4D97-AF65-F5344CB8AC3E}">
        <p14:creationId xmlns:p14="http://schemas.microsoft.com/office/powerpoint/2010/main" val="199493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900117" y="140905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/>
              <a:t>a. Arşiv Görüntüleri</a:t>
            </a:r>
            <a:endParaRPr lang="tr-TR" b="1" u="sng" dirty="0"/>
          </a:p>
        </p:txBody>
      </p:sp>
      <p:sp>
        <p:nvSpPr>
          <p:cNvPr id="3" name="Unvan 1"/>
          <p:cNvSpPr>
            <a:spLocks noGrp="1"/>
          </p:cNvSpPr>
          <p:nvPr>
            <p:ph type="ctrTitle"/>
          </p:nvPr>
        </p:nvSpPr>
        <p:spPr>
          <a:xfrm>
            <a:off x="602261" y="459825"/>
            <a:ext cx="6299826" cy="735725"/>
          </a:xfrm>
        </p:spPr>
        <p:txBody>
          <a:bodyPr>
            <a:noAutofit/>
          </a:bodyPr>
          <a:lstStyle/>
          <a:p>
            <a:pPr algn="l"/>
            <a:r>
              <a:rPr lang="tr-TR" sz="2400" b="1" dirty="0" smtClean="0">
                <a:solidFill>
                  <a:srgbClr val="F93B07"/>
                </a:solidFill>
                <a:latin typeface="+mn-lt"/>
              </a:rPr>
              <a:t>1. Görüntüden Kaynaklanan Etik Sorunlar</a:t>
            </a:r>
            <a:endParaRPr lang="tr-TR" sz="2400" b="1" dirty="0">
              <a:solidFill>
                <a:srgbClr val="F93B07"/>
              </a:solidFill>
              <a:latin typeface="+mn-lt"/>
            </a:endParaRPr>
          </a:p>
        </p:txBody>
      </p:sp>
      <p:sp>
        <p:nvSpPr>
          <p:cNvPr id="4" name="Rectangle 2"/>
          <p:cNvSpPr/>
          <p:nvPr/>
        </p:nvSpPr>
        <p:spPr>
          <a:xfrm>
            <a:off x="806087" y="1991894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- Maddi imkansızlık</a:t>
            </a:r>
            <a:endParaRPr lang="tr-TR" dirty="0"/>
          </a:p>
        </p:txBody>
      </p:sp>
      <p:sp>
        <p:nvSpPr>
          <p:cNvPr id="5" name="Rectangle 2"/>
          <p:cNvSpPr/>
          <p:nvPr/>
        </p:nvSpPr>
        <p:spPr>
          <a:xfrm>
            <a:off x="887598" y="378980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- Her olayda canlandırma yapılır mı?</a:t>
            </a:r>
            <a:endParaRPr lang="tr-TR" dirty="0"/>
          </a:p>
        </p:txBody>
      </p:sp>
      <p:sp>
        <p:nvSpPr>
          <p:cNvPr id="6" name="Rectangle 2"/>
          <p:cNvSpPr/>
          <p:nvPr/>
        </p:nvSpPr>
        <p:spPr>
          <a:xfrm>
            <a:off x="958487" y="315757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/>
              <a:t>b. </a:t>
            </a:r>
            <a:r>
              <a:rPr lang="tr-TR" b="1" u="sng" dirty="0" err="1" smtClean="0"/>
              <a:t>Canladırma</a:t>
            </a:r>
            <a:endParaRPr lang="tr-TR" b="1" u="sng" dirty="0"/>
          </a:p>
        </p:txBody>
      </p:sp>
      <p:sp>
        <p:nvSpPr>
          <p:cNvPr id="7" name="Rectangle 2"/>
          <p:cNvSpPr/>
          <p:nvPr/>
        </p:nvSpPr>
        <p:spPr>
          <a:xfrm>
            <a:off x="806087" y="246587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- Haberin doğası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630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900117" y="140905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/>
              <a:t>c</a:t>
            </a:r>
            <a:r>
              <a:rPr lang="tr-TR" b="1" u="sng" dirty="0" smtClean="0"/>
              <a:t>. Film Görüntülerinin Kullanılması</a:t>
            </a:r>
            <a:endParaRPr lang="tr-TR" b="1" u="sng" dirty="0"/>
          </a:p>
        </p:txBody>
      </p:sp>
      <p:sp>
        <p:nvSpPr>
          <p:cNvPr id="3" name="Unvan 1"/>
          <p:cNvSpPr>
            <a:spLocks noGrp="1"/>
          </p:cNvSpPr>
          <p:nvPr>
            <p:ph type="ctrTitle"/>
          </p:nvPr>
        </p:nvSpPr>
        <p:spPr>
          <a:xfrm>
            <a:off x="602261" y="459825"/>
            <a:ext cx="6299826" cy="735725"/>
          </a:xfrm>
        </p:spPr>
        <p:txBody>
          <a:bodyPr>
            <a:noAutofit/>
          </a:bodyPr>
          <a:lstStyle/>
          <a:p>
            <a:pPr algn="l"/>
            <a:r>
              <a:rPr lang="tr-TR" sz="2400" b="1" dirty="0" smtClean="0">
                <a:solidFill>
                  <a:srgbClr val="F93B07"/>
                </a:solidFill>
                <a:latin typeface="+mn-lt"/>
              </a:rPr>
              <a:t>1. Görüntüden Kaynaklanan Etik Sorunlar</a:t>
            </a:r>
            <a:endParaRPr lang="tr-TR" sz="2400" b="1" dirty="0">
              <a:solidFill>
                <a:srgbClr val="F93B07"/>
              </a:solidFill>
              <a:latin typeface="+mn-lt"/>
            </a:endParaRPr>
          </a:p>
        </p:txBody>
      </p:sp>
      <p:sp>
        <p:nvSpPr>
          <p:cNvPr id="4" name="Rectangle 2"/>
          <p:cNvSpPr/>
          <p:nvPr/>
        </p:nvSpPr>
        <p:spPr>
          <a:xfrm>
            <a:off x="900117" y="213558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- Savaş, çatışma, teknoloji, mafya</a:t>
            </a:r>
            <a:endParaRPr lang="tr-TR" dirty="0"/>
          </a:p>
        </p:txBody>
      </p:sp>
      <p:sp>
        <p:nvSpPr>
          <p:cNvPr id="5" name="Rectangle 2"/>
          <p:cNvSpPr/>
          <p:nvPr/>
        </p:nvSpPr>
        <p:spPr>
          <a:xfrm>
            <a:off x="887598" y="357015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- Ücret</a:t>
            </a:r>
            <a:endParaRPr lang="tr-TR" dirty="0"/>
          </a:p>
        </p:txBody>
      </p:sp>
      <p:sp>
        <p:nvSpPr>
          <p:cNvPr id="6" name="Rectangle 2"/>
          <p:cNvSpPr/>
          <p:nvPr/>
        </p:nvSpPr>
        <p:spPr>
          <a:xfrm>
            <a:off x="887598" y="2929272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/>
              <a:t>d</a:t>
            </a:r>
            <a:r>
              <a:rPr lang="tr-TR" b="1" u="sng" dirty="0" smtClean="0"/>
              <a:t>. Amatör Kameralar</a:t>
            </a:r>
            <a:endParaRPr lang="tr-TR" b="1" u="sng" dirty="0"/>
          </a:p>
        </p:txBody>
      </p:sp>
      <p:sp>
        <p:nvSpPr>
          <p:cNvPr id="7" name="Rectangle 2"/>
          <p:cNvSpPr/>
          <p:nvPr/>
        </p:nvSpPr>
        <p:spPr>
          <a:xfrm>
            <a:off x="887598" y="402532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- Doğruluk</a:t>
            </a:r>
            <a:endParaRPr lang="tr-TR" dirty="0"/>
          </a:p>
        </p:txBody>
      </p:sp>
      <p:sp>
        <p:nvSpPr>
          <p:cNvPr id="8" name="Rectangle 2"/>
          <p:cNvSpPr/>
          <p:nvPr/>
        </p:nvSpPr>
        <p:spPr>
          <a:xfrm>
            <a:off x="887598" y="448049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- Duyarsızlaşma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284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1"/>
          <p:cNvSpPr>
            <a:spLocks noGrp="1"/>
          </p:cNvSpPr>
          <p:nvPr>
            <p:ph type="ctrTitle"/>
          </p:nvPr>
        </p:nvSpPr>
        <p:spPr>
          <a:xfrm>
            <a:off x="602261" y="459825"/>
            <a:ext cx="6299826" cy="735725"/>
          </a:xfrm>
        </p:spPr>
        <p:txBody>
          <a:bodyPr>
            <a:noAutofit/>
          </a:bodyPr>
          <a:lstStyle/>
          <a:p>
            <a:pPr algn="l"/>
            <a:r>
              <a:rPr lang="tr-TR" sz="2400" b="1" dirty="0" smtClean="0">
                <a:solidFill>
                  <a:srgbClr val="F93B07"/>
                </a:solidFill>
                <a:latin typeface="+mn-lt"/>
              </a:rPr>
              <a:t>1. Görüntüden Kaynaklanan Etik Sorunlar</a:t>
            </a:r>
            <a:endParaRPr lang="tr-TR" sz="2400" b="1" dirty="0">
              <a:solidFill>
                <a:srgbClr val="F93B07"/>
              </a:solidFill>
              <a:latin typeface="+mn-lt"/>
            </a:endParaRPr>
          </a:p>
        </p:txBody>
      </p:sp>
      <p:sp>
        <p:nvSpPr>
          <p:cNvPr id="5" name="Rectangle 2"/>
          <p:cNvSpPr/>
          <p:nvPr/>
        </p:nvSpPr>
        <p:spPr>
          <a:xfrm>
            <a:off x="887598" y="2292654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- Rüşvet, yolsuzluk, çocuk bakıcılığı, sağlık olayları…</a:t>
            </a:r>
            <a:endParaRPr lang="tr-TR" dirty="0"/>
          </a:p>
        </p:txBody>
      </p:sp>
      <p:sp>
        <p:nvSpPr>
          <p:cNvPr id="6" name="Rectangle 2"/>
          <p:cNvSpPr/>
          <p:nvPr/>
        </p:nvSpPr>
        <p:spPr>
          <a:xfrm>
            <a:off x="887598" y="165176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/>
              <a:t>e. Gizli Kamera Çekimleri</a:t>
            </a:r>
            <a:endParaRPr lang="tr-TR" b="1" u="sng" dirty="0"/>
          </a:p>
        </p:txBody>
      </p:sp>
      <p:sp>
        <p:nvSpPr>
          <p:cNvPr id="7" name="Rectangle 2"/>
          <p:cNvSpPr/>
          <p:nvPr/>
        </p:nvSpPr>
        <p:spPr>
          <a:xfrm>
            <a:off x="887598" y="2747822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- Ne zaman kullanılmalı ?</a:t>
            </a:r>
            <a:endParaRPr lang="tr-TR" dirty="0"/>
          </a:p>
        </p:txBody>
      </p:sp>
      <p:sp>
        <p:nvSpPr>
          <p:cNvPr id="8" name="Rectangle 2"/>
          <p:cNvSpPr/>
          <p:nvPr/>
        </p:nvSpPr>
        <p:spPr>
          <a:xfrm>
            <a:off x="887598" y="320299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- Özel yaşam ? Haber alma özgürlüğü ? Kamu yararı 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498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5091" y="755913"/>
            <a:ext cx="963113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TGC Türkiye Gazetecileri Hak ve Sorumluluk Bildirge;</a:t>
            </a:r>
            <a:endParaRPr lang="tr-TR" sz="2000" dirty="0"/>
          </a:p>
        </p:txBody>
      </p:sp>
      <p:sp>
        <p:nvSpPr>
          <p:cNvPr id="3" name="Rectangle 1"/>
          <p:cNvSpPr/>
          <p:nvPr/>
        </p:nvSpPr>
        <p:spPr>
          <a:xfrm>
            <a:off x="1250224" y="1535331"/>
            <a:ext cx="963113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i="1" dirty="0" smtClean="0"/>
              <a:t>«Gazeteci; bilgi, haber, fotoğraf, görüntü, ses, belge elde etmek için yanıltıcı yöntemler kullanamaz»</a:t>
            </a:r>
            <a:endParaRPr lang="tr-TR" sz="2000" i="1" dirty="0"/>
          </a:p>
        </p:txBody>
      </p:sp>
      <p:sp>
        <p:nvSpPr>
          <p:cNvPr id="4" name="Rectangle 1"/>
          <p:cNvSpPr/>
          <p:nvPr/>
        </p:nvSpPr>
        <p:spPr>
          <a:xfrm>
            <a:off x="1250223" y="2622525"/>
            <a:ext cx="963113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i="1" dirty="0" smtClean="0"/>
              <a:t>«Fotoğraf ve görüntünün güncel olup olmadığı açık biçimde belirtilmeli, canlandırma görüntülerde de bu, izleyicinin fark edebileceği biçimde ifade edilmelidir.»</a:t>
            </a:r>
            <a:endParaRPr lang="tr-TR" sz="2000" i="1" dirty="0"/>
          </a:p>
        </p:txBody>
      </p:sp>
      <p:sp>
        <p:nvSpPr>
          <p:cNvPr id="5" name="Rectangle 1"/>
          <p:cNvSpPr/>
          <p:nvPr/>
        </p:nvSpPr>
        <p:spPr>
          <a:xfrm>
            <a:off x="1250222" y="3709719"/>
            <a:ext cx="96311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i="1" dirty="0" smtClean="0"/>
              <a:t>«Üzüntü, sıkıntı, tehlike, yıkım, felaket ya da şok halindeki insanlar söz konusu olduğunda, gazetecinin olaya yaklaşımı ve araştırması insani olmalı, gizliliklere uyularak duygu sömürüsünden kaçınılmalıdır.»</a:t>
            </a:r>
            <a:endParaRPr lang="tr-TR" sz="2000" i="1" dirty="0"/>
          </a:p>
        </p:txBody>
      </p:sp>
    </p:spTree>
    <p:extLst>
      <p:ext uri="{BB962C8B-B14F-4D97-AF65-F5344CB8AC3E}">
        <p14:creationId xmlns:p14="http://schemas.microsoft.com/office/powerpoint/2010/main" val="376349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1"/>
          <p:cNvSpPr>
            <a:spLocks noGrp="1"/>
          </p:cNvSpPr>
          <p:nvPr>
            <p:ph type="ctrTitle"/>
          </p:nvPr>
        </p:nvSpPr>
        <p:spPr>
          <a:xfrm>
            <a:off x="602261" y="459825"/>
            <a:ext cx="6299826" cy="735725"/>
          </a:xfrm>
        </p:spPr>
        <p:txBody>
          <a:bodyPr>
            <a:noAutofit/>
          </a:bodyPr>
          <a:lstStyle/>
          <a:p>
            <a:pPr algn="l"/>
            <a:r>
              <a:rPr lang="tr-TR" sz="2400" b="1" dirty="0" smtClean="0">
                <a:solidFill>
                  <a:srgbClr val="F93B07"/>
                </a:solidFill>
                <a:latin typeface="+mn-lt"/>
              </a:rPr>
              <a:t>3. Asparagas Haberler</a:t>
            </a:r>
            <a:endParaRPr lang="tr-TR" sz="2400" b="1" dirty="0">
              <a:solidFill>
                <a:srgbClr val="F93B07"/>
              </a:solidFill>
              <a:latin typeface="+mn-lt"/>
            </a:endParaRPr>
          </a:p>
        </p:txBody>
      </p:sp>
      <p:sp>
        <p:nvSpPr>
          <p:cNvPr id="4" name="Rectangle 2"/>
          <p:cNvSpPr/>
          <p:nvPr/>
        </p:nvSpPr>
        <p:spPr>
          <a:xfrm>
            <a:off x="806087" y="135212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- Reyting kaygısı…</a:t>
            </a:r>
            <a:endParaRPr lang="tr-TR" dirty="0"/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602261" y="2242538"/>
            <a:ext cx="6299826" cy="7357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400" b="1" smtClean="0">
                <a:solidFill>
                  <a:srgbClr val="F93B07"/>
                </a:solidFill>
                <a:latin typeface="+mn-lt"/>
              </a:rPr>
              <a:t>4. Hızdan Kaynaklı Etik Sorunlar</a:t>
            </a:r>
            <a:endParaRPr lang="tr-TR" sz="2400" b="1" dirty="0">
              <a:solidFill>
                <a:srgbClr val="F93B07"/>
              </a:solidFill>
              <a:latin typeface="+mn-lt"/>
            </a:endParaRPr>
          </a:p>
        </p:txBody>
      </p:sp>
      <p:sp>
        <p:nvSpPr>
          <p:cNvPr id="7" name="Rectangle 2"/>
          <p:cNvSpPr/>
          <p:nvPr/>
        </p:nvSpPr>
        <p:spPr>
          <a:xfrm>
            <a:off x="806087" y="343510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- Doğrulatma Problemi…</a:t>
            </a:r>
            <a:endParaRPr lang="tr-TR" dirty="0"/>
          </a:p>
        </p:txBody>
      </p:sp>
      <p:sp>
        <p:nvSpPr>
          <p:cNvPr id="8" name="Rectangle 2"/>
          <p:cNvSpPr/>
          <p:nvPr/>
        </p:nvSpPr>
        <p:spPr>
          <a:xfrm>
            <a:off x="806087" y="303791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- «Süremiz azalıyor», «bugünkü zamanımızın sonuna geldik»</a:t>
            </a:r>
            <a:endParaRPr lang="tr-TR" dirty="0"/>
          </a:p>
        </p:txBody>
      </p:sp>
      <p:sp>
        <p:nvSpPr>
          <p:cNvPr id="9" name="Rectangle 2"/>
          <p:cNvSpPr/>
          <p:nvPr/>
        </p:nvSpPr>
        <p:spPr>
          <a:xfrm>
            <a:off x="806087" y="378224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- Alternatif sesler ??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396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1"/>
          <p:cNvSpPr>
            <a:spLocks noGrp="1"/>
          </p:cNvSpPr>
          <p:nvPr>
            <p:ph type="ctrTitle"/>
          </p:nvPr>
        </p:nvSpPr>
        <p:spPr>
          <a:xfrm>
            <a:off x="602261" y="459825"/>
            <a:ext cx="6299826" cy="735725"/>
          </a:xfrm>
        </p:spPr>
        <p:txBody>
          <a:bodyPr>
            <a:noAutofit/>
          </a:bodyPr>
          <a:lstStyle/>
          <a:p>
            <a:pPr algn="l"/>
            <a:r>
              <a:rPr lang="tr-TR" sz="2400" b="1" dirty="0">
                <a:solidFill>
                  <a:srgbClr val="F93B07"/>
                </a:solidFill>
                <a:latin typeface="+mn-lt"/>
              </a:rPr>
              <a:t>5</a:t>
            </a:r>
            <a:r>
              <a:rPr lang="tr-TR" sz="2400" b="1" dirty="0" smtClean="0">
                <a:solidFill>
                  <a:srgbClr val="F93B07"/>
                </a:solidFill>
                <a:latin typeface="+mn-lt"/>
              </a:rPr>
              <a:t>. Eğlence ve Günlük Yaşamın Enformasyonu</a:t>
            </a:r>
            <a:endParaRPr lang="tr-TR" sz="2400" b="1" dirty="0">
              <a:solidFill>
                <a:srgbClr val="F93B07"/>
              </a:solidFill>
              <a:latin typeface="+mn-lt"/>
            </a:endParaRPr>
          </a:p>
        </p:txBody>
      </p:sp>
      <p:sp>
        <p:nvSpPr>
          <p:cNvPr id="4" name="Rectangle 2"/>
          <p:cNvSpPr/>
          <p:nvPr/>
        </p:nvSpPr>
        <p:spPr>
          <a:xfrm>
            <a:off x="806087" y="135212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- Infotainment</a:t>
            </a:r>
            <a:endParaRPr lang="tr-TR" dirty="0"/>
          </a:p>
        </p:txBody>
      </p:sp>
      <p:sp>
        <p:nvSpPr>
          <p:cNvPr id="7" name="Rectangle 2"/>
          <p:cNvSpPr/>
          <p:nvPr/>
        </p:nvSpPr>
        <p:spPr>
          <a:xfrm>
            <a:off x="806087" y="179112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- Yurttaş </a:t>
            </a:r>
            <a:r>
              <a:rPr lang="tr-TR" dirty="0" smtClean="0">
                <a:sym typeface="Wingdings" pitchFamily="2" charset="2"/>
              </a:rPr>
              <a:t> Müşteri</a:t>
            </a:r>
            <a:endParaRPr lang="tr-TR" dirty="0"/>
          </a:p>
        </p:txBody>
      </p:sp>
      <p:sp>
        <p:nvSpPr>
          <p:cNvPr id="8" name="Rectangle 2"/>
          <p:cNvSpPr/>
          <p:nvPr/>
        </p:nvSpPr>
        <p:spPr>
          <a:xfrm>
            <a:off x="806087" y="217347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- Sağlık, fitness, alışveriş, evcil hayvanlar...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853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67575" y="538202"/>
            <a:ext cx="6299826" cy="735725"/>
          </a:xfrm>
        </p:spPr>
        <p:txBody>
          <a:bodyPr>
            <a:noAutofit/>
          </a:bodyPr>
          <a:lstStyle/>
          <a:p>
            <a:pPr algn="l"/>
            <a:r>
              <a:rPr lang="tr-TR" sz="2400" b="1" dirty="0" smtClean="0">
                <a:solidFill>
                  <a:srgbClr val="F93B07"/>
                </a:solidFill>
                <a:latin typeface="+mn-lt"/>
              </a:rPr>
              <a:t>Televizyon Yayınlarında Denetim</a:t>
            </a:r>
            <a:endParaRPr lang="tr-TR" sz="2400" b="1" dirty="0">
              <a:solidFill>
                <a:srgbClr val="F93B07"/>
              </a:solidFill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71401" y="157419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1994 </a:t>
            </a:r>
            <a:r>
              <a:rPr lang="tr-TR" dirty="0" smtClean="0">
                <a:sym typeface="Wingdings" panose="05000000000000000000" pitchFamily="2" charset="2"/>
              </a:rPr>
              <a:t> RTÜK</a:t>
            </a:r>
            <a:endParaRPr lang="tr-TR" dirty="0"/>
          </a:p>
        </p:txBody>
      </p:sp>
      <p:sp>
        <p:nvSpPr>
          <p:cNvPr id="4" name="Aşağı Ok 3"/>
          <p:cNvSpPr/>
          <p:nvPr/>
        </p:nvSpPr>
        <p:spPr>
          <a:xfrm>
            <a:off x="1929126" y="2118909"/>
            <a:ext cx="171350" cy="249779"/>
          </a:xfrm>
          <a:prstGeom prst="down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Rectangle 2"/>
          <p:cNvSpPr/>
          <p:nvPr/>
        </p:nvSpPr>
        <p:spPr>
          <a:xfrm>
            <a:off x="1154430" y="254406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u="sng" dirty="0" smtClean="0"/>
              <a:t>3 denetim şekli</a:t>
            </a:r>
            <a:endParaRPr lang="tr-TR" u="sng" dirty="0"/>
          </a:p>
        </p:txBody>
      </p:sp>
      <p:sp>
        <p:nvSpPr>
          <p:cNvPr id="6" name="Rectangle 2"/>
          <p:cNvSpPr/>
          <p:nvPr/>
        </p:nvSpPr>
        <p:spPr>
          <a:xfrm>
            <a:off x="1154430" y="3029004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1. RTÜK Uzmanları tarafından yapılan doğrudan denetim </a:t>
            </a:r>
            <a:endParaRPr lang="tr-TR" dirty="0"/>
          </a:p>
        </p:txBody>
      </p:sp>
      <p:sp>
        <p:nvSpPr>
          <p:cNvPr id="7" name="Rectangle 2"/>
          <p:cNvSpPr/>
          <p:nvPr/>
        </p:nvSpPr>
        <p:spPr>
          <a:xfrm>
            <a:off x="1154429" y="3513939"/>
            <a:ext cx="92174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2. RTÜK İletişim Merkezi’ne gelen şikayetler doğrultusunda yapılan denetim</a:t>
            </a:r>
            <a:endParaRPr lang="tr-TR" dirty="0"/>
          </a:p>
        </p:txBody>
      </p:sp>
      <p:sp>
        <p:nvSpPr>
          <p:cNvPr id="8" name="Rectangle 2"/>
          <p:cNvSpPr/>
          <p:nvPr/>
        </p:nvSpPr>
        <p:spPr>
          <a:xfrm>
            <a:off x="1154429" y="3998874"/>
            <a:ext cx="92174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3. Yayıncılık Etik İlkeleri bağlamında yayıncı kuruluşların gerçekleştirdiği özdenetim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353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67575" y="538202"/>
            <a:ext cx="6299826" cy="735725"/>
          </a:xfrm>
        </p:spPr>
        <p:txBody>
          <a:bodyPr>
            <a:noAutofit/>
          </a:bodyPr>
          <a:lstStyle/>
          <a:p>
            <a:pPr algn="l"/>
            <a:r>
              <a:rPr lang="tr-TR" sz="2400" b="1" dirty="0" smtClean="0">
                <a:solidFill>
                  <a:srgbClr val="F93B07"/>
                </a:solidFill>
                <a:latin typeface="+mn-lt"/>
              </a:rPr>
              <a:t>RTÜK Yayın İlkeleri</a:t>
            </a:r>
            <a:endParaRPr lang="tr-TR" sz="2400" b="1" dirty="0">
              <a:solidFill>
                <a:srgbClr val="F93B07"/>
              </a:solidFill>
              <a:latin typeface="+mn-lt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879565" y="4776742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Ahlak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879565" y="152301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 smtClean="0"/>
              <a:t>İnsan</a:t>
            </a:r>
            <a:r>
              <a:rPr lang="en-US" dirty="0" smtClean="0"/>
              <a:t> </a:t>
            </a:r>
            <a:r>
              <a:rPr lang="en-US" dirty="0" err="1"/>
              <a:t>Onuru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Yaşam</a:t>
            </a:r>
            <a:r>
              <a:rPr lang="en-US" dirty="0"/>
              <a:t> </a:t>
            </a:r>
            <a:r>
              <a:rPr lang="en-US" dirty="0" err="1" smtClean="0"/>
              <a:t>Hakk</a:t>
            </a:r>
            <a:r>
              <a:rPr lang="tr-TR" dirty="0" smtClean="0"/>
              <a:t>ı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879565" y="201013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 smtClean="0"/>
              <a:t>Şiddet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879565" y="2930313"/>
            <a:ext cx="16676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Ayr</a:t>
            </a:r>
            <a:r>
              <a:rPr lang="tr-TR" dirty="0" smtClean="0"/>
              <a:t>ı</a:t>
            </a:r>
            <a:r>
              <a:rPr lang="en-US" dirty="0" smtClean="0"/>
              <a:t>mc</a:t>
            </a:r>
            <a:r>
              <a:rPr lang="tr-TR" dirty="0" smtClean="0"/>
              <a:t>ılık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879565" y="2470223"/>
            <a:ext cx="14475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Müstehcenlik</a:t>
            </a:r>
            <a:endParaRPr lang="en-US" dirty="0"/>
          </a:p>
        </p:txBody>
      </p:sp>
      <p:sp>
        <p:nvSpPr>
          <p:cNvPr id="14" name="Dikdörtgen 13"/>
          <p:cNvSpPr/>
          <p:nvPr/>
        </p:nvSpPr>
        <p:spPr>
          <a:xfrm>
            <a:off x="879565" y="3390403"/>
            <a:ext cx="2020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Mahremiyet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788124" y="3846653"/>
            <a:ext cx="25690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Çocuklar</a:t>
            </a:r>
            <a:r>
              <a:rPr lang="tr-TR" dirty="0" smtClean="0"/>
              <a:t>ı</a:t>
            </a:r>
            <a:r>
              <a:rPr lang="en-US" dirty="0" smtClean="0"/>
              <a:t>n </a:t>
            </a:r>
            <a:r>
              <a:rPr lang="en-US" dirty="0" err="1" smtClean="0"/>
              <a:t>Korunmas</a:t>
            </a:r>
            <a:r>
              <a:rPr lang="tr-TR" dirty="0" smtClean="0"/>
              <a:t>ı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879565" y="4320962"/>
            <a:ext cx="23861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Hukukun Üstünlüğü</a:t>
            </a:r>
            <a:endParaRPr lang="tr-TR" dirty="0"/>
          </a:p>
        </p:txBody>
      </p:sp>
      <p:sp>
        <p:nvSpPr>
          <p:cNvPr id="17" name="Dikdörtgen 16"/>
          <p:cNvSpPr/>
          <p:nvPr/>
        </p:nvSpPr>
        <p:spPr>
          <a:xfrm>
            <a:off x="879565" y="5268347"/>
            <a:ext cx="12888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Haberler</a:t>
            </a:r>
            <a:endParaRPr lang="tr-TR" dirty="0"/>
          </a:p>
        </p:txBody>
      </p:sp>
      <p:sp>
        <p:nvSpPr>
          <p:cNvPr id="18" name="Dikdörtgen 17"/>
          <p:cNvSpPr/>
          <p:nvPr/>
        </p:nvSpPr>
        <p:spPr>
          <a:xfrm>
            <a:off x="4340002" y="151852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 smtClean="0"/>
              <a:t>Yarg</a:t>
            </a:r>
            <a:r>
              <a:rPr lang="tr-TR" dirty="0" smtClean="0"/>
              <a:t>ı</a:t>
            </a:r>
            <a:r>
              <a:rPr lang="en-US" dirty="0" smtClean="0"/>
              <a:t>lama </a:t>
            </a:r>
            <a:r>
              <a:rPr lang="en-US" dirty="0" err="1"/>
              <a:t>Süreçlerine</a:t>
            </a:r>
            <a:r>
              <a:rPr lang="en-US" dirty="0"/>
              <a:t> </a:t>
            </a:r>
            <a:r>
              <a:rPr lang="en-US" dirty="0" err="1"/>
              <a:t>İlişkin</a:t>
            </a:r>
            <a:r>
              <a:rPr lang="en-US" dirty="0"/>
              <a:t> </a:t>
            </a:r>
            <a:r>
              <a:rPr lang="en-US" dirty="0" err="1" smtClean="0"/>
              <a:t>Haberler</a:t>
            </a:r>
            <a:endParaRPr lang="tr-TR" dirty="0"/>
          </a:p>
        </p:txBody>
      </p:sp>
      <p:sp>
        <p:nvSpPr>
          <p:cNvPr id="19" name="Dikdörtgen 18"/>
          <p:cNvSpPr/>
          <p:nvPr/>
        </p:nvSpPr>
        <p:spPr>
          <a:xfrm>
            <a:off x="4340002" y="190821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 smtClean="0"/>
              <a:t>Haberlerde</a:t>
            </a:r>
            <a:r>
              <a:rPr lang="en-US" dirty="0" smtClean="0"/>
              <a:t> </a:t>
            </a:r>
            <a:r>
              <a:rPr lang="en-US" dirty="0" err="1"/>
              <a:t>Kişilik</a:t>
            </a:r>
            <a:r>
              <a:rPr lang="en-US" dirty="0"/>
              <a:t> </a:t>
            </a:r>
            <a:r>
              <a:rPr lang="en-US" dirty="0" err="1"/>
              <a:t>Haklarinin</a:t>
            </a:r>
            <a:r>
              <a:rPr lang="en-US" dirty="0"/>
              <a:t> </a:t>
            </a:r>
            <a:r>
              <a:rPr lang="en-US" dirty="0" err="1" smtClean="0"/>
              <a:t>Korunmasi</a:t>
            </a:r>
            <a:endParaRPr lang="tr-TR" dirty="0"/>
          </a:p>
        </p:txBody>
      </p:sp>
      <p:sp>
        <p:nvSpPr>
          <p:cNvPr id="20" name="Dikdörtgen 19"/>
          <p:cNvSpPr/>
          <p:nvPr/>
        </p:nvSpPr>
        <p:spPr>
          <a:xfrm>
            <a:off x="4340002" y="230157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Haksız Çıkar</a:t>
            </a:r>
            <a:endParaRPr lang="tr-TR" dirty="0"/>
          </a:p>
        </p:txBody>
      </p:sp>
      <p:sp>
        <p:nvSpPr>
          <p:cNvPr id="21" name="Dikdörtgen 20"/>
          <p:cNvSpPr/>
          <p:nvPr/>
        </p:nvSpPr>
        <p:spPr>
          <a:xfrm>
            <a:off x="4340002" y="269493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Afet</a:t>
            </a:r>
            <a:r>
              <a:rPr lang="tr-TR" dirty="0"/>
              <a:t>, Savaş, Terör Ve Kriz </a:t>
            </a:r>
            <a:r>
              <a:rPr lang="tr-TR" dirty="0" smtClean="0"/>
              <a:t>Durumları</a:t>
            </a:r>
            <a:endParaRPr lang="tr-TR" dirty="0"/>
          </a:p>
        </p:txBody>
      </p:sp>
      <p:sp>
        <p:nvSpPr>
          <p:cNvPr id="22" name="Dikdörtgen 21"/>
          <p:cNvSpPr/>
          <p:nvPr/>
        </p:nvSpPr>
        <p:spPr>
          <a:xfrm>
            <a:off x="4340002" y="308829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Seçim </a:t>
            </a:r>
            <a:r>
              <a:rPr lang="tr-TR" dirty="0"/>
              <a:t>Dönemlerinde </a:t>
            </a:r>
            <a:r>
              <a:rPr lang="tr-TR" dirty="0" smtClean="0"/>
              <a:t>Yayınlar</a:t>
            </a:r>
            <a:endParaRPr lang="tr-TR" dirty="0"/>
          </a:p>
        </p:txBody>
      </p:sp>
      <p:sp>
        <p:nvSpPr>
          <p:cNvPr id="23" name="Dikdörtgen 22"/>
          <p:cNvSpPr/>
          <p:nvPr/>
        </p:nvSpPr>
        <p:spPr>
          <a:xfrm>
            <a:off x="4309521" y="347449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Ticari İletişim</a:t>
            </a:r>
            <a:endParaRPr lang="tr-TR" dirty="0"/>
          </a:p>
        </p:txBody>
      </p:sp>
      <p:sp>
        <p:nvSpPr>
          <p:cNvPr id="25" name="Dikdörtgen 24"/>
          <p:cNvSpPr/>
          <p:nvPr/>
        </p:nvSpPr>
        <p:spPr>
          <a:xfrm>
            <a:off x="4309521" y="385558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Program Desteklemesi</a:t>
            </a:r>
            <a:endParaRPr lang="tr-TR" dirty="0"/>
          </a:p>
        </p:txBody>
      </p:sp>
      <p:sp>
        <p:nvSpPr>
          <p:cNvPr id="26" name="Dikdörtgen 25"/>
          <p:cNvSpPr/>
          <p:nvPr/>
        </p:nvSpPr>
        <p:spPr>
          <a:xfrm>
            <a:off x="4340002" y="428596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Ürün Yerleştirme</a:t>
            </a:r>
            <a:endParaRPr lang="tr-TR" dirty="0"/>
          </a:p>
        </p:txBody>
      </p:sp>
      <p:sp>
        <p:nvSpPr>
          <p:cNvPr id="27" name="Dikdörtgen 26"/>
          <p:cNvSpPr/>
          <p:nvPr/>
        </p:nvSpPr>
        <p:spPr>
          <a:xfrm>
            <a:off x="4309521" y="468392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Kültür </a:t>
            </a:r>
            <a:r>
              <a:rPr lang="tr-TR" dirty="0"/>
              <a:t>Sanat Ve Spor </a:t>
            </a:r>
            <a:r>
              <a:rPr lang="tr-TR" dirty="0" smtClean="0"/>
              <a:t>Etkinlikleri</a:t>
            </a:r>
            <a:endParaRPr lang="tr-TR" dirty="0"/>
          </a:p>
        </p:txBody>
      </p:sp>
      <p:sp>
        <p:nvSpPr>
          <p:cNvPr id="28" name="Dikdörtgen 27"/>
          <p:cNvSpPr/>
          <p:nvPr/>
        </p:nvSpPr>
        <p:spPr>
          <a:xfrm>
            <a:off x="4340002" y="5031392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Canlı Yayın</a:t>
            </a:r>
            <a:endParaRPr lang="tr-TR" dirty="0"/>
          </a:p>
        </p:txBody>
      </p:sp>
      <p:sp>
        <p:nvSpPr>
          <p:cNvPr id="29" name="Dikdörtgen 28"/>
          <p:cNvSpPr/>
          <p:nvPr/>
        </p:nvSpPr>
        <p:spPr>
          <a:xfrm>
            <a:off x="4309521" y="537885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Yayınlarda </a:t>
            </a:r>
            <a:r>
              <a:rPr lang="tr-TR" dirty="0"/>
              <a:t>Dilin </a:t>
            </a:r>
            <a:r>
              <a:rPr lang="tr-TR" dirty="0" smtClean="0"/>
              <a:t>Kullanımı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786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11697</TotalTime>
  <Words>580</Words>
  <Application>Microsoft Office PowerPoint</Application>
  <PresentationFormat>Özel</PresentationFormat>
  <Paragraphs>83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Office Teması</vt:lpstr>
      <vt:lpstr>Televizyon Haberciliği ve Etik</vt:lpstr>
      <vt:lpstr>1. Görüntüden Kaynaklanan Etik Sorunlar</vt:lpstr>
      <vt:lpstr>1. Görüntüden Kaynaklanan Etik Sorunlar</vt:lpstr>
      <vt:lpstr>1. Görüntüden Kaynaklanan Etik Sorunlar</vt:lpstr>
      <vt:lpstr>PowerPoint Sunusu</vt:lpstr>
      <vt:lpstr>3. Asparagas Haberler</vt:lpstr>
      <vt:lpstr>5. Eğlence ve Günlük Yaşamın Enformasyonu</vt:lpstr>
      <vt:lpstr>Televizyon Yayınlarında Denetim</vt:lpstr>
      <vt:lpstr>RTÜK Yayın İlkeleri</vt:lpstr>
      <vt:lpstr>PowerPoint Sunusu</vt:lpstr>
      <vt:lpstr>RTÜK Yayıncılık Etik İlkeleri</vt:lpstr>
      <vt:lpstr>RTÜK Yayıncılık Etik İlkeleri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ilaum</dc:creator>
  <cp:lastModifiedBy>SINIF</cp:lastModifiedBy>
  <cp:revision>370</cp:revision>
  <dcterms:created xsi:type="dcterms:W3CDTF">2019-01-17T10:01:17Z</dcterms:created>
  <dcterms:modified xsi:type="dcterms:W3CDTF">2019-04-16T10:03:18Z</dcterms:modified>
</cp:coreProperties>
</file>