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78" r:id="rId4"/>
    <p:sldId id="258" r:id="rId5"/>
    <p:sldId id="260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69" r:id="rId19"/>
    <p:sldId id="270" r:id="rId20"/>
    <p:sldId id="272" r:id="rId21"/>
    <p:sldId id="273" r:id="rId22"/>
    <p:sldId id="274" r:id="rId23"/>
    <p:sldId id="275" r:id="rId24"/>
    <p:sldId id="276" r:id="rId25"/>
    <p:sldId id="277" r:id="rId26"/>
    <p:sldId id="271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491" autoAdjust="0"/>
    <p:restoredTop sz="94660"/>
  </p:normalViewPr>
  <p:slideViewPr>
    <p:cSldViewPr snapToGrid="0">
      <p:cViewPr varScale="1">
        <p:scale>
          <a:sx n="30" d="100"/>
          <a:sy n="30" d="100"/>
        </p:scale>
        <p:origin x="60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271C-3B01-47B5-AD8C-18E92ABEF374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8F80C-62A1-4D68-914D-B46892A5E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43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271C-3B01-47B5-AD8C-18E92ABEF374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8F80C-62A1-4D68-914D-B46892A5E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880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271C-3B01-47B5-AD8C-18E92ABEF374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8F80C-62A1-4D68-914D-B46892A5E5D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68052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271C-3B01-47B5-AD8C-18E92ABEF374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8F80C-62A1-4D68-914D-B46892A5E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96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271C-3B01-47B5-AD8C-18E92ABEF374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8F80C-62A1-4D68-914D-B46892A5E5D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0500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271C-3B01-47B5-AD8C-18E92ABEF374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8F80C-62A1-4D68-914D-B46892A5E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060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271C-3B01-47B5-AD8C-18E92ABEF374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8F80C-62A1-4D68-914D-B46892A5E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1181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271C-3B01-47B5-AD8C-18E92ABEF374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8F80C-62A1-4D68-914D-B46892A5E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658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271C-3B01-47B5-AD8C-18E92ABEF374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8F80C-62A1-4D68-914D-B46892A5E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55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271C-3B01-47B5-AD8C-18E92ABEF374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8F80C-62A1-4D68-914D-B46892A5E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56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271C-3B01-47B5-AD8C-18E92ABEF374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8F80C-62A1-4D68-914D-B46892A5E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906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271C-3B01-47B5-AD8C-18E92ABEF374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8F80C-62A1-4D68-914D-B46892A5E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541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271C-3B01-47B5-AD8C-18E92ABEF374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8F80C-62A1-4D68-914D-B46892A5E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20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271C-3B01-47B5-AD8C-18E92ABEF374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8F80C-62A1-4D68-914D-B46892A5E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7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271C-3B01-47B5-AD8C-18E92ABEF374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8F80C-62A1-4D68-914D-B46892A5E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40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5271C-3B01-47B5-AD8C-18E92ABEF374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8F80C-62A1-4D68-914D-B46892A5E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215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5271C-3B01-47B5-AD8C-18E92ABEF374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888F80C-62A1-4D68-914D-B46892A5E5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77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54955" y="816429"/>
            <a:ext cx="8825658" cy="4114800"/>
          </a:xfrm>
        </p:spPr>
        <p:txBody>
          <a:bodyPr>
            <a:noAutofit/>
          </a:bodyPr>
          <a:lstStyle/>
          <a:p>
            <a:pPr algn="ctr"/>
            <a:r>
              <a:rPr lang="tr-TR" sz="8000" dirty="0" smtClean="0">
                <a:solidFill>
                  <a:srgbClr val="FF0000"/>
                </a:solidFill>
              </a:rPr>
              <a:t>Yaşlıya Kötü </a:t>
            </a:r>
            <a:r>
              <a:rPr lang="tr-TR" sz="8000" dirty="0">
                <a:solidFill>
                  <a:srgbClr val="FF0000"/>
                </a:solidFill>
              </a:rPr>
              <a:t>M</a:t>
            </a:r>
            <a:r>
              <a:rPr lang="tr-TR" sz="8000" dirty="0" smtClean="0">
                <a:solidFill>
                  <a:srgbClr val="FF0000"/>
                </a:solidFill>
              </a:rPr>
              <a:t>uamele </a:t>
            </a:r>
            <a:endParaRPr lang="en-US" sz="8000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07067" y="5551713"/>
            <a:ext cx="7766936" cy="653143"/>
          </a:xfrm>
        </p:spPr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</a:rPr>
              <a:t>Doç. Dr. Volkan Atmış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705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Güven içeren bir ilişkinin bozulması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İçerik Yer Tutucusu 1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Kasıt olsun veya olmasın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İhmal etme veya görevmiş gibi hissettirilmesi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Yaşlının bu ilişkiye yatırımı veya beklentisi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06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E</a:t>
            </a:r>
            <a:r>
              <a:rPr lang="tr-TR" dirty="0" smtClean="0">
                <a:solidFill>
                  <a:srgbClr val="FF0000"/>
                </a:solidFill>
              </a:rPr>
              <a:t>pidemiyoloji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Bakımevlerinde yılda %10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Demans hastalarının %50’si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Psikolojik/duygusal %4.6-12.9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Ekonomik % 3.5-6.6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İhmal %5.4-5.1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Fiziksel % 0.2-2.1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Cinsel %0.3-0.6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Her 24 yaşlıdan birinde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96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Risk Faktörleri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Kurbanın sağlık bozukluğu veya fonksiyonel yetmezliği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Kognitif bozukluk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Failin sapkınlığı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Failin yaşlıya bağımlı olması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Beraber yaşama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Dışsal stres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Sosyal izolasyon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Şiddet öyküsü</a:t>
            </a:r>
          </a:p>
          <a:p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74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Eşler ve erişkin çocuklar en sık fail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Fail çocuklarsa cinsiyet ayrımı yok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Kurbanların 2/3’ü kadın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99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>
                <a:solidFill>
                  <a:srgbClr val="FF0000"/>
                </a:solidFill>
              </a:rPr>
              <a:t>Patofizyoloji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>
                <a:solidFill>
                  <a:schemeClr val="tx1"/>
                </a:solidFill>
              </a:rPr>
              <a:t>Transgenerasyonel</a:t>
            </a:r>
            <a:r>
              <a:rPr lang="tr-TR" sz="2400" dirty="0" smtClean="0">
                <a:solidFill>
                  <a:schemeClr val="tx1"/>
                </a:solidFill>
              </a:rPr>
              <a:t> şiddet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Stresli bakıcı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Failin </a:t>
            </a:r>
            <a:r>
              <a:rPr lang="tr-TR" sz="2400" dirty="0" err="1" smtClean="0">
                <a:solidFill>
                  <a:schemeClr val="tx1"/>
                </a:solidFill>
              </a:rPr>
              <a:t>mental</a:t>
            </a:r>
            <a:r>
              <a:rPr lang="tr-TR" sz="2400" dirty="0" smtClean="0">
                <a:solidFill>
                  <a:schemeClr val="tx1"/>
                </a:solidFill>
              </a:rPr>
              <a:t> sorunları</a:t>
            </a:r>
          </a:p>
          <a:p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99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Klinik prezentasyon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5 cm üzeri morluk (yüz, sağ kol, sırt)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Malnütrisyon</a:t>
            </a:r>
          </a:p>
          <a:p>
            <a:r>
              <a:rPr lang="tr-TR" sz="2400" dirty="0" err="1" smtClean="0">
                <a:solidFill>
                  <a:schemeClr val="tx1"/>
                </a:solidFill>
              </a:rPr>
              <a:t>Dehidratasyon</a:t>
            </a:r>
            <a:endParaRPr lang="tr-TR" sz="2400" dirty="0" smtClean="0">
              <a:solidFill>
                <a:schemeClr val="tx1"/>
              </a:solidFill>
            </a:endParaRPr>
          </a:p>
          <a:p>
            <a:r>
              <a:rPr lang="tr-TR" sz="2400" dirty="0" smtClean="0">
                <a:solidFill>
                  <a:schemeClr val="tx1"/>
                </a:solidFill>
              </a:rPr>
              <a:t>Kronik hastalık kontrolünde değişiklikler</a:t>
            </a:r>
          </a:p>
          <a:p>
            <a:r>
              <a:rPr lang="tr-TR" sz="2400" dirty="0" err="1" smtClean="0">
                <a:solidFill>
                  <a:schemeClr val="tx1"/>
                </a:solidFill>
              </a:rPr>
              <a:t>Hipo</a:t>
            </a:r>
            <a:r>
              <a:rPr lang="tr-TR" sz="2400" dirty="0" smtClean="0">
                <a:solidFill>
                  <a:schemeClr val="tx1"/>
                </a:solidFill>
              </a:rPr>
              <a:t>/</a:t>
            </a:r>
            <a:r>
              <a:rPr lang="tr-TR" sz="2400" dirty="0" err="1" smtClean="0">
                <a:solidFill>
                  <a:schemeClr val="tx1"/>
                </a:solidFill>
              </a:rPr>
              <a:t>hipertermi</a:t>
            </a:r>
            <a:endParaRPr lang="tr-TR" sz="2400" dirty="0" smtClean="0">
              <a:solidFill>
                <a:schemeClr val="tx1"/>
              </a:solidFill>
            </a:endParaRPr>
          </a:p>
          <a:p>
            <a:r>
              <a:rPr lang="tr-TR" sz="2400" dirty="0" err="1" smtClean="0">
                <a:solidFill>
                  <a:schemeClr val="tx1"/>
                </a:solidFill>
              </a:rPr>
              <a:t>Rabdomiyoliz</a:t>
            </a:r>
            <a:endParaRPr lang="tr-TR" sz="2400" dirty="0" smtClean="0">
              <a:solidFill>
                <a:schemeClr val="tx1"/>
              </a:solidFill>
            </a:endParaRPr>
          </a:p>
          <a:p>
            <a:r>
              <a:rPr lang="tr-TR" sz="2400" dirty="0" err="1" smtClean="0">
                <a:solidFill>
                  <a:schemeClr val="tx1"/>
                </a:solidFill>
              </a:rPr>
              <a:t>Toksikolojik</a:t>
            </a:r>
            <a:r>
              <a:rPr lang="tr-TR" sz="2400" dirty="0" smtClean="0">
                <a:solidFill>
                  <a:schemeClr val="tx1"/>
                </a:solidFill>
              </a:rPr>
              <a:t> bulgular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94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Nelere dikkat edelim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000" dirty="0" smtClean="0">
                <a:solidFill>
                  <a:schemeClr val="tx1"/>
                </a:solidFill>
              </a:rPr>
              <a:t>Yaşlıdan hikaye</a:t>
            </a:r>
          </a:p>
          <a:p>
            <a:r>
              <a:rPr lang="tr-TR" sz="2000" dirty="0" smtClean="0">
                <a:solidFill>
                  <a:schemeClr val="tx1"/>
                </a:solidFill>
              </a:rPr>
              <a:t>Failden hikaye</a:t>
            </a:r>
          </a:p>
          <a:p>
            <a:r>
              <a:rPr lang="tr-TR" sz="2000" dirty="0" smtClean="0">
                <a:solidFill>
                  <a:schemeClr val="tx1"/>
                </a:solidFill>
              </a:rPr>
              <a:t>Davranışsal gözlem</a:t>
            </a:r>
          </a:p>
          <a:p>
            <a:r>
              <a:rPr lang="tr-TR" sz="2000" dirty="0" smtClean="0">
                <a:solidFill>
                  <a:schemeClr val="tx1"/>
                </a:solidFill>
              </a:rPr>
              <a:t>Genel görünüm</a:t>
            </a:r>
          </a:p>
          <a:p>
            <a:r>
              <a:rPr lang="tr-TR" sz="2000" dirty="0" smtClean="0">
                <a:solidFill>
                  <a:schemeClr val="tx1"/>
                </a:solidFill>
              </a:rPr>
              <a:t>Cilt/</a:t>
            </a:r>
            <a:r>
              <a:rPr lang="tr-TR" sz="2000" dirty="0" err="1" smtClean="0">
                <a:solidFill>
                  <a:schemeClr val="tx1"/>
                </a:solidFill>
              </a:rPr>
              <a:t>muköz</a:t>
            </a:r>
            <a:r>
              <a:rPr lang="tr-TR" sz="2000" dirty="0" smtClean="0">
                <a:solidFill>
                  <a:schemeClr val="tx1"/>
                </a:solidFill>
              </a:rPr>
              <a:t> </a:t>
            </a:r>
            <a:r>
              <a:rPr lang="tr-TR" sz="2000" dirty="0" err="1" smtClean="0">
                <a:solidFill>
                  <a:schemeClr val="tx1"/>
                </a:solidFill>
              </a:rPr>
              <a:t>membranlar</a:t>
            </a:r>
            <a:endParaRPr lang="tr-TR" sz="2000" dirty="0" smtClean="0">
              <a:solidFill>
                <a:schemeClr val="tx1"/>
              </a:solidFill>
            </a:endParaRPr>
          </a:p>
          <a:p>
            <a:r>
              <a:rPr lang="tr-TR" sz="2000" dirty="0" smtClean="0">
                <a:solidFill>
                  <a:schemeClr val="tx1"/>
                </a:solidFill>
              </a:rPr>
              <a:t>Baş ve boyun</a:t>
            </a:r>
          </a:p>
          <a:p>
            <a:r>
              <a:rPr lang="tr-TR" sz="2000" dirty="0" smtClean="0">
                <a:solidFill>
                  <a:schemeClr val="tx1"/>
                </a:solidFill>
              </a:rPr>
              <a:t>Gövde</a:t>
            </a:r>
          </a:p>
          <a:p>
            <a:r>
              <a:rPr lang="tr-TR" sz="2000" dirty="0" smtClean="0">
                <a:solidFill>
                  <a:schemeClr val="tx1"/>
                </a:solidFill>
              </a:rPr>
              <a:t>Genitoüriner</a:t>
            </a:r>
          </a:p>
          <a:p>
            <a:r>
              <a:rPr lang="tr-TR" sz="2000" dirty="0" err="1" smtClean="0">
                <a:solidFill>
                  <a:schemeClr val="tx1"/>
                </a:solidFill>
              </a:rPr>
              <a:t>Ekstremite</a:t>
            </a:r>
            <a:endParaRPr lang="tr-TR" sz="2000" dirty="0" smtClean="0">
              <a:solidFill>
                <a:schemeClr val="tx1"/>
              </a:solidFill>
            </a:endParaRPr>
          </a:p>
          <a:p>
            <a:r>
              <a:rPr lang="tr-TR" sz="2000" dirty="0" smtClean="0">
                <a:solidFill>
                  <a:schemeClr val="tx1"/>
                </a:solidFill>
              </a:rPr>
              <a:t>Kas iskelet</a:t>
            </a:r>
          </a:p>
          <a:p>
            <a:r>
              <a:rPr lang="tr-TR" sz="2000" dirty="0" err="1" smtClean="0">
                <a:solidFill>
                  <a:schemeClr val="tx1"/>
                </a:solidFill>
              </a:rPr>
              <a:t>Mental</a:t>
            </a:r>
            <a:r>
              <a:rPr lang="tr-TR" sz="2000" dirty="0" smtClean="0">
                <a:solidFill>
                  <a:schemeClr val="tx1"/>
                </a:solidFill>
              </a:rPr>
              <a:t> durum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7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Y</a:t>
            </a:r>
            <a:r>
              <a:rPr lang="tr-TR" dirty="0" smtClean="0">
                <a:solidFill>
                  <a:srgbClr val="FF0000"/>
                </a:solidFill>
              </a:rPr>
              <a:t>önetim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>
                <a:solidFill>
                  <a:schemeClr val="tx1"/>
                </a:solidFill>
              </a:rPr>
              <a:t>Morbid</a:t>
            </a:r>
            <a:r>
              <a:rPr lang="tr-TR" sz="2400" dirty="0" smtClean="0">
                <a:solidFill>
                  <a:schemeClr val="tx1"/>
                </a:solidFill>
              </a:rPr>
              <a:t> ve </a:t>
            </a:r>
            <a:r>
              <a:rPr lang="tr-TR" sz="2400" dirty="0" err="1" smtClean="0">
                <a:solidFill>
                  <a:schemeClr val="tx1"/>
                </a:solidFill>
              </a:rPr>
              <a:t>mortal</a:t>
            </a:r>
            <a:endParaRPr lang="tr-TR" sz="2400" dirty="0" smtClean="0">
              <a:solidFill>
                <a:schemeClr val="tx1"/>
              </a:solidFill>
            </a:endParaRPr>
          </a:p>
          <a:p>
            <a:r>
              <a:rPr lang="tr-TR" sz="2400" dirty="0" smtClean="0">
                <a:solidFill>
                  <a:schemeClr val="tx1"/>
                </a:solidFill>
              </a:rPr>
              <a:t>Öncesi dikkat edilecekler</a:t>
            </a:r>
          </a:p>
          <a:p>
            <a:r>
              <a:rPr lang="tr-TR" sz="2400" dirty="0">
                <a:solidFill>
                  <a:schemeClr val="tx1"/>
                </a:solidFill>
              </a:rPr>
              <a:t>S</a:t>
            </a:r>
            <a:r>
              <a:rPr lang="tr-TR" sz="2400" dirty="0" smtClean="0">
                <a:solidFill>
                  <a:schemeClr val="tx1"/>
                </a:solidFill>
              </a:rPr>
              <a:t>ırasında yapılacaklar</a:t>
            </a:r>
          </a:p>
          <a:p>
            <a:r>
              <a:rPr lang="tr-TR" sz="2400" dirty="0">
                <a:solidFill>
                  <a:schemeClr val="tx1"/>
                </a:solidFill>
              </a:rPr>
              <a:t>S</a:t>
            </a:r>
            <a:r>
              <a:rPr lang="tr-TR" sz="2400" dirty="0" smtClean="0">
                <a:solidFill>
                  <a:schemeClr val="tx1"/>
                </a:solidFill>
              </a:rPr>
              <a:t>onrasında yapılacaklar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39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H</a:t>
            </a:r>
            <a:r>
              <a:rPr lang="tr-TR" dirty="0" smtClean="0">
                <a:solidFill>
                  <a:srgbClr val="FF0000"/>
                </a:solidFill>
              </a:rPr>
              <a:t>ikaye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Problemin nedeni belirsiz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Travma ile başvur arası süre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Bakım verenlerin </a:t>
            </a:r>
            <a:r>
              <a:rPr lang="tr-TR" sz="2400" dirty="0" smtClean="0">
                <a:solidFill>
                  <a:schemeClr val="tx1"/>
                </a:solidFill>
              </a:rPr>
              <a:t>uygunsuz/çelişkili </a:t>
            </a:r>
            <a:r>
              <a:rPr lang="tr-TR" sz="2400" dirty="0" smtClean="0">
                <a:solidFill>
                  <a:schemeClr val="tx1"/>
                </a:solidFill>
              </a:rPr>
              <a:t>tepkileri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Problemin </a:t>
            </a:r>
            <a:r>
              <a:rPr lang="tr-TR" sz="2400" dirty="0" smtClean="0">
                <a:solidFill>
                  <a:schemeClr val="tx1"/>
                </a:solidFill>
              </a:rPr>
              <a:t>önemini küçümseme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Anlatılan ile hasra arası uyumsuzluk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80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Aile öyküsü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Geçmişte ailede şiddet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Alkol veya madde bağımlılığı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Ev dışı </a:t>
            </a:r>
            <a:r>
              <a:rPr lang="tr-TR" sz="2400" dirty="0" err="1" smtClean="0">
                <a:solidFill>
                  <a:schemeClr val="tx1"/>
                </a:solidFill>
              </a:rPr>
              <a:t>şidddet</a:t>
            </a:r>
            <a:endParaRPr lang="tr-TR" sz="2400" dirty="0" smtClean="0">
              <a:solidFill>
                <a:schemeClr val="tx1"/>
              </a:solidFill>
            </a:endParaRPr>
          </a:p>
          <a:p>
            <a:r>
              <a:rPr lang="tr-TR" sz="2400" dirty="0" smtClean="0">
                <a:solidFill>
                  <a:schemeClr val="tx1"/>
                </a:solidFill>
              </a:rPr>
              <a:t>İşsizlik, ekonomik güçsüzlük, yolsuzluk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Aile üyelerinin yaşlının maddi gücünü kullanması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Birisi tarafından katı ekonomik kontrol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11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Kötü muamele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32506" y="2193246"/>
            <a:ext cx="8596668" cy="3880773"/>
          </a:xfrm>
        </p:spPr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Güven beklentisi olan bir </a:t>
            </a:r>
            <a:r>
              <a:rPr lang="tr-TR" sz="2400" dirty="0" smtClean="0">
                <a:solidFill>
                  <a:schemeClr val="tx1"/>
                </a:solidFill>
              </a:rPr>
              <a:t>ilişkide güveni sarsan herhangi bir davranış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200" dirty="0" smtClean="0">
                <a:solidFill>
                  <a:schemeClr val="tx1"/>
                </a:solidFill>
              </a:rPr>
              <a:t>Birisi veya bir kurum tarafından fiziksel, cinsel veya psikososyal istismar, terk etme/bırakma veya maddi sömürü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200" dirty="0" smtClean="0">
                <a:solidFill>
                  <a:schemeClr val="tx1"/>
                </a:solidFill>
              </a:rPr>
              <a:t>Ev, kurum veya toplum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200" dirty="0" smtClean="0">
                <a:solidFill>
                  <a:schemeClr val="tx1"/>
                </a:solidFill>
              </a:rPr>
              <a:t>Güven beklentisi olan bir ilişki ve/veya yaşı veya fiziksel yetmezlik sebebiyle yaşlının hedef alınması</a:t>
            </a:r>
            <a:endParaRPr lang="tr-TR" sz="2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26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Farklı tarihlerden kırıklar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Sık acil </a:t>
            </a:r>
            <a:r>
              <a:rPr lang="tr-TR" sz="2400" dirty="0" err="1" smtClean="0">
                <a:solidFill>
                  <a:schemeClr val="tx1"/>
                </a:solidFill>
              </a:rPr>
              <a:t>başvuruus</a:t>
            </a:r>
            <a:endParaRPr lang="tr-TR" sz="2400" dirty="0" smtClean="0">
              <a:solidFill>
                <a:schemeClr val="tx1"/>
              </a:solidFill>
            </a:endParaRPr>
          </a:p>
          <a:p>
            <a:r>
              <a:rPr lang="tr-TR" sz="2400" dirty="0" smtClean="0">
                <a:solidFill>
                  <a:schemeClr val="tx1"/>
                </a:solidFill>
              </a:rPr>
              <a:t>Yoğun somatik şikayetler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Yeme ve beslenme sorunları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Depresyon, intihar, düşük benlik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PTSB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Yalnızlık, umutsuzluk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Kronik yorgunluk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Uyku bozukluğu</a:t>
            </a:r>
          </a:p>
          <a:p>
            <a:r>
              <a:rPr lang="tr-TR" sz="2400" dirty="0" err="1" smtClean="0">
                <a:solidFill>
                  <a:schemeClr val="tx1"/>
                </a:solidFill>
              </a:rPr>
              <a:t>Psikiayti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hospitalşzasyonu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60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Güçsüzlük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Güvensizlik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Korku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Önemli karar katılmama</a:t>
            </a:r>
          </a:p>
          <a:p>
            <a:r>
              <a:rPr lang="tr-TR" sz="2400" dirty="0" err="1" smtClean="0">
                <a:solidFill>
                  <a:schemeClr val="tx1"/>
                </a:solidFill>
              </a:rPr>
              <a:t>Sosyla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izolasyonbakım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vereene</a:t>
            </a:r>
            <a:r>
              <a:rPr lang="tr-TR" sz="2400" dirty="0" smtClean="0">
                <a:solidFill>
                  <a:schemeClr val="tx1"/>
                </a:solidFill>
              </a:rPr>
              <a:t> aşırı bağımlılık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Sözel saldırganlık, negatif sözel iletişim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Fiziksel ve psikolojik yetersizlik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Günlük yaşam aktivitelerinde yetersizlik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5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Bakım veren yükü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Psikolojik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Fiziksel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Ekonomik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Aile </a:t>
            </a:r>
            <a:r>
              <a:rPr lang="tr-TR" sz="2400" dirty="0" err="1" smtClean="0">
                <a:solidFill>
                  <a:schemeClr val="tx1"/>
                </a:solidFill>
              </a:rPr>
              <a:t>ilşkilerinde</a:t>
            </a:r>
            <a:r>
              <a:rPr lang="tr-TR" sz="2400" dirty="0" smtClean="0">
                <a:solidFill>
                  <a:schemeClr val="tx1"/>
                </a:solidFill>
              </a:rPr>
              <a:t> bozulma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Kontrol kaybı hissi/sorumluluk hissi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70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Bakım veren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%80 kadın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50-60 yaş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%30 tek başına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Çalışmayan kişiler 70 saat/hata, çalışanlar 40 saat/hafta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2yıl üzeri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%90’ı acı verici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75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Bakım veren yükü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Fiziksel stres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Maddi stres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Sosyal stres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Duygusal stres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Mekan düzenlemesine bağlı stres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54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Bakım veren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Maddi ihtiyaç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Bakım verdikleri kişinin her sorumluluğu</a:t>
            </a:r>
          </a:p>
          <a:p>
            <a:r>
              <a:rPr lang="tr-TR" sz="2400" dirty="0" err="1" smtClean="0">
                <a:solidFill>
                  <a:schemeClr val="tx1"/>
                </a:solidFill>
              </a:rPr>
              <a:t>Uykususzluk</a:t>
            </a:r>
            <a:r>
              <a:rPr lang="tr-TR" sz="2400" dirty="0" smtClean="0">
                <a:solidFill>
                  <a:schemeClr val="tx1"/>
                </a:solidFill>
              </a:rPr>
              <a:t> kişisel hijyen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Psikolojik gerginlik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Eğitim ihtiyacı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26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65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Sınıflandırma/tanımlama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İstismar (fizik, sözlü </a:t>
            </a:r>
            <a:r>
              <a:rPr lang="tr-TR" sz="2400" dirty="0" err="1" smtClean="0">
                <a:solidFill>
                  <a:schemeClr val="tx1"/>
                </a:solidFill>
              </a:rPr>
              <a:t>vs</a:t>
            </a:r>
            <a:r>
              <a:rPr lang="tr-TR" sz="2400" dirty="0" smtClean="0">
                <a:solidFill>
                  <a:schemeClr val="tx1"/>
                </a:solidFill>
              </a:rPr>
              <a:t>)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Motivasyon ( kasıtlı veya kasıt olmadan)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Fail ile ilişki (aile, bakıcı </a:t>
            </a:r>
            <a:r>
              <a:rPr lang="tr-TR" sz="2400" dirty="0" err="1" smtClean="0">
                <a:solidFill>
                  <a:schemeClr val="tx1"/>
                </a:solidFill>
              </a:rPr>
              <a:t>vs</a:t>
            </a:r>
            <a:r>
              <a:rPr lang="tr-TR" sz="2400" dirty="0" smtClean="0">
                <a:solidFill>
                  <a:schemeClr val="tx1"/>
                </a:solidFill>
              </a:rPr>
              <a:t>)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Gerçekleştiği yer (ev, bakım evi </a:t>
            </a:r>
            <a:r>
              <a:rPr lang="tr-TR" sz="2400" dirty="0" err="1" smtClean="0">
                <a:solidFill>
                  <a:schemeClr val="tx1"/>
                </a:solidFill>
              </a:rPr>
              <a:t>vs</a:t>
            </a:r>
            <a:r>
              <a:rPr lang="tr-TR" sz="2400" dirty="0" smtClean="0">
                <a:solidFill>
                  <a:schemeClr val="tx1"/>
                </a:solidFill>
              </a:rPr>
              <a:t>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739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Kimlerde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Toplum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Coğrafi bölge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Ekonomik </a:t>
            </a:r>
            <a:r>
              <a:rPr lang="tr-TR" sz="2400" dirty="0" smtClean="0">
                <a:solidFill>
                  <a:schemeClr val="tx1"/>
                </a:solidFill>
              </a:rPr>
              <a:t>düzey</a:t>
            </a:r>
            <a:endParaRPr lang="tr-TR" sz="2400" dirty="0" smtClean="0">
              <a:solidFill>
                <a:schemeClr val="tx1"/>
              </a:solidFill>
            </a:endParaRPr>
          </a:p>
          <a:p>
            <a:r>
              <a:rPr lang="tr-TR" sz="2400" dirty="0" smtClean="0">
                <a:solidFill>
                  <a:schemeClr val="tx1"/>
                </a:solidFill>
              </a:rPr>
              <a:t>Etnik veya dini yapı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553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Fiziksel istismar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C00000"/>
                </a:solidFill>
              </a:rPr>
              <a:t>T</a:t>
            </a:r>
            <a:r>
              <a:rPr lang="tr-TR" dirty="0" smtClean="0">
                <a:solidFill>
                  <a:srgbClr val="C00000"/>
                </a:solidFill>
              </a:rPr>
              <a:t>anım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tr-TR" sz="2000" dirty="0" smtClean="0">
                <a:solidFill>
                  <a:schemeClr val="tx1"/>
                </a:solidFill>
              </a:rPr>
              <a:t>Ağrı, yaralanma, yetmezlik ile sonuçlanan tutumlar</a:t>
            </a:r>
          </a:p>
          <a:p>
            <a:r>
              <a:rPr lang="tr-TR" sz="2000" dirty="0" smtClean="0">
                <a:solidFill>
                  <a:schemeClr val="tx1"/>
                </a:solidFill>
              </a:rPr>
              <a:t>Sık </a:t>
            </a:r>
            <a:r>
              <a:rPr lang="tr-TR" sz="2000" dirty="0" smtClean="0">
                <a:solidFill>
                  <a:schemeClr val="tx1"/>
                </a:solidFill>
              </a:rPr>
              <a:t>görülen ve nedeni </a:t>
            </a:r>
            <a:r>
              <a:rPr lang="tr-TR" sz="2000" dirty="0" smtClean="0">
                <a:solidFill>
                  <a:schemeClr val="tx1"/>
                </a:solidFill>
              </a:rPr>
              <a:t>açıklanamayan yaralanmalar</a:t>
            </a:r>
            <a:endParaRPr lang="tr-TR" sz="2000" dirty="0" smtClean="0">
              <a:solidFill>
                <a:schemeClr val="tx1"/>
              </a:solidFill>
            </a:endParaRPr>
          </a:p>
          <a:p>
            <a:r>
              <a:rPr lang="tr-TR" sz="2000" dirty="0" smtClean="0">
                <a:solidFill>
                  <a:schemeClr val="tx1"/>
                </a:solidFill>
              </a:rPr>
              <a:t>Farklı yerlerden tıbbı destek </a:t>
            </a:r>
          </a:p>
          <a:p>
            <a:r>
              <a:rPr lang="tr-TR" sz="2000" dirty="0">
                <a:solidFill>
                  <a:schemeClr val="tx1"/>
                </a:solidFill>
              </a:rPr>
              <a:t>T</a:t>
            </a:r>
            <a:r>
              <a:rPr lang="tr-TR" sz="2000" dirty="0" smtClean="0">
                <a:solidFill>
                  <a:schemeClr val="tx1"/>
                </a:solidFill>
              </a:rPr>
              <a:t>ıbbı </a:t>
            </a:r>
            <a:r>
              <a:rPr lang="tr-TR" sz="2000" dirty="0" smtClean="0">
                <a:solidFill>
                  <a:schemeClr val="tx1"/>
                </a:solidFill>
              </a:rPr>
              <a:t>destek isteme konusunda çekingenlik</a:t>
            </a:r>
          </a:p>
          <a:p>
            <a:r>
              <a:rPr lang="tr-TR" sz="2000" dirty="0" smtClean="0">
                <a:solidFill>
                  <a:schemeClr val="tx1"/>
                </a:solidFill>
              </a:rPr>
              <a:t>Bakım </a:t>
            </a:r>
            <a:r>
              <a:rPr lang="tr-TR" sz="2000" dirty="0" smtClean="0">
                <a:solidFill>
                  <a:schemeClr val="tx1"/>
                </a:solidFill>
              </a:rPr>
              <a:t>verenin </a:t>
            </a:r>
            <a:r>
              <a:rPr lang="tr-TR" sz="2000" dirty="0" smtClean="0">
                <a:solidFill>
                  <a:schemeClr val="tx1"/>
                </a:solidFill>
              </a:rPr>
              <a:t>veya </a:t>
            </a:r>
            <a:r>
              <a:rPr lang="tr-TR" sz="2000" dirty="0" smtClean="0">
                <a:solidFill>
                  <a:schemeClr val="tx1"/>
                </a:solidFill>
              </a:rPr>
              <a:t>ailenin </a:t>
            </a:r>
            <a:r>
              <a:rPr lang="tr-TR" sz="2000" dirty="0" smtClean="0">
                <a:solidFill>
                  <a:schemeClr val="tx1"/>
                </a:solidFill>
              </a:rPr>
              <a:t>varlığı durumunda korku ve tedirginlik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İtme, sıkıştırma, tokat, zorla besleme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Uygunsuz pozisyon verme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İlaç ve kısıtlamaların uygunsuzluğu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Cinsel zorlama veya </a:t>
            </a:r>
            <a:r>
              <a:rPr lang="tr-TR" sz="2400" dirty="0" err="1" smtClean="0">
                <a:solidFill>
                  <a:schemeClr val="tx1"/>
                </a:solidFill>
              </a:rPr>
              <a:t>aşağılma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Metin Yer Tutucusu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C00000"/>
                </a:solidFill>
              </a:rPr>
              <a:t>Örnek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433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İ</a:t>
            </a:r>
            <a:r>
              <a:rPr lang="tr-TR" dirty="0" smtClean="0">
                <a:solidFill>
                  <a:srgbClr val="FF0000"/>
                </a:solidFill>
              </a:rPr>
              <a:t>hmal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C00000"/>
                </a:solidFill>
              </a:rPr>
              <a:t>T</a:t>
            </a:r>
            <a:r>
              <a:rPr lang="tr-TR" dirty="0" smtClean="0">
                <a:solidFill>
                  <a:srgbClr val="C00000"/>
                </a:solidFill>
              </a:rPr>
              <a:t>anım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Optimal fonksiyon olması veya zararının önlenmesi için gerekli malzeme veya hizmetlerin sunumunda yetersizlik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C00000"/>
                </a:solidFill>
              </a:rPr>
              <a:t>Ö</a:t>
            </a:r>
            <a:r>
              <a:rPr lang="tr-TR" dirty="0" smtClean="0">
                <a:solidFill>
                  <a:srgbClr val="C00000"/>
                </a:solidFill>
              </a:rPr>
              <a:t>rnek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Tıbbi desteğin geciktirilmesi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Gözlük, kulaklık, takma diş gibi yardımcı aletlerin sağlanmaması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Güvenlik önlemlerinin alınmaması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784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Ekonomik veya maddi istismar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C00000"/>
                </a:solidFill>
              </a:rPr>
              <a:t>T</a:t>
            </a:r>
            <a:r>
              <a:rPr lang="tr-TR" dirty="0" smtClean="0">
                <a:solidFill>
                  <a:srgbClr val="C00000"/>
                </a:solidFill>
              </a:rPr>
              <a:t>anım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tr-TR" sz="2400" dirty="0">
                <a:solidFill>
                  <a:schemeClr val="tx1"/>
                </a:solidFill>
              </a:rPr>
              <a:t>Y</a:t>
            </a:r>
            <a:r>
              <a:rPr lang="tr-TR" sz="2400" dirty="0" smtClean="0">
                <a:solidFill>
                  <a:schemeClr val="tx1"/>
                </a:solidFill>
              </a:rPr>
              <a:t>aşlının gelir veya kaynaklarının finansal veya kişisel amaç için kullanılması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C00000"/>
                </a:solidFill>
              </a:rPr>
              <a:t>Ö</a:t>
            </a:r>
            <a:r>
              <a:rPr lang="tr-TR" dirty="0" smtClean="0">
                <a:solidFill>
                  <a:srgbClr val="C00000"/>
                </a:solidFill>
              </a:rPr>
              <a:t>rnek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Yaşlıyı evinden mahrum bırakmak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Para veya servetin çalınması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Kontrat imzalamaya zorlamak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48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Psikolojik, duygusal veya sözlü istismar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C00000"/>
                </a:solidFill>
              </a:rPr>
              <a:t>T</a:t>
            </a:r>
            <a:r>
              <a:rPr lang="tr-TR" dirty="0" smtClean="0">
                <a:solidFill>
                  <a:srgbClr val="C00000"/>
                </a:solidFill>
              </a:rPr>
              <a:t>anım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>
                <a:solidFill>
                  <a:schemeClr val="tx1"/>
                </a:solidFill>
              </a:rPr>
              <a:t>Izdıraba</a:t>
            </a:r>
            <a:r>
              <a:rPr lang="tr-TR" sz="2400" dirty="0" smtClean="0">
                <a:solidFill>
                  <a:schemeClr val="tx1"/>
                </a:solidFill>
              </a:rPr>
              <a:t> sebep olan davranış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C00000"/>
                </a:solidFill>
              </a:rPr>
              <a:t>Ö</a:t>
            </a:r>
            <a:r>
              <a:rPr lang="tr-TR" dirty="0" smtClean="0">
                <a:solidFill>
                  <a:srgbClr val="C00000"/>
                </a:solidFill>
              </a:rPr>
              <a:t>rnek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Azarlama, taciz, gözdağı, tehdit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Cezalandırma veya mahrum bırakma tehdidi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Bebeğe davranır gibi davranmak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Diğer insanlardan izole etmek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7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srgbClr val="FF0000"/>
                </a:solidFill>
              </a:rPr>
              <a:t>T</a:t>
            </a:r>
            <a:r>
              <a:rPr lang="tr-TR" dirty="0" smtClean="0">
                <a:solidFill>
                  <a:srgbClr val="FF0000"/>
                </a:solidFill>
              </a:rPr>
              <a:t>erk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</a:rPr>
              <a:t>Bakım sorumluluğunu alan  veya kişinin vasi olan bireyin yaşlıyı bırakması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16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230</TotalTime>
  <Words>584</Words>
  <Application>Microsoft Office PowerPoint</Application>
  <PresentationFormat>Geniş ekran</PresentationFormat>
  <Paragraphs>163</Paragraphs>
  <Slides>26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31" baseType="lpstr">
      <vt:lpstr>Arial</vt:lpstr>
      <vt:lpstr>Trebuchet MS</vt:lpstr>
      <vt:lpstr>Wingdings</vt:lpstr>
      <vt:lpstr>Wingdings 3</vt:lpstr>
      <vt:lpstr>Yüzeyler</vt:lpstr>
      <vt:lpstr>Yaşlıya Kötü Muamele </vt:lpstr>
      <vt:lpstr>Kötü muamele</vt:lpstr>
      <vt:lpstr>Sınıflandırma/tanımlama</vt:lpstr>
      <vt:lpstr>Kimlerde</vt:lpstr>
      <vt:lpstr>Fiziksel istismar</vt:lpstr>
      <vt:lpstr>İhmal</vt:lpstr>
      <vt:lpstr>Ekonomik veya maddi istismar</vt:lpstr>
      <vt:lpstr>Psikolojik, duygusal veya sözlü istismar</vt:lpstr>
      <vt:lpstr>Terk</vt:lpstr>
      <vt:lpstr>Güven içeren bir ilişkinin bozulması</vt:lpstr>
      <vt:lpstr>Epidemiyoloji</vt:lpstr>
      <vt:lpstr>Risk Faktörleri</vt:lpstr>
      <vt:lpstr>PowerPoint Sunusu</vt:lpstr>
      <vt:lpstr>Patofizyoloji</vt:lpstr>
      <vt:lpstr>Klinik prezentasyon</vt:lpstr>
      <vt:lpstr>Nelere dikkat edelim</vt:lpstr>
      <vt:lpstr>Yönetim</vt:lpstr>
      <vt:lpstr>Hikaye</vt:lpstr>
      <vt:lpstr>Aile öyküsü</vt:lpstr>
      <vt:lpstr>PowerPoint Sunusu</vt:lpstr>
      <vt:lpstr>PowerPoint Sunusu</vt:lpstr>
      <vt:lpstr>Bakım veren yükü</vt:lpstr>
      <vt:lpstr>Bakım veren</vt:lpstr>
      <vt:lpstr>Bakım veren yükü</vt:lpstr>
      <vt:lpstr>Bakım veren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Yaşlıda ihmal ve istismar</dc:title>
  <dc:creator>Windows Kullanıcısı</dc:creator>
  <cp:lastModifiedBy>Windows Kullanıcısı</cp:lastModifiedBy>
  <cp:revision>24</cp:revision>
  <dcterms:created xsi:type="dcterms:W3CDTF">2020-10-02T09:05:02Z</dcterms:created>
  <dcterms:modified xsi:type="dcterms:W3CDTF">2020-10-03T17:33:16Z</dcterms:modified>
</cp:coreProperties>
</file>