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3"/>
  </p:notesMasterIdLst>
  <p:sldIdLst>
    <p:sldId id="1084" r:id="rId4"/>
    <p:sldId id="1085" r:id="rId5"/>
    <p:sldId id="1086" r:id="rId6"/>
    <p:sldId id="1087" r:id="rId7"/>
    <p:sldId id="1088" r:id="rId8"/>
    <p:sldId id="1089" r:id="rId9"/>
    <p:sldId id="1090" r:id="rId10"/>
    <p:sldId id="1091" r:id="rId11"/>
    <p:sldId id="1083"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1471" autoAdjust="0"/>
  </p:normalViewPr>
  <p:slideViewPr>
    <p:cSldViewPr snapToGrid="0">
      <p:cViewPr varScale="1">
        <p:scale>
          <a:sx n="79" d="100"/>
          <a:sy n="79" d="100"/>
        </p:scale>
        <p:origin x="1668"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a:t>Asıl başlık stili için tıklatın</a:t>
            </a:r>
            <a:endParaRPr lang="en-US"/>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23804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3292" y="2492991"/>
            <a:ext cx="8137603" cy="904863"/>
          </a:xfrm>
          <a:prstGeom prst="rect">
            <a:avLst/>
          </a:prstGeom>
        </p:spPr>
        <p:txBody>
          <a:bodyPr wrap="square">
            <a:spAutoFit/>
          </a:bodyPr>
          <a:lstStyle/>
          <a:p>
            <a:pPr marL="0" lvl="1" algn="ctr" defTabSz="685800">
              <a:spcBef>
                <a:spcPct val="20000"/>
              </a:spcBef>
              <a:buClr>
                <a:srgbClr val="AD0101"/>
              </a:buClr>
              <a:defRPr/>
            </a:pPr>
            <a:r>
              <a:rPr lang="tr-TR" sz="2400" b="1" dirty="0">
                <a:solidFill>
                  <a:prstClr val="black"/>
                </a:solidFill>
                <a:latin typeface="Arial"/>
              </a:rPr>
              <a:t>GGY307</a:t>
            </a:r>
          </a:p>
          <a:p>
            <a:pPr marL="0" lvl="1" algn="ctr" defTabSz="685800">
              <a:spcBef>
                <a:spcPct val="20000"/>
              </a:spcBef>
              <a:buClr>
                <a:srgbClr val="AD0101"/>
              </a:buClr>
              <a:defRPr/>
            </a:pPr>
            <a:r>
              <a:rPr lang="tr-TR" sz="2400" b="1" dirty="0">
                <a:solidFill>
                  <a:prstClr val="black"/>
                </a:solidFill>
                <a:latin typeface="Arial"/>
              </a:rPr>
              <a:t>TESİS VE KAYNAK YÖNETİMİNE GİRİŞ</a:t>
            </a:r>
            <a:endParaRPr lang="en-US" sz="2400" b="1" dirty="0">
              <a:solidFill>
                <a:srgbClr val="303030"/>
              </a:solidFill>
              <a:latin typeface="Arial"/>
            </a:endParaRPr>
          </a:p>
        </p:txBody>
      </p:sp>
      <p:sp>
        <p:nvSpPr>
          <p:cNvPr id="10" name="Dikdörtgen 9"/>
          <p:cNvSpPr/>
          <p:nvPr/>
        </p:nvSpPr>
        <p:spPr>
          <a:xfrm>
            <a:off x="440762" y="4393802"/>
            <a:ext cx="8479708" cy="584775"/>
          </a:xfrm>
          <a:prstGeom prst="rect">
            <a:avLst/>
          </a:prstGeom>
        </p:spPr>
        <p:txBody>
          <a:bodyPr wrap="square">
            <a:spAutoFit/>
          </a:bodyPr>
          <a:lstStyle/>
          <a:p>
            <a:pPr algn="ctr">
              <a:spcAft>
                <a:spcPts val="0"/>
              </a:spcAft>
            </a:pPr>
            <a:r>
              <a:rPr lang="tr-TR" sz="1600" b="1" dirty="0">
                <a:effectLst/>
                <a:latin typeface="Arial" panose="020B0604020202020204" pitchFamily="34" charset="0"/>
                <a:ea typeface="Times New Roman" panose="02020603050405020304" pitchFamily="18" charset="0"/>
                <a:cs typeface="Arial" panose="020B0604020202020204" pitchFamily="34" charset="0"/>
              </a:rPr>
              <a:t>Prof. Dr. </a:t>
            </a:r>
            <a:r>
              <a:rPr lang="en-US" sz="1600" b="1" dirty="0">
                <a:effectLst/>
                <a:latin typeface="Arial" panose="020B0604020202020204" pitchFamily="34" charset="0"/>
                <a:ea typeface="Times New Roman" panose="02020603050405020304" pitchFamily="18" charset="0"/>
                <a:cs typeface="Arial" panose="020B0604020202020204" pitchFamily="34" charset="0"/>
              </a:rPr>
              <a:t>Harun </a:t>
            </a:r>
            <a:r>
              <a:rPr lang="tr-TR" sz="1600" b="1" dirty="0">
                <a:effectLst/>
                <a:latin typeface="Arial" panose="020B0604020202020204" pitchFamily="34" charset="0"/>
                <a:ea typeface="Times New Roman" panose="02020603050405020304" pitchFamily="18" charset="0"/>
                <a:cs typeface="Arial" panose="020B0604020202020204" pitchFamily="34" charset="0"/>
              </a:rPr>
              <a:t>TANRIVERMİŞ </a:t>
            </a:r>
            <a:endParaRPr lang="tr-TR"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175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2074545"/>
            <a:ext cx="8137603" cy="3000375"/>
          </a:xfrm>
        </p:spPr>
        <p:txBody>
          <a:bodyPr anchor="t">
            <a:noAutofit/>
          </a:bodyPr>
          <a:lstStyle/>
          <a:p>
            <a:pPr marL="257175" lvl="1" indent="-257175" algn="just">
              <a:spcBef>
                <a:spcPct val="20000"/>
              </a:spcBef>
              <a:buClr>
                <a:schemeClr val="accent1"/>
              </a:buClr>
              <a:buFont typeface="Wingdings" panose="020B0604020202020204" pitchFamily="2" charset="2"/>
              <a:buChar char="§"/>
            </a:pPr>
            <a:r>
              <a:rPr lang="tr-TR" sz="1500" kern="1200" dirty="0">
                <a:solidFill>
                  <a:schemeClr val="tx1"/>
                </a:solidFill>
                <a:latin typeface="+mn-lt"/>
                <a:ea typeface="+mn-ea"/>
                <a:cs typeface="+mn-cs"/>
              </a:rPr>
              <a:t>IFMA (Uluslararası Tesis Yönetimi Birliği), bu kurum küresel ölçekte faaliyet göstermektedir ve tesis yönetimi konusunda en kapsamlı faaliyet gösteren sivil kurumdur.</a:t>
            </a:r>
            <a:br>
              <a:rPr lang="tr-TR" sz="1500" kern="1200" dirty="0">
                <a:solidFill>
                  <a:schemeClr val="tx1"/>
                </a:solidFill>
                <a:latin typeface="+mn-lt"/>
                <a:ea typeface="+mn-ea"/>
                <a:cs typeface="+mn-cs"/>
              </a:rPr>
            </a:br>
            <a:r>
              <a:rPr lang="tr-TR" sz="1500" kern="1200" dirty="0">
                <a:solidFill>
                  <a:schemeClr val="tx1"/>
                </a:solidFill>
                <a:latin typeface="+mn-lt"/>
                <a:ea typeface="+mn-ea"/>
                <a:cs typeface="+mn-cs"/>
              </a:rPr>
              <a:t/>
            </a:r>
            <a:br>
              <a:rPr lang="tr-TR" sz="1500" kern="1200" dirty="0">
                <a:solidFill>
                  <a:schemeClr val="tx1"/>
                </a:solidFill>
                <a:latin typeface="+mn-lt"/>
                <a:ea typeface="+mn-ea"/>
                <a:cs typeface="+mn-cs"/>
              </a:rPr>
            </a:br>
            <a:r>
              <a:rPr lang="tr-TR" sz="1500" kern="1200" dirty="0">
                <a:solidFill>
                  <a:schemeClr val="tx1"/>
                </a:solidFill>
                <a:latin typeface="+mn-lt"/>
                <a:ea typeface="+mn-ea"/>
                <a:cs typeface="+mn-cs"/>
              </a:rPr>
              <a:t>Kurum sivil bir organizasyon olup temel amacı bu alanda mesleki bir örgütlenme gibi çalışmak, bu alanla çalışanları temsil etmek ve bilimsel kaynaklık etmektir. Diğer yandan kurum, alanında çeşitli araştırma, geliştirme, eğitim ve yayın üretme gibi işleri de yapmaktadır (www.ifma.org: www.facilitymanagement- turkey.com).</a:t>
            </a:r>
          </a:p>
        </p:txBody>
      </p:sp>
      <p:sp>
        <p:nvSpPr>
          <p:cNvPr id="14" name="Dikdörtgen 13"/>
          <p:cNvSpPr/>
          <p:nvPr/>
        </p:nvSpPr>
        <p:spPr>
          <a:xfrm>
            <a:off x="1277303" y="1237516"/>
            <a:ext cx="6978015" cy="830997"/>
          </a:xfrm>
          <a:prstGeom prst="rect">
            <a:avLst/>
          </a:prstGeom>
        </p:spPr>
        <p:txBody>
          <a:bodyPr wrap="square">
            <a:spAutoFit/>
          </a:bodyPr>
          <a:lstStyle/>
          <a:p>
            <a:pPr marL="0" lvl="1" algn="ctr">
              <a:spcBef>
                <a:spcPct val="20000"/>
              </a:spcBef>
              <a:buClr>
                <a:schemeClr val="accent1"/>
              </a:buClr>
            </a:pPr>
            <a:r>
              <a:rPr lang="sv-SE" sz="2400" b="1" dirty="0">
                <a:latin typeface="Arial" panose="020B0604020202020204" pitchFamily="34" charset="0"/>
                <a:cs typeface="Arial" panose="020B0604020202020204" pitchFamily="34" charset="0"/>
              </a:rPr>
              <a:t>IFMA (ULUSLARARASI TESİS YÖNETİMİ BİRLİĞİ)</a:t>
            </a:r>
            <a:endParaRPr lang="en-US" sz="2400" b="1" dirty="0">
              <a:solidFill>
                <a:schemeClr val="tx2"/>
              </a:solidFill>
            </a:endParaRPr>
          </a:p>
        </p:txBody>
      </p:sp>
    </p:spTree>
    <p:extLst>
      <p:ext uri="{BB962C8B-B14F-4D97-AF65-F5344CB8AC3E}">
        <p14:creationId xmlns:p14="http://schemas.microsoft.com/office/powerpoint/2010/main" val="212325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2074545"/>
            <a:ext cx="8137603" cy="3000375"/>
          </a:xfrm>
        </p:spPr>
        <p:txBody>
          <a:bodyPr anchor="t">
            <a:noAutofit/>
          </a:bodyPr>
          <a:lstStyle/>
          <a:p>
            <a:pPr marL="257175" lvl="1" indent="-257175" algn="just">
              <a:spcBef>
                <a:spcPct val="20000"/>
              </a:spcBef>
              <a:buClr>
                <a:schemeClr val="accent1"/>
              </a:buClr>
              <a:buFont typeface="Wingdings" panose="020B0604020202020204" pitchFamily="2" charset="2"/>
              <a:buChar char="§"/>
            </a:pPr>
            <a:r>
              <a:rPr lang="tr-TR" sz="1500" kern="1200" dirty="0">
                <a:solidFill>
                  <a:schemeClr val="tx1"/>
                </a:solidFill>
                <a:latin typeface="+mn-lt"/>
                <a:ea typeface="+mn-ea"/>
                <a:cs typeface="+mn-cs"/>
              </a:rPr>
              <a:t>IFMA (Uluslararası Tesis Yönetimi Birliği), bu kurum küresel ölçekte faaliyet göstermektedir ve tesis yönetimi konusunda en kapsamlı faaliyet gösteren sivil kurumdur. Kurum sivil bir organizasyon olup temel amacı bu alanda mesleki bir örgütlenme gibi çalışmak, bu alanla çalışanları temsil etmek ve bilimsel kaynaklık etmektir. Diğer yandan kurum, alanında çeşitli araştırma, geliştirme, eğitim ve yayın üretme gibi işleri de yapmaktadır (www.ifma.org: www.facilitymanagement- turkey.com).</a:t>
            </a:r>
            <a:br>
              <a:rPr lang="tr-TR" sz="1500" kern="1200" dirty="0">
                <a:solidFill>
                  <a:schemeClr val="tx1"/>
                </a:solidFill>
                <a:latin typeface="+mn-lt"/>
                <a:ea typeface="+mn-ea"/>
                <a:cs typeface="+mn-cs"/>
              </a:rPr>
            </a:br>
            <a:endParaRPr lang="tr-TR" sz="1500" kern="1200" dirty="0">
              <a:solidFill>
                <a:schemeClr val="tx1"/>
              </a:solidFill>
              <a:latin typeface="+mn-lt"/>
              <a:ea typeface="+mn-ea"/>
              <a:cs typeface="+mn-cs"/>
            </a:endParaRPr>
          </a:p>
        </p:txBody>
      </p:sp>
      <p:sp>
        <p:nvSpPr>
          <p:cNvPr id="14" name="Dikdörtgen 13"/>
          <p:cNvSpPr/>
          <p:nvPr/>
        </p:nvSpPr>
        <p:spPr>
          <a:xfrm>
            <a:off x="1277303" y="1237516"/>
            <a:ext cx="6978015" cy="830997"/>
          </a:xfrm>
          <a:prstGeom prst="rect">
            <a:avLst/>
          </a:prstGeom>
        </p:spPr>
        <p:txBody>
          <a:bodyPr wrap="square">
            <a:spAutoFit/>
          </a:bodyPr>
          <a:lstStyle/>
          <a:p>
            <a:pPr marL="0" lvl="1" algn="ctr">
              <a:spcBef>
                <a:spcPct val="20000"/>
              </a:spcBef>
              <a:buClr>
                <a:schemeClr val="accent1"/>
              </a:buClr>
            </a:pPr>
            <a:r>
              <a:rPr lang="sv-SE" sz="2400" b="1" dirty="0">
                <a:latin typeface="Arial" panose="020B0604020202020204" pitchFamily="34" charset="0"/>
                <a:cs typeface="Arial" panose="020B0604020202020204" pitchFamily="34" charset="0"/>
              </a:rPr>
              <a:t>IFMA (ULUSLARARASI TESİS YÖNETİMİ BİRLİĞİ)</a:t>
            </a:r>
            <a:endParaRPr lang="en-US" sz="2400" b="1" dirty="0">
              <a:solidFill>
                <a:schemeClr val="tx2"/>
              </a:solidFill>
            </a:endParaRPr>
          </a:p>
        </p:txBody>
      </p:sp>
    </p:spTree>
    <p:extLst>
      <p:ext uri="{BB962C8B-B14F-4D97-AF65-F5344CB8AC3E}">
        <p14:creationId xmlns:p14="http://schemas.microsoft.com/office/powerpoint/2010/main" val="1452464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2074545"/>
            <a:ext cx="8137603" cy="3000375"/>
          </a:xfrm>
        </p:spPr>
        <p:txBody>
          <a:bodyPr anchor="t">
            <a:noAutofit/>
          </a:bodyPr>
          <a:lstStyle/>
          <a:p>
            <a:pPr marL="257175" lvl="1" indent="-257175" algn="just">
              <a:spcBef>
                <a:spcPct val="20000"/>
              </a:spcBef>
              <a:buClr>
                <a:schemeClr val="accent1"/>
              </a:buClr>
              <a:buFont typeface="Wingdings" panose="020B0604020202020204" pitchFamily="2" charset="2"/>
              <a:buChar char="§"/>
            </a:pPr>
            <a:r>
              <a:rPr lang="tr-TR" sz="1500" kern="1200" dirty="0">
                <a:solidFill>
                  <a:schemeClr val="tx1"/>
                </a:solidFill>
                <a:latin typeface="+mn-lt"/>
                <a:ea typeface="+mn-ea"/>
                <a:cs typeface="+mn-cs"/>
              </a:rPr>
              <a:t>IFMA (Uluslararası Tesis Yönetimi Birliği), bu kurum küresel ölçekte faaliyet göstermektedir ve tesis yönetimi konusunda en kapsamlı faaliyet gösteren sivil kurumdur. Kurum sivil bir organizasyon olup temel amacı bu alanda mesleki bir örgütlenme gibi çalışmak, bu alanla çalışanları temsil etmek ve bilimsel kaynaklık etmektir. Diğer yandan kurum, alanında çeşitli araştırma, geliştirme, eğitim ve yayın üretme gibi işleri de yapmaktadır (www.ifma.org: www.facilitymanagement- turkey.com).</a:t>
            </a:r>
            <a:br>
              <a:rPr lang="tr-TR" sz="1500" kern="1200" dirty="0">
                <a:solidFill>
                  <a:schemeClr val="tx1"/>
                </a:solidFill>
                <a:latin typeface="+mn-lt"/>
                <a:ea typeface="+mn-ea"/>
                <a:cs typeface="+mn-cs"/>
              </a:rPr>
            </a:br>
            <a:endParaRPr lang="tr-TR" sz="1500" kern="1200" dirty="0">
              <a:solidFill>
                <a:schemeClr val="tx1"/>
              </a:solidFill>
              <a:latin typeface="+mn-lt"/>
              <a:ea typeface="+mn-ea"/>
              <a:cs typeface="+mn-cs"/>
            </a:endParaRPr>
          </a:p>
        </p:txBody>
      </p:sp>
      <p:sp>
        <p:nvSpPr>
          <p:cNvPr id="14" name="Dikdörtgen 13"/>
          <p:cNvSpPr/>
          <p:nvPr/>
        </p:nvSpPr>
        <p:spPr>
          <a:xfrm>
            <a:off x="1277303" y="1237516"/>
            <a:ext cx="6978015" cy="830997"/>
          </a:xfrm>
          <a:prstGeom prst="rect">
            <a:avLst/>
          </a:prstGeom>
        </p:spPr>
        <p:txBody>
          <a:bodyPr wrap="square">
            <a:spAutoFit/>
          </a:bodyPr>
          <a:lstStyle/>
          <a:p>
            <a:pPr marL="0" lvl="1" algn="ctr">
              <a:spcBef>
                <a:spcPct val="20000"/>
              </a:spcBef>
              <a:buClr>
                <a:schemeClr val="accent1"/>
              </a:buClr>
            </a:pPr>
            <a:r>
              <a:rPr lang="sv-SE" sz="2400" b="1" dirty="0">
                <a:latin typeface="Arial" panose="020B0604020202020204" pitchFamily="34" charset="0"/>
                <a:cs typeface="Arial" panose="020B0604020202020204" pitchFamily="34" charset="0"/>
              </a:rPr>
              <a:t>IFMA (ULUSLARARASI TESİS YÖNETİMİ BİRLİĞİ)</a:t>
            </a:r>
            <a:endParaRPr lang="en-US" sz="2400" b="1" dirty="0">
              <a:solidFill>
                <a:schemeClr val="tx2"/>
              </a:solidFill>
            </a:endParaRPr>
          </a:p>
        </p:txBody>
      </p:sp>
    </p:spTree>
    <p:extLst>
      <p:ext uri="{BB962C8B-B14F-4D97-AF65-F5344CB8AC3E}">
        <p14:creationId xmlns:p14="http://schemas.microsoft.com/office/powerpoint/2010/main" val="375770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2074545"/>
            <a:ext cx="8137603" cy="3000375"/>
          </a:xfrm>
        </p:spPr>
        <p:txBody>
          <a:bodyPr anchor="t">
            <a:noAutofit/>
          </a:bodyPr>
          <a:lstStyle/>
          <a:p>
            <a:pPr marL="257175" lvl="1" indent="-257175" algn="just">
              <a:spcBef>
                <a:spcPct val="20000"/>
              </a:spcBef>
              <a:buClr>
                <a:schemeClr val="accent1"/>
              </a:buClr>
              <a:buFont typeface="Wingdings" panose="020B0604020202020204" pitchFamily="2" charset="2"/>
              <a:buChar char="§"/>
            </a:pPr>
            <a:r>
              <a:rPr lang="tr-TR" sz="1500" kern="1200" dirty="0">
                <a:solidFill>
                  <a:schemeClr val="tx1"/>
                </a:solidFill>
                <a:latin typeface="+mn-lt"/>
                <a:ea typeface="+mn-ea"/>
                <a:cs typeface="+mn-cs"/>
              </a:rPr>
              <a:t>Sanayi devriminin ardından bilgi ve iletişim teknolojilerinde yaşanan hızlı gelişme küreselleşmenin de ivmesi ile toplumların yaşamlarında önemli bir yere ulaşmıştır. Artık iş yapış biçimleri arasında bilgisayar kullanımı ilk sıraya yerleşmiş-tir. Bu gelişmeler pek çok alanda yenileşme sağlarken tesis yönetimini de yeni bir boyuta taşımıştır. Kuruluş bu gelişme ve değişim döneminde alandaki bir boşluğu doldurmak üzere 1980 yılında NFMA adıyla ABD’de örgütlenme çalışmalarına başlamış ve </a:t>
            </a:r>
            <a:r>
              <a:rPr lang="tr-TR" sz="1500" kern="1200" dirty="0" err="1">
                <a:solidFill>
                  <a:schemeClr val="tx1"/>
                </a:solidFill>
                <a:latin typeface="+mn-lt"/>
                <a:ea typeface="+mn-ea"/>
                <a:cs typeface="+mn-cs"/>
              </a:rPr>
              <a:t>Kanada’lı</a:t>
            </a:r>
            <a:r>
              <a:rPr lang="tr-TR" sz="1500" kern="1200" dirty="0">
                <a:solidFill>
                  <a:schemeClr val="tx1"/>
                </a:solidFill>
                <a:latin typeface="+mn-lt"/>
                <a:ea typeface="+mn-ea"/>
                <a:cs typeface="+mn-cs"/>
              </a:rPr>
              <a:t> katılımcıların da iştiraki ile 1981 yılında IFMA adıyla uluslararası bir nitelikte faaliyet göstermeye başlamıştır. IFMA, günümüzde halen 90’ı aşkın ülkede 20 bini aşkın katılımcı/üye ile faaliyetlerine devam etmektedir (www. ifma.org).</a:t>
            </a:r>
          </a:p>
        </p:txBody>
      </p:sp>
      <p:sp>
        <p:nvSpPr>
          <p:cNvPr id="14" name="Dikdörtgen 13"/>
          <p:cNvSpPr/>
          <p:nvPr/>
        </p:nvSpPr>
        <p:spPr>
          <a:xfrm>
            <a:off x="1277303" y="1237516"/>
            <a:ext cx="6978015" cy="830997"/>
          </a:xfrm>
          <a:prstGeom prst="rect">
            <a:avLst/>
          </a:prstGeom>
        </p:spPr>
        <p:txBody>
          <a:bodyPr wrap="square">
            <a:spAutoFit/>
          </a:bodyPr>
          <a:lstStyle/>
          <a:p>
            <a:pPr marL="0" lvl="1" algn="ctr">
              <a:spcBef>
                <a:spcPct val="20000"/>
              </a:spcBef>
              <a:buClr>
                <a:schemeClr val="accent1"/>
              </a:buClr>
            </a:pPr>
            <a:r>
              <a:rPr lang="sv-SE" sz="2400" b="1" dirty="0">
                <a:latin typeface="Arial" panose="020B0604020202020204" pitchFamily="34" charset="0"/>
                <a:cs typeface="Arial" panose="020B0604020202020204" pitchFamily="34" charset="0"/>
              </a:rPr>
              <a:t>IFMA (ULUSLARARASI TESİS YÖNETİMİ BİRLİĞİ)</a:t>
            </a:r>
            <a:endParaRPr lang="en-US" sz="2400" b="1" dirty="0">
              <a:solidFill>
                <a:schemeClr val="tx2"/>
              </a:solidFill>
            </a:endParaRPr>
          </a:p>
        </p:txBody>
      </p:sp>
    </p:spTree>
    <p:extLst>
      <p:ext uri="{BB962C8B-B14F-4D97-AF65-F5344CB8AC3E}">
        <p14:creationId xmlns:p14="http://schemas.microsoft.com/office/powerpoint/2010/main" val="792968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604561" y="2024821"/>
            <a:ext cx="8137603" cy="3000375"/>
          </a:xfrm>
        </p:spPr>
        <p:txBody>
          <a:bodyPr anchor="t">
            <a:noAutofit/>
          </a:bodyPr>
          <a:lstStyle/>
          <a:p>
            <a:pPr marL="257175" lvl="1" indent="-257175" algn="just">
              <a:spcBef>
                <a:spcPct val="20000"/>
              </a:spcBef>
              <a:buClr>
                <a:schemeClr val="accent1"/>
              </a:buClr>
              <a:buFont typeface="Wingdings" panose="020B0604020202020204" pitchFamily="2" charset="2"/>
              <a:buChar char="§"/>
            </a:pPr>
            <a:r>
              <a:rPr lang="tr-TR" sz="1500" kern="1200" dirty="0" err="1">
                <a:solidFill>
                  <a:schemeClr val="tx1"/>
                </a:solidFill>
                <a:latin typeface="+mn-lt"/>
                <a:ea typeface="+mn-ea"/>
                <a:cs typeface="+mn-cs"/>
              </a:rPr>
              <a:t>IFMA’nın</a:t>
            </a:r>
            <a:r>
              <a:rPr lang="tr-TR" sz="1500" kern="1200" dirty="0">
                <a:solidFill>
                  <a:schemeClr val="tx1"/>
                </a:solidFill>
                <a:latin typeface="+mn-lt"/>
                <a:ea typeface="+mn-ea"/>
                <a:cs typeface="+mn-cs"/>
              </a:rPr>
              <a:t> ardından benzer gerekçe ve yöntemlerde organizasyon süreci tamamlayan </a:t>
            </a:r>
            <a:r>
              <a:rPr lang="tr-TR" sz="1500" kern="1200" dirty="0" err="1">
                <a:solidFill>
                  <a:schemeClr val="tx1"/>
                </a:solidFill>
                <a:latin typeface="+mn-lt"/>
                <a:ea typeface="+mn-ea"/>
                <a:cs typeface="+mn-cs"/>
              </a:rPr>
              <a:t>EuroFM</a:t>
            </a:r>
            <a:r>
              <a:rPr lang="tr-TR" sz="1500" kern="1200" dirty="0">
                <a:solidFill>
                  <a:schemeClr val="tx1"/>
                </a:solidFill>
                <a:latin typeface="+mn-lt"/>
                <a:ea typeface="+mn-ea"/>
                <a:cs typeface="+mn-cs"/>
              </a:rPr>
              <a:t> (Avrupa Tesis Yönetimi Ağı) 1987 yılında Hollanda’da kurulmuştur. Sonrasında İngiltere ve </a:t>
            </a:r>
            <a:r>
              <a:rPr lang="tr-TR" sz="1500" kern="1200" dirty="0" err="1">
                <a:solidFill>
                  <a:schemeClr val="tx1"/>
                </a:solidFill>
                <a:latin typeface="+mn-lt"/>
                <a:ea typeface="+mn-ea"/>
                <a:cs typeface="+mn-cs"/>
              </a:rPr>
              <a:t>Danimarka’lı</a:t>
            </a:r>
            <a:r>
              <a:rPr lang="tr-TR" sz="1500" kern="1200" dirty="0">
                <a:solidFill>
                  <a:schemeClr val="tx1"/>
                </a:solidFill>
                <a:latin typeface="+mn-lt"/>
                <a:ea typeface="+mn-ea"/>
                <a:cs typeface="+mn-cs"/>
              </a:rPr>
              <a:t> katılımcılarında iştiraki ile Avrupa’da yaygınlaşarak uluslararası bir organizasyon olarak yerini almıştır (www.eurofm. org).</a:t>
            </a:r>
            <a:br>
              <a:rPr lang="tr-TR" sz="1500" kern="1200" dirty="0">
                <a:solidFill>
                  <a:schemeClr val="tx1"/>
                </a:solidFill>
                <a:latin typeface="+mn-lt"/>
                <a:ea typeface="+mn-ea"/>
                <a:cs typeface="+mn-cs"/>
              </a:rPr>
            </a:br>
            <a:r>
              <a:rPr lang="tr-TR" sz="1500" kern="1200" dirty="0">
                <a:solidFill>
                  <a:schemeClr val="tx1"/>
                </a:solidFill>
                <a:latin typeface="+mn-lt"/>
                <a:ea typeface="+mn-ea"/>
                <a:cs typeface="+mn-cs"/>
              </a:rPr>
              <a:t/>
            </a:r>
            <a:br>
              <a:rPr lang="tr-TR" sz="1500" kern="1200" dirty="0">
                <a:solidFill>
                  <a:schemeClr val="tx1"/>
                </a:solidFill>
                <a:latin typeface="+mn-lt"/>
                <a:ea typeface="+mn-ea"/>
                <a:cs typeface="+mn-cs"/>
              </a:rPr>
            </a:br>
            <a:endParaRPr lang="tr-TR" sz="1500" kern="1200" dirty="0">
              <a:solidFill>
                <a:schemeClr val="tx1"/>
              </a:solidFill>
              <a:latin typeface="+mn-lt"/>
              <a:ea typeface="+mn-ea"/>
              <a:cs typeface="+mn-cs"/>
            </a:endParaRPr>
          </a:p>
        </p:txBody>
      </p:sp>
      <p:sp>
        <p:nvSpPr>
          <p:cNvPr id="14" name="Dikdörtgen 13"/>
          <p:cNvSpPr/>
          <p:nvPr/>
        </p:nvSpPr>
        <p:spPr>
          <a:xfrm>
            <a:off x="1277303" y="1237516"/>
            <a:ext cx="6978015" cy="830997"/>
          </a:xfrm>
          <a:prstGeom prst="rect">
            <a:avLst/>
          </a:prstGeom>
        </p:spPr>
        <p:txBody>
          <a:bodyPr wrap="square">
            <a:spAutoFit/>
          </a:bodyPr>
          <a:lstStyle/>
          <a:p>
            <a:pPr marL="0" lvl="1" algn="ctr">
              <a:spcBef>
                <a:spcPct val="20000"/>
              </a:spcBef>
              <a:buClr>
                <a:schemeClr val="accent1"/>
              </a:buClr>
            </a:pPr>
            <a:r>
              <a:rPr lang="sv-SE" sz="2400" b="1" dirty="0">
                <a:latin typeface="Arial" panose="020B0604020202020204" pitchFamily="34" charset="0"/>
                <a:cs typeface="Arial" panose="020B0604020202020204" pitchFamily="34" charset="0"/>
              </a:rPr>
              <a:t>IFMA (ULUSLARARASI TESİS YÖNETİMİ BİRLİĞİ)</a:t>
            </a:r>
            <a:endParaRPr lang="en-US" sz="2400" b="1" dirty="0">
              <a:solidFill>
                <a:schemeClr val="tx2"/>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87"/>
          <a:stretch/>
        </p:blipFill>
        <p:spPr bwMode="auto">
          <a:xfrm>
            <a:off x="2640330" y="3290997"/>
            <a:ext cx="3093350" cy="167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090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lvl="1" algn="ctr">
              <a:spcBef>
                <a:spcPct val="20000"/>
              </a:spcBef>
            </a:pPr>
            <a:r>
              <a:rPr lang="tr-TR" sz="2400" dirty="0" err="1"/>
              <a:t>EuroFM</a:t>
            </a:r>
            <a:endParaRPr lang="tr-TR" sz="2400" dirty="0"/>
          </a:p>
        </p:txBody>
      </p:sp>
      <p:sp>
        <p:nvSpPr>
          <p:cNvPr id="3" name="Dikdörtgen 2"/>
          <p:cNvSpPr/>
          <p:nvPr/>
        </p:nvSpPr>
        <p:spPr>
          <a:xfrm>
            <a:off x="727627" y="1903170"/>
            <a:ext cx="7575451" cy="3093154"/>
          </a:xfrm>
          <a:prstGeom prst="rect">
            <a:avLst/>
          </a:prstGeom>
        </p:spPr>
        <p:txBody>
          <a:bodyPr wrap="square">
            <a:spAutoFit/>
          </a:bodyPr>
          <a:lstStyle/>
          <a:p>
            <a:pPr marL="257175" lvl="1" indent="-257175" algn="just">
              <a:spcBef>
                <a:spcPct val="20000"/>
              </a:spcBef>
              <a:buClr>
                <a:schemeClr val="accent1"/>
              </a:buClr>
              <a:buFont typeface="Wingdings" panose="020B0604020202020204" pitchFamily="2" charset="2"/>
              <a:buChar char="§"/>
            </a:pPr>
            <a:r>
              <a:rPr lang="tr-TR" sz="1500" dirty="0" err="1">
                <a:solidFill>
                  <a:schemeClr val="tx2"/>
                </a:solidFill>
              </a:rPr>
              <a:t>EuroFM</a:t>
            </a:r>
            <a:r>
              <a:rPr lang="tr-TR" sz="1500" dirty="0">
                <a:solidFill>
                  <a:schemeClr val="tx2"/>
                </a:solidFill>
              </a:rPr>
              <a:t>, dört temel işlevsel grup halinde faaliyet göstermekte olup bunlar şu şekildedir (www.eurofm.org, Gündüz, 2015:37):</a:t>
            </a:r>
          </a:p>
          <a:p>
            <a:pPr marL="257175" lvl="1" indent="-257175" algn="just">
              <a:spcBef>
                <a:spcPct val="20000"/>
              </a:spcBef>
              <a:buClr>
                <a:schemeClr val="accent1"/>
              </a:buClr>
              <a:buFont typeface="Wingdings" panose="020B0604020202020204" pitchFamily="2" charset="2"/>
              <a:buChar char="§"/>
            </a:pPr>
            <a:r>
              <a:rPr lang="tr-TR" sz="1500" dirty="0">
                <a:solidFill>
                  <a:schemeClr val="tx2"/>
                </a:solidFill>
              </a:rPr>
              <a:t>Eğitim Ağı Grubu (ENG): Bu grup, tesis yönetimi alanında eğitim hizmetleri vermektedir. Üyelerini öğretim elemanları, öğrenciler ve eğitim kuruluşları oluşturmaktadır.</a:t>
            </a:r>
          </a:p>
          <a:p>
            <a:pPr marL="257175" lvl="1" indent="-257175" algn="just">
              <a:spcBef>
                <a:spcPct val="20000"/>
              </a:spcBef>
              <a:buClr>
                <a:schemeClr val="accent1"/>
              </a:buClr>
              <a:buFont typeface="Wingdings" panose="020B0604020202020204" pitchFamily="2" charset="2"/>
              <a:buChar char="§"/>
            </a:pPr>
            <a:r>
              <a:rPr lang="tr-TR" sz="1500" dirty="0">
                <a:solidFill>
                  <a:schemeClr val="tx2"/>
                </a:solidFill>
              </a:rPr>
              <a:t>Kurumsal Ağ grubu (CANG): Bu grup, ulusal ve uluslararası mesleki organizasyonları temsil etme görevini yürütmektedir.</a:t>
            </a:r>
          </a:p>
          <a:p>
            <a:pPr marL="257175" lvl="1" indent="-257175" algn="just">
              <a:spcBef>
                <a:spcPct val="20000"/>
              </a:spcBef>
              <a:buClr>
                <a:schemeClr val="accent1"/>
              </a:buClr>
              <a:buFont typeface="Wingdings" panose="020B0604020202020204" pitchFamily="2" charset="2"/>
              <a:buChar char="§"/>
            </a:pPr>
            <a:r>
              <a:rPr lang="tr-TR" sz="1500" dirty="0">
                <a:solidFill>
                  <a:schemeClr val="tx2"/>
                </a:solidFill>
              </a:rPr>
              <a:t>Uygulama Ağı Grubu (PNG): Bu grup, ticari kuruluşların tesis yönetimi alanında ki uygulamalarına rehberlik etmekte ve destek olmaktır.</a:t>
            </a:r>
          </a:p>
          <a:p>
            <a:pPr marL="257175" lvl="1" indent="-257175" algn="just">
              <a:spcBef>
                <a:spcPct val="20000"/>
              </a:spcBef>
              <a:buClr>
                <a:schemeClr val="accent1"/>
              </a:buClr>
              <a:buFont typeface="Wingdings" panose="020B0604020202020204" pitchFamily="2" charset="2"/>
              <a:buChar char="§"/>
            </a:pPr>
            <a:r>
              <a:rPr lang="tr-TR" sz="1500" dirty="0">
                <a:solidFill>
                  <a:schemeClr val="tx2"/>
                </a:solidFill>
              </a:rPr>
              <a:t>Araştırma Ağı Grubu (RNG): Bu grup, yaptıkları araştırma çalışmalarıyla kendi alanında uluslararası bilgi merkezi olmayı hedeflemektedir. Üyelerinin çoğunluğu araştırma enstitüleri ve üniversitelerinden oluşmaktadır.</a:t>
            </a:r>
          </a:p>
          <a:p>
            <a:pPr marL="257175" lvl="1" indent="-257175" algn="just">
              <a:spcBef>
                <a:spcPct val="20000"/>
              </a:spcBef>
              <a:buClr>
                <a:schemeClr val="accent1"/>
              </a:buClr>
              <a:buFont typeface="Wingdings" panose="020B0604020202020204" pitchFamily="2" charset="2"/>
              <a:buChar char="§"/>
            </a:pPr>
            <a:endParaRPr lang="en-US" sz="1500" b="1" dirty="0">
              <a:solidFill>
                <a:schemeClr val="tx2"/>
              </a:solidFill>
            </a:endParaRPr>
          </a:p>
        </p:txBody>
      </p:sp>
    </p:spTree>
    <p:extLst>
      <p:ext uri="{BB962C8B-B14F-4D97-AF65-F5344CB8AC3E}">
        <p14:creationId xmlns:p14="http://schemas.microsoft.com/office/powerpoint/2010/main" val="219975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lvl="1" algn="ctr">
              <a:spcBef>
                <a:spcPct val="20000"/>
              </a:spcBef>
            </a:pPr>
            <a:r>
              <a:rPr lang="sv-SE" sz="2400" dirty="0"/>
              <a:t>BOMA (Bina Sahipleri ve Yöneticileri Birliği)</a:t>
            </a:r>
            <a:endParaRPr lang="tr-TR" sz="2400" dirty="0"/>
          </a:p>
        </p:txBody>
      </p:sp>
      <p:sp>
        <p:nvSpPr>
          <p:cNvPr id="3" name="Dikdörtgen 2"/>
          <p:cNvSpPr/>
          <p:nvPr/>
        </p:nvSpPr>
        <p:spPr>
          <a:xfrm>
            <a:off x="727627" y="1903171"/>
            <a:ext cx="7575451" cy="1200329"/>
          </a:xfrm>
          <a:prstGeom prst="rect">
            <a:avLst/>
          </a:prstGeom>
        </p:spPr>
        <p:txBody>
          <a:bodyPr wrap="square">
            <a:spAutoFit/>
          </a:bodyPr>
          <a:lstStyle/>
          <a:p>
            <a:pPr marL="214313" indent="-214313" algn="just">
              <a:buFont typeface="Wingdings" panose="05000000000000000000" pitchFamily="2" charset="2"/>
              <a:buChar char="q"/>
            </a:pPr>
            <a:r>
              <a:rPr lang="tr-TR" sz="1350" dirty="0"/>
              <a:t>BOMA (Bina Sahipleri ve Yöneticileri Birliği) sadece tesis yönetimi alanında değil bina yönetimi konularında da faaliyet göstermekte olan bir organizasyondur. Aslında bu anlamda kurulan ilk kuruluşlardan biri olarak örnek gösterilebilir. BOMA, 1907 de ABD kurulmuş olup, üyeleri: kiralama uzmanları, kurumsal tesis yöneticileri ve bina sahiplerinden oluşmaktadır (www.boma.org). </a:t>
            </a:r>
          </a:p>
          <a:p>
            <a:pPr marL="257175" lvl="1" indent="-257175" algn="just">
              <a:spcBef>
                <a:spcPct val="20000"/>
              </a:spcBef>
              <a:buClr>
                <a:schemeClr val="accent1"/>
              </a:buClr>
              <a:buFont typeface="Wingdings" panose="020B0604020202020204" pitchFamily="2" charset="2"/>
              <a:buChar char="§"/>
            </a:pPr>
            <a:endParaRPr lang="en-US" sz="1500" b="1"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928" y="3429000"/>
            <a:ext cx="3346847"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382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600164"/>
          </a:xfrm>
          <a:prstGeom prst="rect">
            <a:avLst/>
          </a:prstGeom>
        </p:spPr>
        <p:txBody>
          <a:bodyPr wrap="square">
            <a:spAutoFit/>
          </a:bodyPr>
          <a:lstStyle/>
          <a:p>
            <a:pPr marL="0" lvl="1" algn="ctr" defTabSz="685800">
              <a:spcBef>
                <a:spcPct val="20000"/>
              </a:spcBef>
              <a:buClr>
                <a:srgbClr val="AD0101"/>
              </a:buClr>
              <a:defRPr/>
            </a:pPr>
            <a:r>
              <a:rPr lang="tr-TR" sz="1500" b="1" dirty="0" smtClean="0">
                <a:solidFill>
                  <a:prstClr val="black"/>
                </a:solidFill>
                <a:latin typeface="Arial"/>
              </a:rPr>
              <a:t>KAYNAKLAR</a:t>
            </a:r>
            <a:endParaRPr lang="en-US" sz="1500" b="1" dirty="0">
              <a:solidFill>
                <a:prstClr val="black"/>
              </a:solidFill>
              <a:latin typeface="Arial"/>
            </a:endParaRPr>
          </a:p>
          <a:p>
            <a:pPr marL="0" lvl="1" algn="ctr" defTabSz="685800">
              <a:spcBef>
                <a:spcPct val="20000"/>
              </a:spcBef>
              <a:buClr>
                <a:srgbClr val="AD0101"/>
              </a:buClr>
              <a:defRPr/>
            </a:pPr>
            <a:endParaRPr lang="en-US" sz="1500" b="1" dirty="0">
              <a:solidFill>
                <a:prstClr val="black"/>
              </a:solidFill>
              <a:latin typeface="Arial"/>
            </a:endParaRPr>
          </a:p>
        </p:txBody>
      </p:sp>
      <p:sp>
        <p:nvSpPr>
          <p:cNvPr id="4" name="Dikdörtgen 3"/>
          <p:cNvSpPr/>
          <p:nvPr/>
        </p:nvSpPr>
        <p:spPr>
          <a:xfrm>
            <a:off x="473293" y="1703101"/>
            <a:ext cx="8012450" cy="3323987"/>
          </a:xfrm>
          <a:prstGeom prst="rect">
            <a:avLst/>
          </a:prstGeom>
        </p:spPr>
        <p:txBody>
          <a:bodyPr wrap="square">
            <a:spAutoFit/>
          </a:bodyPr>
          <a:lstStyle/>
          <a:p>
            <a:pPr marL="257175" indent="-257175" algn="just" defTabSz="685800">
              <a:buFont typeface="Wingdings" panose="05000000000000000000" pitchFamily="2" charset="2"/>
              <a:buChar char="Ø"/>
              <a:defRPr/>
            </a:pPr>
            <a:r>
              <a:rPr lang="tr-TR" sz="1500" dirty="0" err="1" smtClean="0">
                <a:solidFill>
                  <a:prstClr val="black"/>
                </a:solidFill>
                <a:latin typeface="Arial"/>
              </a:rPr>
              <a:t>Facilities</a:t>
            </a:r>
            <a:r>
              <a:rPr lang="tr-TR" sz="1500" dirty="0" smtClean="0">
                <a:solidFill>
                  <a:prstClr val="black"/>
                </a:solidFill>
                <a:latin typeface="Arial"/>
              </a:rPr>
              <a:t> </a:t>
            </a:r>
            <a:r>
              <a:rPr lang="tr-TR" sz="1500" dirty="0">
                <a:solidFill>
                  <a:prstClr val="black"/>
                </a:solidFill>
                <a:latin typeface="Arial"/>
              </a:rPr>
              <a:t>Management, </a:t>
            </a:r>
            <a:r>
              <a:rPr lang="tr-TR" sz="1500" dirty="0" err="1">
                <a:solidFill>
                  <a:prstClr val="black"/>
                </a:solidFill>
                <a:latin typeface="Arial"/>
              </a:rPr>
              <a:t>Immobilien</a:t>
            </a:r>
            <a:r>
              <a:rPr lang="tr-TR" sz="1500" dirty="0">
                <a:solidFill>
                  <a:prstClr val="black"/>
                </a:solidFill>
                <a:latin typeface="Arial"/>
              </a:rPr>
              <a:t> Manager, </a:t>
            </a:r>
            <a:r>
              <a:rPr lang="tr-TR" sz="1500" dirty="0" err="1">
                <a:solidFill>
                  <a:prstClr val="black"/>
                </a:solidFill>
                <a:latin typeface="Arial"/>
              </a:rPr>
              <a:t>Schulte</a:t>
            </a:r>
            <a:r>
              <a:rPr lang="tr-TR" sz="1500" dirty="0">
                <a:solidFill>
                  <a:prstClr val="black"/>
                </a:solidFill>
                <a:latin typeface="Arial"/>
              </a:rPr>
              <a:t>, Karl-</a:t>
            </a:r>
            <a:r>
              <a:rPr lang="tr-TR" sz="1500" dirty="0" err="1">
                <a:solidFill>
                  <a:prstClr val="black"/>
                </a:solidFill>
                <a:latin typeface="Arial"/>
              </a:rPr>
              <a:t>Werner</a:t>
            </a:r>
            <a:r>
              <a:rPr lang="tr-TR" sz="1500" dirty="0">
                <a:solidFill>
                  <a:prstClr val="black"/>
                </a:solidFill>
                <a:latin typeface="Arial"/>
              </a:rPr>
              <a:t>. </a:t>
            </a:r>
            <a:r>
              <a:rPr lang="tr-TR" sz="1500" dirty="0" err="1">
                <a:solidFill>
                  <a:prstClr val="black"/>
                </a:solidFill>
                <a:latin typeface="Arial"/>
              </a:rPr>
              <a:t>Pierschke</a:t>
            </a:r>
            <a:r>
              <a:rPr lang="tr-TR" sz="1500" dirty="0">
                <a:solidFill>
                  <a:prstClr val="black"/>
                </a:solidFill>
                <a:latin typeface="Arial"/>
              </a:rPr>
              <a:t>, Barbara: </a:t>
            </a:r>
            <a:r>
              <a:rPr lang="tr-TR" sz="1500" dirty="0" err="1">
                <a:solidFill>
                  <a:prstClr val="black"/>
                </a:solidFill>
                <a:latin typeface="Arial"/>
              </a:rPr>
              <a:t>Verlag</a:t>
            </a:r>
            <a:r>
              <a:rPr lang="tr-TR" sz="1500" dirty="0">
                <a:solidFill>
                  <a:prstClr val="black"/>
                </a:solidFill>
                <a:latin typeface="Arial"/>
              </a:rPr>
              <a:t>, </a:t>
            </a:r>
            <a:r>
              <a:rPr lang="tr-TR" sz="1500" dirty="0" err="1">
                <a:solidFill>
                  <a:prstClr val="black"/>
                </a:solidFill>
                <a:latin typeface="Arial"/>
              </a:rPr>
              <a:t>Deutschland</a:t>
            </a:r>
            <a:r>
              <a:rPr lang="tr-TR" sz="1500" dirty="0">
                <a:solidFill>
                  <a:prstClr val="black"/>
                </a:solidFill>
                <a:latin typeface="Arial"/>
              </a:rPr>
              <a:t>, 2000.</a:t>
            </a:r>
          </a:p>
          <a:p>
            <a:pPr marL="257175" indent="-257175" algn="just" defTabSz="685800">
              <a:buFont typeface="Wingdings" panose="05000000000000000000" pitchFamily="2" charset="2"/>
              <a:buChar char="Ø"/>
              <a:defRPr/>
            </a:pPr>
            <a:r>
              <a:rPr lang="tr-TR" sz="1500" dirty="0" err="1">
                <a:solidFill>
                  <a:prstClr val="black"/>
                </a:solidFill>
                <a:latin typeface="Arial"/>
              </a:rPr>
              <a:t>Facility</a:t>
            </a:r>
            <a:r>
              <a:rPr lang="tr-TR" sz="1500" dirty="0">
                <a:solidFill>
                  <a:prstClr val="black"/>
                </a:solidFill>
                <a:latin typeface="Arial"/>
              </a:rPr>
              <a:t> Design </a:t>
            </a:r>
            <a:r>
              <a:rPr lang="tr-TR" sz="1500" dirty="0" err="1">
                <a:solidFill>
                  <a:prstClr val="black"/>
                </a:solidFill>
                <a:latin typeface="Arial"/>
              </a:rPr>
              <a:t>and</a:t>
            </a:r>
            <a:r>
              <a:rPr lang="tr-TR" sz="1500" dirty="0">
                <a:solidFill>
                  <a:prstClr val="black"/>
                </a:solidFill>
                <a:latin typeface="Arial"/>
              </a:rPr>
              <a:t> Management </a:t>
            </a:r>
            <a:r>
              <a:rPr lang="tr-TR" sz="1500" dirty="0" err="1">
                <a:solidFill>
                  <a:prstClr val="black"/>
                </a:solidFill>
                <a:latin typeface="Arial"/>
              </a:rPr>
              <a:t>Handbook</a:t>
            </a:r>
            <a:r>
              <a:rPr lang="tr-TR" sz="1500" dirty="0">
                <a:solidFill>
                  <a:prstClr val="black"/>
                </a:solidFill>
                <a:latin typeface="Arial"/>
              </a:rPr>
              <a:t>, E. </a:t>
            </a:r>
            <a:r>
              <a:rPr lang="tr-TR" sz="1500" dirty="0" err="1">
                <a:solidFill>
                  <a:prstClr val="black"/>
                </a:solidFill>
                <a:latin typeface="Arial"/>
              </a:rPr>
              <a:t>Teicholz</a:t>
            </a:r>
            <a:r>
              <a:rPr lang="tr-TR" sz="1500" dirty="0">
                <a:solidFill>
                  <a:prstClr val="black"/>
                </a:solidFill>
                <a:latin typeface="Arial"/>
              </a:rPr>
              <a:t>, </a:t>
            </a:r>
            <a:r>
              <a:rPr lang="tr-TR" sz="1500" dirty="0" err="1">
                <a:solidFill>
                  <a:prstClr val="black"/>
                </a:solidFill>
                <a:latin typeface="Arial"/>
              </a:rPr>
              <a:t>Hill</a:t>
            </a:r>
            <a:r>
              <a:rPr lang="tr-TR" sz="1500" dirty="0">
                <a:solidFill>
                  <a:prstClr val="black"/>
                </a:solidFill>
                <a:latin typeface="Arial"/>
              </a:rPr>
              <a:t> </a:t>
            </a:r>
            <a:r>
              <a:rPr lang="tr-TR" sz="1500" dirty="0" err="1">
                <a:solidFill>
                  <a:prstClr val="black"/>
                </a:solidFill>
                <a:latin typeface="Arial"/>
              </a:rPr>
              <a:t>McGraw</a:t>
            </a:r>
            <a:r>
              <a:rPr lang="tr-TR" sz="1500" dirty="0">
                <a:solidFill>
                  <a:prstClr val="black"/>
                </a:solidFill>
                <a:latin typeface="Arial"/>
              </a:rPr>
              <a:t>, US, 2004.</a:t>
            </a:r>
          </a:p>
          <a:p>
            <a:pPr marL="257175" indent="-257175" algn="just" defTabSz="685800">
              <a:buFont typeface="Wingdings" panose="05000000000000000000" pitchFamily="2" charset="2"/>
              <a:buChar char="Ø"/>
              <a:defRPr/>
            </a:pPr>
            <a:r>
              <a:rPr lang="tr-TR" sz="1500" dirty="0" err="1">
                <a:solidFill>
                  <a:prstClr val="black"/>
                </a:solidFill>
                <a:latin typeface="Arial"/>
              </a:rPr>
              <a:t>Facility</a:t>
            </a:r>
            <a:r>
              <a:rPr lang="tr-TR" sz="1500" dirty="0">
                <a:solidFill>
                  <a:prstClr val="black"/>
                </a:solidFill>
                <a:latin typeface="Arial"/>
              </a:rPr>
              <a:t> Management </a:t>
            </a:r>
            <a:r>
              <a:rPr lang="tr-TR" sz="1500" dirty="0" err="1">
                <a:solidFill>
                  <a:prstClr val="black"/>
                </a:solidFill>
                <a:latin typeface="Arial"/>
              </a:rPr>
              <a:t>Handbook</a:t>
            </a:r>
            <a:r>
              <a:rPr lang="tr-TR" sz="1500" dirty="0">
                <a:solidFill>
                  <a:prstClr val="black"/>
                </a:solidFill>
                <a:latin typeface="Arial"/>
              </a:rPr>
              <a:t>, B. Frank, </a:t>
            </a:r>
            <a:r>
              <a:rPr lang="tr-TR" sz="1500" dirty="0" err="1">
                <a:solidFill>
                  <a:prstClr val="black"/>
                </a:solidFill>
                <a:latin typeface="Arial"/>
              </a:rPr>
              <a:t>Butterworth-Heinemann</a:t>
            </a:r>
            <a:r>
              <a:rPr lang="tr-TR" sz="1500" dirty="0">
                <a:solidFill>
                  <a:prstClr val="black"/>
                </a:solidFill>
                <a:latin typeface="Arial"/>
              </a:rPr>
              <a:t>, USA, 2009.</a:t>
            </a:r>
          </a:p>
          <a:p>
            <a:pPr marL="257175" indent="-257175" algn="just" defTabSz="685800">
              <a:buFont typeface="Wingdings" panose="05000000000000000000" pitchFamily="2" charset="2"/>
              <a:buChar char="Ø"/>
              <a:defRPr/>
            </a:pPr>
            <a:r>
              <a:rPr lang="tr-TR" sz="1500" dirty="0" err="1">
                <a:solidFill>
                  <a:prstClr val="black"/>
                </a:solidFill>
                <a:latin typeface="Arial"/>
              </a:rPr>
              <a:t>Facility</a:t>
            </a:r>
            <a:r>
              <a:rPr lang="tr-TR" sz="1500" dirty="0">
                <a:solidFill>
                  <a:prstClr val="black"/>
                </a:solidFill>
                <a:latin typeface="Arial"/>
              </a:rPr>
              <a:t> Management </a:t>
            </a:r>
            <a:r>
              <a:rPr lang="tr-TR" sz="1500" dirty="0" err="1">
                <a:solidFill>
                  <a:prstClr val="black"/>
                </a:solidFill>
                <a:latin typeface="Arial"/>
              </a:rPr>
              <a:t>Planen</a:t>
            </a:r>
            <a:r>
              <a:rPr lang="tr-TR" sz="1500" dirty="0">
                <a:solidFill>
                  <a:prstClr val="black"/>
                </a:solidFill>
                <a:latin typeface="Arial"/>
              </a:rPr>
              <a:t>–</a:t>
            </a:r>
            <a:r>
              <a:rPr lang="tr-TR" sz="1500" dirty="0" err="1">
                <a:solidFill>
                  <a:prstClr val="black"/>
                </a:solidFill>
                <a:latin typeface="Arial"/>
              </a:rPr>
              <a:t>Einführen</a:t>
            </a:r>
            <a:r>
              <a:rPr lang="tr-TR" sz="1500" dirty="0">
                <a:solidFill>
                  <a:prstClr val="black"/>
                </a:solidFill>
                <a:latin typeface="Arial"/>
              </a:rPr>
              <a:t>–</a:t>
            </a:r>
            <a:r>
              <a:rPr lang="tr-TR" sz="1500" dirty="0" err="1">
                <a:solidFill>
                  <a:prstClr val="black"/>
                </a:solidFill>
                <a:latin typeface="Arial"/>
              </a:rPr>
              <a:t>Nutzen</a:t>
            </a:r>
            <a:r>
              <a:rPr lang="tr-TR" sz="1500" dirty="0">
                <a:solidFill>
                  <a:prstClr val="black"/>
                </a:solidFill>
                <a:latin typeface="Arial"/>
              </a:rPr>
              <a:t>, </a:t>
            </a:r>
            <a:r>
              <a:rPr lang="tr-TR" sz="1500" dirty="0" err="1">
                <a:solidFill>
                  <a:prstClr val="black"/>
                </a:solidFill>
                <a:latin typeface="Arial"/>
              </a:rPr>
              <a:t>Schneider</a:t>
            </a:r>
            <a:r>
              <a:rPr lang="tr-TR" sz="1500" dirty="0">
                <a:solidFill>
                  <a:prstClr val="black"/>
                </a:solidFill>
                <a:latin typeface="Arial"/>
              </a:rPr>
              <a:t>, </a:t>
            </a:r>
            <a:r>
              <a:rPr lang="tr-TR" sz="1500" dirty="0" err="1">
                <a:solidFill>
                  <a:prstClr val="black"/>
                </a:solidFill>
                <a:latin typeface="Arial"/>
              </a:rPr>
              <a:t>HermannSchäffer-Poeschel</a:t>
            </a:r>
            <a:r>
              <a:rPr lang="tr-TR" sz="1500" dirty="0">
                <a:solidFill>
                  <a:prstClr val="black"/>
                </a:solidFill>
                <a:latin typeface="Arial"/>
              </a:rPr>
              <a:t>, </a:t>
            </a:r>
            <a:r>
              <a:rPr lang="tr-TR" sz="1500" dirty="0" err="1">
                <a:solidFill>
                  <a:prstClr val="black"/>
                </a:solidFill>
                <a:latin typeface="Arial"/>
              </a:rPr>
              <a:t>Deutschland</a:t>
            </a:r>
            <a:r>
              <a:rPr lang="tr-TR" sz="1500" dirty="0">
                <a:solidFill>
                  <a:prstClr val="black"/>
                </a:solidFill>
                <a:latin typeface="Arial"/>
              </a:rPr>
              <a:t>, 2004.</a:t>
            </a:r>
          </a:p>
          <a:p>
            <a:pPr marL="257175" indent="-257175" algn="just" defTabSz="685800">
              <a:buFont typeface="Wingdings" panose="05000000000000000000" pitchFamily="2" charset="2"/>
              <a:buChar char="Ø"/>
              <a:defRPr/>
            </a:pPr>
            <a:r>
              <a:rPr lang="tr-TR" sz="1500" dirty="0" err="1">
                <a:solidFill>
                  <a:prstClr val="black"/>
                </a:solidFill>
                <a:latin typeface="Arial"/>
              </a:rPr>
              <a:t>Facility</a:t>
            </a:r>
            <a:r>
              <a:rPr lang="tr-TR" sz="1500" dirty="0">
                <a:solidFill>
                  <a:prstClr val="black"/>
                </a:solidFill>
                <a:latin typeface="Arial"/>
              </a:rPr>
              <a:t> Management, </a:t>
            </a:r>
            <a:r>
              <a:rPr lang="tr-TR" sz="1500" dirty="0" err="1">
                <a:solidFill>
                  <a:prstClr val="black"/>
                </a:solidFill>
                <a:latin typeface="Arial"/>
              </a:rPr>
              <a:t>Grundlagen</a:t>
            </a:r>
            <a:r>
              <a:rPr lang="tr-TR" sz="1500" dirty="0">
                <a:solidFill>
                  <a:prstClr val="black"/>
                </a:solidFill>
                <a:latin typeface="Arial"/>
              </a:rPr>
              <a:t>, </a:t>
            </a:r>
            <a:r>
              <a:rPr lang="tr-TR" sz="1500" dirty="0" err="1">
                <a:solidFill>
                  <a:prstClr val="black"/>
                </a:solidFill>
                <a:latin typeface="Arial"/>
              </a:rPr>
              <a:t>Computerunterstützung</a:t>
            </a:r>
            <a:r>
              <a:rPr lang="tr-TR" sz="1500" dirty="0">
                <a:solidFill>
                  <a:prstClr val="black"/>
                </a:solidFill>
                <a:latin typeface="Arial"/>
              </a:rPr>
              <a:t>, </a:t>
            </a:r>
            <a:r>
              <a:rPr lang="tr-TR" sz="1500" dirty="0" err="1">
                <a:solidFill>
                  <a:prstClr val="black"/>
                </a:solidFill>
                <a:latin typeface="Arial"/>
              </a:rPr>
              <a:t>Systemeinführung</a:t>
            </a:r>
            <a:r>
              <a:rPr lang="tr-TR" sz="1500" dirty="0">
                <a:solidFill>
                  <a:prstClr val="black"/>
                </a:solidFill>
                <a:latin typeface="Arial"/>
              </a:rPr>
              <a:t>, </a:t>
            </a:r>
            <a:r>
              <a:rPr lang="tr-TR" sz="1500" dirty="0" err="1">
                <a:solidFill>
                  <a:prstClr val="black"/>
                </a:solidFill>
                <a:latin typeface="Arial"/>
              </a:rPr>
              <a:t>Anwendungsbeispiele</a:t>
            </a:r>
            <a:r>
              <a:rPr lang="tr-TR" sz="1500" dirty="0">
                <a:solidFill>
                  <a:prstClr val="black"/>
                </a:solidFill>
                <a:latin typeface="Arial"/>
              </a:rPr>
              <a:t>, N., </a:t>
            </a:r>
            <a:r>
              <a:rPr lang="tr-TR" sz="1500" dirty="0" err="1">
                <a:solidFill>
                  <a:prstClr val="black"/>
                </a:solidFill>
                <a:latin typeface="Arial"/>
              </a:rPr>
              <a:t>Jens</a:t>
            </a:r>
            <a:r>
              <a:rPr lang="tr-TR" sz="1500" dirty="0">
                <a:solidFill>
                  <a:prstClr val="black"/>
                </a:solidFill>
                <a:latin typeface="Arial"/>
              </a:rPr>
              <a:t>, </a:t>
            </a:r>
            <a:r>
              <a:rPr lang="tr-TR" sz="1500" dirty="0" err="1">
                <a:solidFill>
                  <a:prstClr val="black"/>
                </a:solidFill>
                <a:latin typeface="Arial"/>
              </a:rPr>
              <a:t>Deutschland</a:t>
            </a:r>
            <a:r>
              <a:rPr lang="tr-TR" sz="1500" dirty="0">
                <a:solidFill>
                  <a:prstClr val="black"/>
                </a:solidFill>
                <a:latin typeface="Arial"/>
              </a:rPr>
              <a:t>, 2007.</a:t>
            </a:r>
          </a:p>
          <a:p>
            <a:pPr marL="257175" indent="-257175" algn="just" defTabSz="685800">
              <a:buFont typeface="Wingdings" panose="05000000000000000000" pitchFamily="2" charset="2"/>
              <a:buChar char="Ø"/>
              <a:defRPr/>
            </a:pPr>
            <a:r>
              <a:rPr lang="tr-TR" sz="1500" dirty="0" err="1">
                <a:solidFill>
                  <a:prstClr val="black"/>
                </a:solidFill>
                <a:latin typeface="Arial"/>
              </a:rPr>
              <a:t>Facility</a:t>
            </a:r>
            <a:r>
              <a:rPr lang="tr-TR" sz="1500" dirty="0">
                <a:solidFill>
                  <a:prstClr val="black"/>
                </a:solidFill>
                <a:latin typeface="Arial"/>
              </a:rPr>
              <a:t> </a:t>
            </a:r>
            <a:r>
              <a:rPr lang="tr-TR" sz="1500" dirty="0" err="1">
                <a:solidFill>
                  <a:prstClr val="black"/>
                </a:solidFill>
                <a:latin typeface="Arial"/>
              </a:rPr>
              <a:t>Manager’s</a:t>
            </a:r>
            <a:r>
              <a:rPr lang="tr-TR" sz="1500" dirty="0">
                <a:solidFill>
                  <a:prstClr val="black"/>
                </a:solidFill>
                <a:latin typeface="Arial"/>
              </a:rPr>
              <a:t> Guide </a:t>
            </a:r>
            <a:r>
              <a:rPr lang="tr-TR" sz="1500" dirty="0" err="1">
                <a:solidFill>
                  <a:prstClr val="black"/>
                </a:solidFill>
                <a:latin typeface="Arial"/>
              </a:rPr>
              <a:t>to</a:t>
            </a:r>
            <a:r>
              <a:rPr lang="tr-TR" sz="1500" dirty="0">
                <a:solidFill>
                  <a:prstClr val="black"/>
                </a:solidFill>
                <a:latin typeface="Arial"/>
              </a:rPr>
              <a:t> Security </a:t>
            </a:r>
            <a:r>
              <a:rPr lang="tr-TR" sz="1500" dirty="0" err="1">
                <a:solidFill>
                  <a:prstClr val="black"/>
                </a:solidFill>
                <a:latin typeface="Arial"/>
              </a:rPr>
              <a:t>Protecting</a:t>
            </a:r>
            <a:r>
              <a:rPr lang="tr-TR" sz="1500" dirty="0">
                <a:solidFill>
                  <a:prstClr val="black"/>
                </a:solidFill>
                <a:latin typeface="Arial"/>
              </a:rPr>
              <a:t> </a:t>
            </a:r>
            <a:r>
              <a:rPr lang="tr-TR" sz="1500" dirty="0" err="1">
                <a:solidFill>
                  <a:prstClr val="black"/>
                </a:solidFill>
                <a:latin typeface="Arial"/>
              </a:rPr>
              <a:t>Your</a:t>
            </a:r>
            <a:r>
              <a:rPr lang="tr-TR" sz="1500" dirty="0">
                <a:solidFill>
                  <a:prstClr val="black"/>
                </a:solidFill>
                <a:latin typeface="Arial"/>
              </a:rPr>
              <a:t> </a:t>
            </a:r>
            <a:r>
              <a:rPr lang="tr-TR" sz="1500" dirty="0" err="1">
                <a:solidFill>
                  <a:prstClr val="black"/>
                </a:solidFill>
                <a:latin typeface="Arial"/>
              </a:rPr>
              <a:t>Assets</a:t>
            </a:r>
            <a:r>
              <a:rPr lang="tr-TR" sz="1500" dirty="0">
                <a:solidFill>
                  <a:prstClr val="black"/>
                </a:solidFill>
                <a:latin typeface="Arial"/>
              </a:rPr>
              <a:t>, N. Robert, </a:t>
            </a:r>
            <a:r>
              <a:rPr lang="tr-TR" sz="1500" dirty="0" err="1">
                <a:solidFill>
                  <a:prstClr val="black"/>
                </a:solidFill>
                <a:latin typeface="Arial"/>
              </a:rPr>
              <a:t>Fairmont</a:t>
            </a:r>
            <a:r>
              <a:rPr lang="tr-TR" sz="1500" dirty="0">
                <a:solidFill>
                  <a:prstClr val="black"/>
                </a:solidFill>
                <a:latin typeface="Arial"/>
              </a:rPr>
              <a:t> </a:t>
            </a:r>
            <a:r>
              <a:rPr lang="tr-TR" sz="1500" dirty="0" err="1">
                <a:solidFill>
                  <a:prstClr val="black"/>
                </a:solidFill>
                <a:latin typeface="Arial"/>
              </a:rPr>
              <a:t>Press</a:t>
            </a:r>
            <a:r>
              <a:rPr lang="tr-TR" sz="1500" dirty="0">
                <a:solidFill>
                  <a:prstClr val="black"/>
                </a:solidFill>
                <a:latin typeface="Arial"/>
              </a:rPr>
              <a:t>, </a:t>
            </a:r>
            <a:r>
              <a:rPr lang="tr-TR" sz="1500" dirty="0" err="1">
                <a:solidFill>
                  <a:prstClr val="black"/>
                </a:solidFill>
                <a:latin typeface="Arial"/>
              </a:rPr>
              <a:t>Deutschland</a:t>
            </a:r>
            <a:r>
              <a:rPr lang="tr-TR" sz="1500" dirty="0">
                <a:solidFill>
                  <a:prstClr val="black"/>
                </a:solidFill>
                <a:latin typeface="Arial"/>
              </a:rPr>
              <a:t>, 2005.</a:t>
            </a:r>
          </a:p>
          <a:p>
            <a:pPr marL="257175" indent="-257175" algn="just" defTabSz="685800">
              <a:buFont typeface="Wingdings" panose="05000000000000000000" pitchFamily="2" charset="2"/>
              <a:buChar char="Ø"/>
              <a:defRPr/>
            </a:pPr>
            <a:r>
              <a:rPr lang="tr-TR" sz="1500" dirty="0" err="1">
                <a:solidFill>
                  <a:prstClr val="black"/>
                </a:solidFill>
                <a:latin typeface="Arial"/>
              </a:rPr>
              <a:t>Handbuch</a:t>
            </a:r>
            <a:r>
              <a:rPr lang="tr-TR" sz="1500" dirty="0">
                <a:solidFill>
                  <a:prstClr val="black"/>
                </a:solidFill>
                <a:latin typeface="Arial"/>
              </a:rPr>
              <a:t> </a:t>
            </a:r>
            <a:r>
              <a:rPr lang="tr-TR" sz="1500" dirty="0" err="1">
                <a:solidFill>
                  <a:prstClr val="black"/>
                </a:solidFill>
                <a:latin typeface="Arial"/>
              </a:rPr>
              <a:t>Facility</a:t>
            </a:r>
            <a:r>
              <a:rPr lang="tr-TR" sz="1500" dirty="0">
                <a:solidFill>
                  <a:prstClr val="black"/>
                </a:solidFill>
                <a:latin typeface="Arial"/>
              </a:rPr>
              <a:t> Management </a:t>
            </a:r>
            <a:r>
              <a:rPr lang="tr-TR" sz="1500" dirty="0" err="1">
                <a:solidFill>
                  <a:prstClr val="black"/>
                </a:solidFill>
                <a:latin typeface="Arial"/>
              </a:rPr>
              <a:t>Für</a:t>
            </a:r>
            <a:r>
              <a:rPr lang="tr-TR" sz="1500" dirty="0">
                <a:solidFill>
                  <a:prstClr val="black"/>
                </a:solidFill>
                <a:latin typeface="Arial"/>
              </a:rPr>
              <a:t> </a:t>
            </a:r>
            <a:r>
              <a:rPr lang="tr-TR" sz="1500" dirty="0" err="1">
                <a:solidFill>
                  <a:prstClr val="black"/>
                </a:solidFill>
                <a:latin typeface="Arial"/>
              </a:rPr>
              <a:t>Immobilienunternehmen</a:t>
            </a:r>
            <a:r>
              <a:rPr lang="tr-TR" sz="1500" dirty="0">
                <a:solidFill>
                  <a:prstClr val="black"/>
                </a:solidFill>
                <a:latin typeface="Arial"/>
              </a:rPr>
              <a:t>, H. </a:t>
            </a:r>
            <a:r>
              <a:rPr lang="tr-TR" sz="1500" dirty="0" err="1">
                <a:solidFill>
                  <a:prstClr val="black"/>
                </a:solidFill>
                <a:latin typeface="Arial"/>
              </a:rPr>
              <a:t>Michaela</a:t>
            </a:r>
            <a:r>
              <a:rPr lang="tr-TR" sz="1500" dirty="0">
                <a:solidFill>
                  <a:prstClr val="black"/>
                </a:solidFill>
                <a:latin typeface="Arial"/>
              </a:rPr>
              <a:t>, </a:t>
            </a:r>
            <a:r>
              <a:rPr lang="tr-TR" sz="1500" dirty="0" err="1">
                <a:solidFill>
                  <a:prstClr val="black"/>
                </a:solidFill>
                <a:latin typeface="Arial"/>
              </a:rPr>
              <a:t>Springer-Verlag</a:t>
            </a:r>
            <a:r>
              <a:rPr lang="tr-TR" sz="1500" dirty="0">
                <a:solidFill>
                  <a:prstClr val="black"/>
                </a:solidFill>
                <a:latin typeface="Arial"/>
              </a:rPr>
              <a:t>, </a:t>
            </a:r>
            <a:r>
              <a:rPr lang="tr-TR" sz="1500" dirty="0" err="1">
                <a:solidFill>
                  <a:prstClr val="black"/>
                </a:solidFill>
                <a:latin typeface="Arial"/>
              </a:rPr>
              <a:t>Deutschland</a:t>
            </a:r>
            <a:r>
              <a:rPr lang="tr-TR" sz="1500" dirty="0">
                <a:solidFill>
                  <a:prstClr val="black"/>
                </a:solidFill>
                <a:latin typeface="Arial"/>
              </a:rPr>
              <a:t>, 2006.</a:t>
            </a:r>
          </a:p>
          <a:p>
            <a:pPr marL="257175" indent="-257175" algn="just" defTabSz="685800">
              <a:buFont typeface="Wingdings" panose="05000000000000000000" pitchFamily="2" charset="2"/>
              <a:buChar char="Ø"/>
              <a:defRPr/>
            </a:pPr>
            <a:r>
              <a:rPr lang="tr-TR" sz="1500" dirty="0">
                <a:solidFill>
                  <a:prstClr val="black"/>
                </a:solidFill>
                <a:latin typeface="Arial"/>
              </a:rPr>
              <a:t>Real </a:t>
            </a:r>
            <a:r>
              <a:rPr lang="tr-TR" sz="1500" dirty="0" err="1">
                <a:solidFill>
                  <a:prstClr val="black"/>
                </a:solidFill>
                <a:latin typeface="Arial"/>
              </a:rPr>
              <a:t>Estateund</a:t>
            </a:r>
            <a:r>
              <a:rPr lang="tr-TR" sz="1500" dirty="0">
                <a:solidFill>
                  <a:prstClr val="black"/>
                </a:solidFill>
                <a:latin typeface="Arial"/>
              </a:rPr>
              <a:t> </a:t>
            </a:r>
            <a:r>
              <a:rPr lang="tr-TR" sz="1500" dirty="0" err="1">
                <a:solidFill>
                  <a:prstClr val="black"/>
                </a:solidFill>
                <a:latin typeface="Arial"/>
              </a:rPr>
              <a:t>Facility</a:t>
            </a:r>
            <a:r>
              <a:rPr lang="tr-TR" sz="1500" dirty="0">
                <a:solidFill>
                  <a:prstClr val="black"/>
                </a:solidFill>
                <a:latin typeface="Arial"/>
              </a:rPr>
              <a:t> Management, P., </a:t>
            </a:r>
            <a:r>
              <a:rPr lang="tr-TR" sz="1500" dirty="0" err="1">
                <a:solidFill>
                  <a:prstClr val="black"/>
                </a:solidFill>
                <a:latin typeface="Arial"/>
              </a:rPr>
              <a:t>Norbert</a:t>
            </a:r>
            <a:r>
              <a:rPr lang="tr-TR" sz="1500" dirty="0">
                <a:solidFill>
                  <a:prstClr val="black"/>
                </a:solidFill>
                <a:latin typeface="Arial"/>
              </a:rPr>
              <a:t> ve </a:t>
            </a:r>
            <a:r>
              <a:rPr lang="tr-TR" sz="1500" dirty="0" err="1">
                <a:solidFill>
                  <a:prstClr val="black"/>
                </a:solidFill>
                <a:latin typeface="Arial"/>
              </a:rPr>
              <a:t>Schöne</a:t>
            </a:r>
            <a:r>
              <a:rPr lang="tr-TR" sz="1500" dirty="0">
                <a:solidFill>
                  <a:prstClr val="black"/>
                </a:solidFill>
                <a:latin typeface="Arial"/>
              </a:rPr>
              <a:t>, </a:t>
            </a:r>
            <a:r>
              <a:rPr lang="tr-TR" sz="1500" dirty="0" err="1">
                <a:solidFill>
                  <a:prstClr val="black"/>
                </a:solidFill>
                <a:latin typeface="Arial"/>
              </a:rPr>
              <a:t>LarsBernhard</a:t>
            </a:r>
            <a:r>
              <a:rPr lang="tr-TR" sz="1500" dirty="0">
                <a:solidFill>
                  <a:prstClr val="black"/>
                </a:solidFill>
                <a:latin typeface="Arial"/>
              </a:rPr>
              <a:t>, </a:t>
            </a:r>
            <a:r>
              <a:rPr lang="tr-TR" sz="1500" dirty="0" err="1">
                <a:solidFill>
                  <a:prstClr val="black"/>
                </a:solidFill>
                <a:latin typeface="Arial"/>
              </a:rPr>
              <a:t>Springer,Verlag</a:t>
            </a:r>
            <a:r>
              <a:rPr lang="tr-TR" sz="1500" dirty="0">
                <a:solidFill>
                  <a:prstClr val="black"/>
                </a:solidFill>
                <a:latin typeface="Arial"/>
              </a:rPr>
              <a:t>, </a:t>
            </a:r>
            <a:r>
              <a:rPr lang="tr-TR" sz="1500" dirty="0" err="1">
                <a:solidFill>
                  <a:prstClr val="black"/>
                </a:solidFill>
                <a:latin typeface="Arial"/>
              </a:rPr>
              <a:t>Deutschland</a:t>
            </a:r>
            <a:r>
              <a:rPr lang="tr-TR" sz="1500" dirty="0">
                <a:solidFill>
                  <a:prstClr val="black"/>
                </a:solidFill>
                <a:latin typeface="Arial"/>
              </a:rPr>
              <a:t>, 2005.</a:t>
            </a:r>
          </a:p>
        </p:txBody>
      </p:sp>
      <p:sp>
        <p:nvSpPr>
          <p:cNvPr id="22" name="Altbilgi Yer Tutucusu 1">
            <a:extLst>
              <a:ext uri="{FF2B5EF4-FFF2-40B4-BE49-F238E27FC236}">
                <a16:creationId xmlns:a16="http://schemas.microsoft.com/office/drawing/2014/main" id="{B6477F57-3F59-417D-BE18-5CBA26DCF964}"/>
              </a:ext>
            </a:extLst>
          </p:cNvPr>
          <p:cNvSpPr txBox="1">
            <a:spLocks/>
          </p:cNvSpPr>
          <p:nvPr/>
        </p:nvSpPr>
        <p:spPr>
          <a:xfrm>
            <a:off x="4747980" y="5618203"/>
            <a:ext cx="3994184" cy="273844"/>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750"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241910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12486</TotalTime>
  <Words>743</Words>
  <Application>Microsoft Office PowerPoint</Application>
  <PresentationFormat>Ekran Gösterisi (4:3)</PresentationFormat>
  <Paragraphs>31</Paragraphs>
  <Slides>9</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9</vt:i4>
      </vt:variant>
    </vt:vector>
  </HeadingPairs>
  <TitlesOfParts>
    <vt:vector size="18" baseType="lpstr">
      <vt:lpstr>ＭＳ Ｐゴシック</vt:lpstr>
      <vt:lpstr>Arial</vt:lpstr>
      <vt:lpstr>Calibri</vt:lpstr>
      <vt:lpstr>Century Gothic</vt:lpstr>
      <vt:lpstr>Times New Roman</vt:lpstr>
      <vt:lpstr>Wingdings</vt:lpstr>
      <vt:lpstr>ekonomi</vt:lpstr>
      <vt:lpstr>1_Rics</vt:lpstr>
      <vt:lpstr>h.t.</vt:lpstr>
      <vt:lpstr>PowerPoint Sunusu</vt:lpstr>
      <vt:lpstr>IFMA (Uluslararası Tesis Yönetimi Birliği), bu kurum küresel ölçekte faaliyet göstermektedir ve tesis yönetimi konusunda en kapsamlı faaliyet gösteren sivil kurumdur.  Kurum sivil bir organizasyon olup temel amacı bu alanda mesleki bir örgütlenme gibi çalışmak, bu alanla çalışanları temsil etmek ve bilimsel kaynaklık etmektir. Diğer yandan kurum, alanında çeşitli araştırma, geliştirme, eğitim ve yayın üretme gibi işleri de yapmaktadır (www.ifma.org: www.facilitymanagement- turkey.com).</vt:lpstr>
      <vt:lpstr>IFMA (Uluslararası Tesis Yönetimi Birliği), bu kurum küresel ölçekte faaliyet göstermektedir ve tesis yönetimi konusunda en kapsamlı faaliyet gösteren sivil kurumdur. Kurum sivil bir organizasyon olup temel amacı bu alanda mesleki bir örgütlenme gibi çalışmak, bu alanla çalışanları temsil etmek ve bilimsel kaynaklık etmektir. Diğer yandan kurum, alanında çeşitli araştırma, geliştirme, eğitim ve yayın üretme gibi işleri de yapmaktadır (www.ifma.org: www.facilitymanagement- turkey.com). </vt:lpstr>
      <vt:lpstr>IFMA (Uluslararası Tesis Yönetimi Birliği), bu kurum küresel ölçekte faaliyet göstermektedir ve tesis yönetimi konusunda en kapsamlı faaliyet gösteren sivil kurumdur. Kurum sivil bir organizasyon olup temel amacı bu alanda mesleki bir örgütlenme gibi çalışmak, bu alanla çalışanları temsil etmek ve bilimsel kaynaklık etmektir. Diğer yandan kurum, alanında çeşitli araştırma, geliştirme, eğitim ve yayın üretme gibi işleri de yapmaktadır (www.ifma.org: www.facilitymanagement- turkey.com). </vt:lpstr>
      <vt:lpstr>Sanayi devriminin ardından bilgi ve iletişim teknolojilerinde yaşanan hızlı gelişme küreselleşmenin de ivmesi ile toplumların yaşamlarında önemli bir yere ulaşmıştır. Artık iş yapış biçimleri arasında bilgisayar kullanımı ilk sıraya yerleşmiş-tir. Bu gelişmeler pek çok alanda yenileşme sağlarken tesis yönetimini de yeni bir boyuta taşımıştır. Kuruluş bu gelişme ve değişim döneminde alandaki bir boşluğu doldurmak üzere 1980 yılında NFMA adıyla ABD’de örgütlenme çalışmalarına başlamış ve Kanada’lı katılımcıların da iştiraki ile 1981 yılında IFMA adıyla uluslararası bir nitelikte faaliyet göstermeye başlamıştır. IFMA, günümüzde halen 90’ı aşkın ülkede 20 bini aşkın katılımcı/üye ile faaliyetlerine devam etmektedir (www. ifma.org).</vt:lpstr>
      <vt:lpstr>IFMA’nın ardından benzer gerekçe ve yöntemlerde organizasyon süreci tamamlayan EuroFM (Avrupa Tesis Yönetimi Ağı) 1987 yılında Hollanda’da kurulmuştur. Sonrasında İngiltere ve Danimarka’lı katılımcılarında iştiraki ile Avrupa’da yaygınlaşarak uluslararası bir organizasyon olarak yerini almıştır (www.eurofm. org).  </vt:lpstr>
      <vt:lpstr>EuroFM</vt:lpstr>
      <vt:lpstr>BOMA (Bina Sahipleri ve Yöneticileri Birliği)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812</cp:revision>
  <cp:lastPrinted>2016-10-24T07:53:35Z</cp:lastPrinted>
  <dcterms:created xsi:type="dcterms:W3CDTF">2016-09-18T09:35:24Z</dcterms:created>
  <dcterms:modified xsi:type="dcterms:W3CDTF">2020-02-25T08:03:27Z</dcterms:modified>
</cp:coreProperties>
</file>