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60" r:id="rId4"/>
    <p:sldId id="268" r:id="rId5"/>
    <p:sldId id="261" r:id="rId6"/>
    <p:sldId id="269" r:id="rId7"/>
    <p:sldId id="275" r:id="rId8"/>
    <p:sldId id="27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95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8000" dirty="0" smtClean="0"/>
              <a:t>-2-</a:t>
            </a:r>
          </a:p>
          <a:p>
            <a:pPr marL="0" indent="0" algn="ctr">
              <a:buNone/>
            </a:pPr>
            <a:r>
              <a:rPr lang="tr-TR" sz="8000" dirty="0" smtClean="0"/>
              <a:t>FAITH AND REASON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191052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2525" y="1033153"/>
            <a:ext cx="10224653" cy="5296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Main </a:t>
            </a:r>
            <a:r>
              <a:rPr lang="tr-TR" dirty="0" err="1" smtClean="0"/>
              <a:t>Questions</a:t>
            </a: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r>
              <a:rPr lang="tr-TR" dirty="0" smtClean="0"/>
              <a:t>Can </a:t>
            </a:r>
            <a:r>
              <a:rPr lang="tr-TR" dirty="0" err="1" smtClean="0"/>
              <a:t>there</a:t>
            </a:r>
            <a:r>
              <a:rPr lang="tr-TR" dirty="0" smtClean="0"/>
              <a:t> be a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/>
              <a:t>?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can be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epistemic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/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? How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justify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r>
              <a:rPr lang="tr-TR" dirty="0" smtClean="0"/>
              <a:t>Is it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justify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on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non-epistemic</a:t>
            </a:r>
            <a:r>
              <a:rPr lang="tr-TR" dirty="0" smtClean="0"/>
              <a:t> </a:t>
            </a:r>
            <a:r>
              <a:rPr lang="tr-TR" dirty="0" err="1" smtClean="0"/>
              <a:t>grounds</a:t>
            </a:r>
            <a:r>
              <a:rPr lang="tr-T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6212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644" y="890649"/>
            <a:ext cx="10664042" cy="53795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/>
              <a:t>WHAT IS THE JUSTIFICATION?</a:t>
            </a:r>
          </a:p>
          <a:p>
            <a:pPr marL="0" indent="0" algn="ctr">
              <a:buNone/>
            </a:pPr>
            <a:endParaRPr lang="tr-TR" sz="3600" dirty="0" smtClean="0"/>
          </a:p>
          <a:p>
            <a:pPr algn="just"/>
            <a:r>
              <a:rPr lang="tr-TR" dirty="0" err="1" smtClean="0"/>
              <a:t>Justification</a:t>
            </a:r>
            <a:r>
              <a:rPr lang="tr-TR" dirty="0" smtClean="0"/>
              <a:t> can be </a:t>
            </a:r>
            <a:r>
              <a:rPr lang="tr-TR" dirty="0" err="1" smtClean="0"/>
              <a:t>both</a:t>
            </a:r>
            <a:r>
              <a:rPr lang="tr-TR" dirty="0" smtClean="0"/>
              <a:t> a </a:t>
            </a:r>
            <a:r>
              <a:rPr lang="tr-TR" dirty="0" err="1" smtClean="0"/>
              <a:t>priori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 </a:t>
            </a:r>
            <a:r>
              <a:rPr lang="tr-TR" dirty="0" err="1" smtClean="0"/>
              <a:t>posteriori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prove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of a </a:t>
            </a:r>
            <a:r>
              <a:rPr lang="tr-TR" dirty="0" err="1" smtClean="0"/>
              <a:t>proposition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«a </a:t>
            </a:r>
            <a:r>
              <a:rPr lang="tr-TR" dirty="0" err="1" smtClean="0"/>
              <a:t>triangle</a:t>
            </a:r>
            <a:r>
              <a:rPr lang="tr-TR" dirty="0" smtClean="0"/>
              <a:t> has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angles</a:t>
            </a:r>
            <a:r>
              <a:rPr lang="tr-TR" dirty="0" smtClean="0"/>
              <a:t>» </a:t>
            </a:r>
            <a:r>
              <a:rPr lang="tr-TR" dirty="0" err="1" smtClean="0"/>
              <a:t>or</a:t>
            </a:r>
            <a:r>
              <a:rPr lang="tr-TR" dirty="0" smtClean="0"/>
              <a:t> «3+3=6» in an </a:t>
            </a:r>
            <a:r>
              <a:rPr lang="tr-TR" dirty="0" err="1" smtClean="0"/>
              <a:t>analytical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, </a:t>
            </a:r>
            <a:r>
              <a:rPr lang="tr-TR" dirty="0" err="1" smtClean="0"/>
              <a:t>i.e</a:t>
            </a:r>
            <a:r>
              <a:rPr lang="tr-TR" dirty="0" smtClean="0"/>
              <a:t>.,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definition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hand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of </a:t>
            </a:r>
            <a:r>
              <a:rPr lang="tr-TR" dirty="0" err="1" smtClean="0"/>
              <a:t>propositions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earth</a:t>
            </a:r>
            <a:r>
              <a:rPr lang="tr-TR" dirty="0" smtClean="0"/>
              <a:t> is </a:t>
            </a:r>
            <a:r>
              <a:rPr lang="tr-TR" dirty="0" err="1" smtClean="0"/>
              <a:t>round</a:t>
            </a:r>
            <a:r>
              <a:rPr lang="tr-TR" dirty="0" smtClean="0"/>
              <a:t>» </a:t>
            </a:r>
            <a:r>
              <a:rPr lang="tr-TR" dirty="0" err="1" smtClean="0"/>
              <a:t>or</a:t>
            </a:r>
            <a:r>
              <a:rPr lang="tr-TR" dirty="0" smtClean="0"/>
              <a:t> «</a:t>
            </a:r>
            <a:r>
              <a:rPr lang="tr-TR" dirty="0" err="1" smtClean="0"/>
              <a:t>water</a:t>
            </a:r>
            <a:r>
              <a:rPr lang="tr-TR" dirty="0" smtClean="0"/>
              <a:t> is H2O» </a:t>
            </a:r>
            <a:r>
              <a:rPr lang="tr-TR" dirty="0" err="1" smtClean="0"/>
              <a:t>verified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observations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512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3148" y="997527"/>
            <a:ext cx="10510652" cy="5179436"/>
          </a:xfrm>
        </p:spPr>
        <p:txBody>
          <a:bodyPr>
            <a:normAutofit fontScale="92500"/>
          </a:bodyPr>
          <a:lstStyle/>
          <a:p>
            <a:endParaRPr lang="tr-TR" dirty="0" smtClean="0"/>
          </a:p>
          <a:p>
            <a:pPr marL="0" indent="0" algn="ctr">
              <a:buNone/>
            </a:pPr>
            <a:r>
              <a:rPr lang="tr-TR" sz="3900" dirty="0" smtClean="0"/>
              <a:t>THE CONCEPT OF FAITH</a:t>
            </a:r>
          </a:p>
          <a:p>
            <a:endParaRPr lang="tr-TR" dirty="0" smtClean="0"/>
          </a:p>
          <a:p>
            <a:r>
              <a:rPr lang="tr-TR" dirty="0" smtClean="0"/>
              <a:t>«</a:t>
            </a:r>
            <a:r>
              <a:rPr lang="tr-TR" dirty="0" err="1" smtClean="0"/>
              <a:t>Faith</a:t>
            </a:r>
            <a:r>
              <a:rPr lang="tr-TR" dirty="0" smtClean="0"/>
              <a:t>»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components</a:t>
            </a:r>
            <a:r>
              <a:rPr lang="tr-TR" dirty="0" smtClean="0"/>
              <a:t>: (1) </a:t>
            </a:r>
            <a:r>
              <a:rPr lang="tr-TR" dirty="0" err="1" smtClean="0"/>
              <a:t>epistemic</a:t>
            </a:r>
            <a:r>
              <a:rPr lang="tr-TR" dirty="0" smtClean="0"/>
              <a:t> (2) </a:t>
            </a:r>
            <a:r>
              <a:rPr lang="tr-TR" dirty="0" err="1" smtClean="0"/>
              <a:t>non-epistemic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epistemic</a:t>
            </a:r>
            <a:r>
              <a:rPr lang="tr-TR" dirty="0" smtClean="0"/>
              <a:t> </a:t>
            </a:r>
            <a:r>
              <a:rPr lang="tr-TR" dirty="0" err="1" smtClean="0"/>
              <a:t>aspect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justification</a:t>
            </a:r>
            <a:r>
              <a:rPr lang="tr-TR" dirty="0" smtClean="0"/>
              <a:t> of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generated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  </a:t>
            </a:r>
          </a:p>
          <a:p>
            <a:endParaRPr lang="tr-TR" dirty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non-epistemic</a:t>
            </a:r>
            <a:r>
              <a:rPr lang="tr-TR" dirty="0" smtClean="0"/>
              <a:t> </a:t>
            </a:r>
            <a:r>
              <a:rPr lang="tr-TR" dirty="0" err="1" smtClean="0"/>
              <a:t>aspect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 has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practical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existential</a:t>
            </a:r>
            <a:r>
              <a:rPr lang="tr-TR" dirty="0" smtClean="0"/>
              <a:t> </a:t>
            </a:r>
            <a:r>
              <a:rPr lang="tr-TR" dirty="0" err="1" smtClean="0"/>
              <a:t>dimensions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trust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0575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7517"/>
            <a:ext cx="10515600" cy="55594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dirty="0" smtClean="0"/>
              <a:t>PROPOSITIONAL FAITH</a:t>
            </a:r>
          </a:p>
          <a:p>
            <a:pPr marL="0" indent="0" algn="ctr">
              <a:buNone/>
            </a:pPr>
            <a:endParaRPr lang="tr-TR" sz="4000" dirty="0" smtClean="0"/>
          </a:p>
          <a:p>
            <a:pPr algn="just"/>
            <a:r>
              <a:rPr lang="tr-TR" dirty="0" smtClean="0"/>
              <a:t>A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distinction</a:t>
            </a:r>
            <a:r>
              <a:rPr lang="tr-TR" dirty="0" smtClean="0"/>
              <a:t> is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«</a:t>
            </a:r>
            <a:r>
              <a:rPr lang="tr-TR" dirty="0" err="1" smtClean="0"/>
              <a:t>propositional</a:t>
            </a:r>
            <a:r>
              <a:rPr lang="tr-TR" dirty="0" smtClean="0"/>
              <a:t> (</a:t>
            </a:r>
            <a:r>
              <a:rPr lang="tr-TR" dirty="0" err="1" smtClean="0"/>
              <a:t>doxastic</a:t>
            </a:r>
            <a:r>
              <a:rPr lang="tr-TR" dirty="0" smtClean="0"/>
              <a:t>) </a:t>
            </a:r>
            <a:r>
              <a:rPr lang="tr-TR" dirty="0" err="1" smtClean="0"/>
              <a:t>faith</a:t>
            </a:r>
            <a:r>
              <a:rPr lang="tr-TR" dirty="0" smtClean="0"/>
              <a:t>» </a:t>
            </a:r>
            <a:r>
              <a:rPr lang="tr-TR" dirty="0" err="1" smtClean="0"/>
              <a:t>and</a:t>
            </a:r>
            <a:r>
              <a:rPr lang="tr-TR" dirty="0" smtClean="0"/>
              <a:t> «</a:t>
            </a:r>
            <a:r>
              <a:rPr lang="tr-TR" dirty="0" err="1" smtClean="0"/>
              <a:t>non-propositional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(</a:t>
            </a:r>
            <a:r>
              <a:rPr lang="tr-TR" dirty="0" err="1" smtClean="0"/>
              <a:t>non-doxastic</a:t>
            </a:r>
            <a:r>
              <a:rPr lang="tr-TR" dirty="0" smtClean="0"/>
              <a:t>) </a:t>
            </a:r>
            <a:r>
              <a:rPr lang="tr-TR" dirty="0" err="1" smtClean="0"/>
              <a:t>faith</a:t>
            </a:r>
            <a:r>
              <a:rPr lang="tr-TR" dirty="0" smtClean="0"/>
              <a:t>».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Since a </a:t>
            </a:r>
            <a:r>
              <a:rPr lang="tr-TR" dirty="0" err="1" smtClean="0"/>
              <a:t>propositional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a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it can </a:t>
            </a:r>
            <a:r>
              <a:rPr lang="tr-TR" dirty="0" err="1" smtClean="0"/>
              <a:t>naturally</a:t>
            </a:r>
            <a:r>
              <a:rPr lang="tr-TR" dirty="0" smtClean="0"/>
              <a:t> be </a:t>
            </a:r>
            <a:r>
              <a:rPr lang="tr-TR" dirty="0" err="1" smtClean="0"/>
              <a:t>subjected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epistemic</a:t>
            </a:r>
            <a:r>
              <a:rPr lang="tr-TR" dirty="0" smtClean="0"/>
              <a:t> </a:t>
            </a:r>
            <a:r>
              <a:rPr lang="tr-TR" dirty="0" err="1" smtClean="0"/>
              <a:t>evaluation</a:t>
            </a:r>
            <a:r>
              <a:rPr lang="tr-TR" dirty="0" smtClean="0"/>
              <a:t>. </a:t>
            </a:r>
            <a:r>
              <a:rPr lang="tr-TR" dirty="0" err="1" smtClean="0"/>
              <a:t>That</a:t>
            </a:r>
            <a:r>
              <a:rPr lang="tr-TR" dirty="0" smtClean="0"/>
              <a:t> is, it can be </a:t>
            </a:r>
            <a:r>
              <a:rPr lang="tr-TR" dirty="0" err="1" smtClean="0"/>
              <a:t>justified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unjustified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confession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 (</a:t>
            </a:r>
            <a:r>
              <a:rPr lang="tr-TR" i="1" dirty="0" err="1" smtClean="0"/>
              <a:t>shahadah</a:t>
            </a:r>
            <a:r>
              <a:rPr lang="tr-TR" dirty="0" smtClean="0"/>
              <a:t>),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i="1" dirty="0" smtClean="0"/>
              <a:t>,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2564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10185"/>
            <a:ext cx="10515600" cy="43187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dirty="0" smtClean="0"/>
              <a:t>NON-PROPOSITIONAL FAITH</a:t>
            </a:r>
          </a:p>
          <a:p>
            <a:pPr algn="just"/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/>
              <a:t> </a:t>
            </a:r>
            <a:r>
              <a:rPr lang="tr-TR" dirty="0" smtClean="0"/>
              <a:t>not </a:t>
            </a:r>
            <a:r>
              <a:rPr lang="tr-TR" dirty="0" err="1" smtClean="0"/>
              <a:t>essentially</a:t>
            </a:r>
            <a:r>
              <a:rPr lang="tr-TR" dirty="0" smtClean="0"/>
              <a:t> </a:t>
            </a:r>
            <a:r>
              <a:rPr lang="tr-TR" dirty="0" err="1" smtClean="0"/>
              <a:t>depend</a:t>
            </a:r>
            <a:r>
              <a:rPr lang="tr-TR" dirty="0" smtClean="0"/>
              <a:t> on </a:t>
            </a:r>
            <a:r>
              <a:rPr lang="tr-TR" dirty="0" err="1" smtClean="0"/>
              <a:t>propositional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validity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Faith</a:t>
            </a:r>
            <a:r>
              <a:rPr lang="tr-TR" dirty="0" smtClean="0"/>
              <a:t> can be </a:t>
            </a:r>
            <a:r>
              <a:rPr lang="tr-TR" dirty="0" err="1" smtClean="0"/>
              <a:t>explicated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an </a:t>
            </a:r>
            <a:r>
              <a:rPr lang="tr-TR" dirty="0" err="1" smtClean="0"/>
              <a:t>engagement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«</a:t>
            </a:r>
            <a:r>
              <a:rPr lang="tr-TR" dirty="0" err="1" smtClean="0"/>
              <a:t>trust</a:t>
            </a:r>
            <a:r>
              <a:rPr lang="tr-TR" dirty="0" smtClean="0"/>
              <a:t>»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«</a:t>
            </a:r>
            <a:r>
              <a:rPr lang="tr-TR" dirty="0" err="1" smtClean="0"/>
              <a:t>belief</a:t>
            </a:r>
            <a:r>
              <a:rPr lang="tr-TR" dirty="0" smtClean="0"/>
              <a:t>».</a:t>
            </a:r>
          </a:p>
          <a:p>
            <a:pPr algn="just"/>
            <a:r>
              <a:rPr lang="tr-TR" dirty="0" err="1" smtClean="0"/>
              <a:t>However</a:t>
            </a:r>
            <a:r>
              <a:rPr lang="tr-TR" dirty="0" smtClean="0"/>
              <a:t>, it </a:t>
            </a:r>
            <a:r>
              <a:rPr lang="tr-TR" dirty="0" err="1" smtClean="0"/>
              <a:t>remains</a:t>
            </a:r>
            <a:r>
              <a:rPr lang="tr-TR" dirty="0" smtClean="0"/>
              <a:t>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how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aspects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 can be </a:t>
            </a:r>
            <a:r>
              <a:rPr lang="tr-TR" dirty="0" err="1" smtClean="0"/>
              <a:t>conceived</a:t>
            </a:r>
            <a:r>
              <a:rPr lang="tr-TR" dirty="0" smtClean="0"/>
              <a:t> apart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05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95647"/>
            <a:ext cx="10515600" cy="538131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r-TR" sz="3000" dirty="0" smtClean="0"/>
              <a:t>FIDEISM</a:t>
            </a:r>
          </a:p>
          <a:p>
            <a:r>
              <a:rPr lang="tr-TR" dirty="0" err="1" smtClean="0"/>
              <a:t>Fideism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defined</a:t>
            </a:r>
            <a:r>
              <a:rPr lang="tr-TR" dirty="0" smtClean="0"/>
              <a:t> in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 smtClean="0"/>
          </a:p>
          <a:p>
            <a:pPr lvl="2">
              <a:buFontTx/>
              <a:buChar char="-"/>
            </a:pPr>
            <a:r>
              <a:rPr lang="tr-TR" sz="2600" dirty="0" smtClean="0"/>
              <a:t>Faith </a:t>
            </a:r>
            <a:r>
              <a:rPr lang="tr-TR" sz="2600" dirty="0" err="1" smtClean="0"/>
              <a:t>does</a:t>
            </a:r>
            <a:r>
              <a:rPr lang="tr-TR" sz="2600" dirty="0" smtClean="0"/>
              <a:t> not </a:t>
            </a:r>
            <a:r>
              <a:rPr lang="tr-TR" sz="2600" dirty="0" err="1" smtClean="0"/>
              <a:t>depend</a:t>
            </a:r>
            <a:r>
              <a:rPr lang="tr-TR" sz="2600" dirty="0" smtClean="0"/>
              <a:t> on </a:t>
            </a:r>
            <a:r>
              <a:rPr lang="tr-TR" sz="2600" dirty="0" err="1" smtClean="0"/>
              <a:t>reason</a:t>
            </a:r>
            <a:r>
              <a:rPr lang="tr-TR" sz="2600" dirty="0" smtClean="0"/>
              <a:t>.</a:t>
            </a:r>
          </a:p>
          <a:p>
            <a:pPr lvl="2">
              <a:buFontTx/>
              <a:buChar char="-"/>
            </a:pPr>
            <a:r>
              <a:rPr lang="tr-TR" sz="2600" dirty="0" err="1" smtClean="0"/>
              <a:t>Faith</a:t>
            </a:r>
            <a:r>
              <a:rPr lang="tr-TR" sz="2600" dirty="0" smtClean="0"/>
              <a:t> </a:t>
            </a:r>
            <a:r>
              <a:rPr lang="tr-TR" sz="2600" dirty="0" err="1" smtClean="0"/>
              <a:t>cannot</a:t>
            </a:r>
            <a:r>
              <a:rPr lang="tr-TR" sz="2600" dirty="0" smtClean="0"/>
              <a:t> be </a:t>
            </a:r>
            <a:r>
              <a:rPr lang="tr-TR" sz="2600" dirty="0" err="1" smtClean="0"/>
              <a:t>subject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rational</a:t>
            </a:r>
            <a:r>
              <a:rPr lang="tr-TR" sz="2600" dirty="0" smtClean="0"/>
              <a:t> </a:t>
            </a:r>
            <a:r>
              <a:rPr lang="tr-TR" sz="2600" dirty="0" err="1" smtClean="0"/>
              <a:t>evaluation</a:t>
            </a:r>
            <a:r>
              <a:rPr lang="tr-TR" sz="2600" dirty="0" smtClean="0"/>
              <a:t>.</a:t>
            </a:r>
          </a:p>
          <a:p>
            <a:pPr lvl="2">
              <a:buFontTx/>
              <a:buChar char="-"/>
            </a:pPr>
            <a:r>
              <a:rPr lang="tr-TR" sz="2600" dirty="0" smtClean="0"/>
              <a:t>A faith </a:t>
            </a:r>
            <a:r>
              <a:rPr lang="tr-TR" sz="2600" dirty="0" err="1" smtClean="0"/>
              <a:t>based</a:t>
            </a:r>
            <a:r>
              <a:rPr lang="tr-TR" sz="2600" dirty="0" smtClean="0"/>
              <a:t> on </a:t>
            </a:r>
            <a:r>
              <a:rPr lang="tr-TR" sz="2600" dirty="0" err="1" smtClean="0"/>
              <a:t>reason</a:t>
            </a:r>
            <a:r>
              <a:rPr lang="tr-TR" sz="2600" dirty="0" smtClean="0"/>
              <a:t> is not a </a:t>
            </a:r>
            <a:r>
              <a:rPr lang="tr-TR" sz="2600" dirty="0" err="1" smtClean="0"/>
              <a:t>true</a:t>
            </a:r>
            <a:r>
              <a:rPr lang="tr-TR" sz="2600" dirty="0" smtClean="0"/>
              <a:t> faith.</a:t>
            </a:r>
          </a:p>
          <a:p>
            <a:endParaRPr lang="tr-TR" dirty="0" smtClean="0"/>
          </a:p>
          <a:p>
            <a:r>
              <a:rPr lang="tr-TR" dirty="0" err="1" smtClean="0"/>
              <a:t>Fideists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refuse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faith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Fideism</a:t>
            </a:r>
            <a:r>
              <a:rPr lang="tr-TR" dirty="0" smtClean="0"/>
              <a:t> can be </a:t>
            </a:r>
            <a:r>
              <a:rPr lang="tr-TR" dirty="0" err="1" smtClean="0"/>
              <a:t>divided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: </a:t>
            </a:r>
            <a:r>
              <a:rPr lang="tr-TR" dirty="0" err="1" smtClean="0"/>
              <a:t>moderate</a:t>
            </a:r>
            <a:r>
              <a:rPr lang="tr-TR" dirty="0" smtClean="0"/>
              <a:t> </a:t>
            </a:r>
            <a:r>
              <a:rPr lang="tr-TR" dirty="0" err="1" smtClean="0"/>
              <a:t>fideism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fideism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Moderate</a:t>
            </a:r>
            <a:r>
              <a:rPr lang="tr-TR" dirty="0" smtClean="0"/>
              <a:t> </a:t>
            </a:r>
            <a:r>
              <a:rPr lang="tr-TR" dirty="0" err="1"/>
              <a:t>f</a:t>
            </a:r>
            <a:r>
              <a:rPr lang="tr-TR" dirty="0" err="1" smtClean="0"/>
              <a:t>ideists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faith </a:t>
            </a:r>
            <a:r>
              <a:rPr lang="tr-TR" dirty="0" err="1" smtClean="0"/>
              <a:t>signifies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goes</a:t>
            </a:r>
            <a:r>
              <a:rPr lang="tr-TR" dirty="0" smtClean="0"/>
              <a:t> </a:t>
            </a:r>
            <a:r>
              <a:rPr lang="tr-TR" dirty="0" err="1" smtClean="0"/>
              <a:t>beyond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, but it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contradict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. [Pascal, William James]</a:t>
            </a:r>
          </a:p>
          <a:p>
            <a:endParaRPr lang="tr-TR" dirty="0" smtClean="0"/>
          </a:p>
          <a:p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fideists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faith 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goes</a:t>
            </a:r>
            <a:r>
              <a:rPr lang="tr-TR" dirty="0" smtClean="0"/>
              <a:t> </a:t>
            </a:r>
            <a:r>
              <a:rPr lang="tr-TR" dirty="0" err="1" smtClean="0"/>
              <a:t>beyond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, but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goes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it.  [</a:t>
            </a:r>
            <a:r>
              <a:rPr lang="tr-TR" dirty="0" err="1" smtClean="0"/>
              <a:t>Tertullian</a:t>
            </a:r>
            <a:r>
              <a:rPr lang="tr-TR" dirty="0" smtClean="0"/>
              <a:t>, </a:t>
            </a:r>
            <a:r>
              <a:rPr lang="tr-TR" dirty="0" err="1" smtClean="0"/>
              <a:t>Kierkegaard</a:t>
            </a:r>
            <a:r>
              <a:rPr lang="tr-TR" dirty="0" smtClean="0"/>
              <a:t>]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971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50026"/>
            <a:ext cx="10515600" cy="522693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sz="4200" dirty="0" smtClean="0"/>
              <a:t>CRITICISM OF FIDEISM</a:t>
            </a:r>
          </a:p>
          <a:p>
            <a:endParaRPr lang="tr-TR" dirty="0" smtClean="0"/>
          </a:p>
          <a:p>
            <a:pPr algn="just"/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ignoring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justification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fideism</a:t>
            </a:r>
            <a:r>
              <a:rPr lang="tr-TR" dirty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trivialize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of </a:t>
            </a:r>
            <a:r>
              <a:rPr lang="tr-TR" dirty="0" err="1" smtClean="0"/>
              <a:t>truth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of </a:t>
            </a:r>
            <a:r>
              <a:rPr lang="tr-TR" dirty="0" err="1" smtClean="0"/>
              <a:t>faith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H</a:t>
            </a:r>
            <a:r>
              <a:rPr lang="tr-TR" dirty="0" smtClean="0"/>
              <a:t>ow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differentiate</a:t>
            </a:r>
            <a:r>
              <a:rPr lang="tr-TR" dirty="0" smtClean="0"/>
              <a:t> </a:t>
            </a:r>
            <a:r>
              <a:rPr lang="tr-TR" dirty="0" err="1" smtClean="0"/>
              <a:t>betwee</a:t>
            </a:r>
            <a:r>
              <a:rPr lang="tr-TR" dirty="0" smtClean="0"/>
              <a:t> a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an </a:t>
            </a:r>
            <a:r>
              <a:rPr lang="tr-TR" dirty="0" err="1" smtClean="0"/>
              <a:t>untrue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?</a:t>
            </a:r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is </a:t>
            </a:r>
            <a:r>
              <a:rPr lang="tr-TR" dirty="0" err="1" smtClean="0"/>
              <a:t>relevant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suppose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sort</a:t>
            </a:r>
            <a:r>
              <a:rPr lang="tr-TR" dirty="0" smtClean="0"/>
              <a:t> of a «</a:t>
            </a:r>
            <a:r>
              <a:rPr lang="tr-TR" dirty="0" err="1" smtClean="0"/>
              <a:t>leap</a:t>
            </a:r>
            <a:r>
              <a:rPr lang="tr-TR" dirty="0" smtClean="0"/>
              <a:t>»: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?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conception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?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Again</a:t>
            </a:r>
            <a:r>
              <a:rPr lang="tr-TR" dirty="0" smtClean="0"/>
              <a:t>, it is not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settled</a:t>
            </a:r>
            <a:r>
              <a:rPr lang="tr-TR" dirty="0" smtClean="0"/>
              <a:t> on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grounds</a:t>
            </a:r>
            <a:r>
              <a:rPr lang="tr-TR" dirty="0" smtClean="0"/>
              <a:t>. </a:t>
            </a:r>
          </a:p>
          <a:p>
            <a:pPr algn="just"/>
            <a:endParaRPr lang="tr-TR" dirty="0" smtClean="0"/>
          </a:p>
          <a:p>
            <a:pPr algn="just"/>
            <a:r>
              <a:rPr lang="tr-TR" smtClean="0"/>
              <a:t>The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arguments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non-theistic</a:t>
            </a:r>
            <a:r>
              <a:rPr lang="tr-TR" dirty="0" smtClean="0"/>
              <a:t> </a:t>
            </a:r>
            <a:r>
              <a:rPr lang="tr-TR" dirty="0" err="1" smtClean="0"/>
              <a:t>arguments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/>
              <a:t> </a:t>
            </a:r>
            <a:r>
              <a:rPr lang="tr-TR" dirty="0" smtClean="0"/>
              <a:t>be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convicing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unconvincing</a:t>
            </a:r>
            <a:r>
              <a:rPr lang="tr-TR" dirty="0" smtClean="0"/>
              <a:t>, but </a:t>
            </a:r>
            <a:r>
              <a:rPr lang="tr-TR" dirty="0" err="1" smtClean="0"/>
              <a:t>this</a:t>
            </a:r>
            <a:r>
              <a:rPr lang="tr-TR" dirty="0" smtClean="0"/>
              <a:t> is far </a:t>
            </a:r>
            <a:r>
              <a:rPr lang="tr-TR" dirty="0" err="1" smtClean="0"/>
              <a:t>cry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saying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fail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irrelevant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faith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03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548</Words>
  <Application>Microsoft Office PowerPoint</Application>
  <PresentationFormat>Geniş ekran</PresentationFormat>
  <Paragraphs>59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Ahmet Erkan</cp:lastModifiedBy>
  <cp:revision>285</cp:revision>
  <dcterms:created xsi:type="dcterms:W3CDTF">2017-12-27T11:58:08Z</dcterms:created>
  <dcterms:modified xsi:type="dcterms:W3CDTF">2020-05-07T10:36:22Z</dcterms:modified>
</cp:coreProperties>
</file>