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84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852C8-AAAA-4A31-997D-8019190ED9EC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D41DF-4BA1-4D77-906D-39F7F76A93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6341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1AE700-3B61-4AC8-8481-CE53A5A4178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434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6FFC24A-6922-423F-B949-2F80ABF00FAE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Dikdörtgen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Dikdörtgen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üz Bağlayıcı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Düz Bağlayıcı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Dikdörtgen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26165B4-2AD1-4057-9B58-65E6E9D39455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C24A-6922-423F-B949-2F80ABF00FAE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165B4-2AD1-4057-9B58-65E6E9D3945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C24A-6922-423F-B949-2F80ABF00FAE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165B4-2AD1-4057-9B58-65E6E9D3945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6FFC24A-6922-423F-B949-2F80ABF00FAE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26165B4-2AD1-4057-9B58-65E6E9D39455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6FFC24A-6922-423F-B949-2F80ABF00FAE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Dikdörtgen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üz Bağlayıcı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Düz Bağlayıcı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ikdörtgen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Düz Bağlayıcı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26165B4-2AD1-4057-9B58-65E6E9D39455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C24A-6922-423F-B949-2F80ABF00FAE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165B4-2AD1-4057-9B58-65E6E9D39455}" type="slidenum">
              <a:rPr lang="tr-TR" smtClean="0"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C24A-6922-423F-B949-2F80ABF00FAE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165B4-2AD1-4057-9B58-65E6E9D39455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6FFC24A-6922-423F-B949-2F80ABF00FAE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26165B4-2AD1-4057-9B58-65E6E9D39455}" type="slidenum">
              <a:rPr lang="tr-TR" smtClean="0"/>
              <a:t>‹#›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C24A-6922-423F-B949-2F80ABF00FAE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165B4-2AD1-4057-9B58-65E6E9D3945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İçerik Yer Tutucus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6FFC24A-6922-423F-B949-2F80ABF00FAE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26165B4-2AD1-4057-9B58-65E6E9D39455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Altbilgi Yer Tutucusu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Düz Bağlayıcı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Veri Yer Tutucus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6FFC24A-6922-423F-B949-2F80ABF00FAE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26165B4-2AD1-4057-9B58-65E6E9D39455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6FFC24A-6922-423F-B949-2F80ABF00FAE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26165B4-2AD1-4057-9B58-65E6E9D3945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Mali haklar II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4122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Diş hekimi </a:t>
            </a:r>
            <a:r>
              <a:rPr lang="tr-TR" dirty="0" err="1" smtClean="0">
                <a:solidFill>
                  <a:srgbClr val="FF0000"/>
                </a:solidFill>
              </a:rPr>
              <a:t>muayehanesi</a:t>
            </a:r>
            <a:r>
              <a:rPr lang="tr-TR" dirty="0" smtClean="0">
                <a:solidFill>
                  <a:srgbClr val="FF0000"/>
                </a:solidFill>
              </a:rPr>
              <a:t>-bekleme salonu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Umum oluşmamıştır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Hastalar belirsiz sayıda kişi değildir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aynı </a:t>
            </a:r>
            <a:r>
              <a:rPr lang="tr-TR" dirty="0">
                <a:solidFill>
                  <a:srgbClr val="002060"/>
                </a:solidFill>
              </a:rPr>
              <a:t>anda veya ardı ardına </a:t>
            </a:r>
            <a:r>
              <a:rPr lang="tr-TR" dirty="0" smtClean="0">
                <a:solidFill>
                  <a:srgbClr val="002060"/>
                </a:solidFill>
              </a:rPr>
              <a:t>gelen kişilerin toplam  sayısına bakıldığında da önemsiz sayıda olduğu görülecektir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Hastaları beklerken rahatlatmakta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Rekabet üstünlüğü sağlamakta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Çekiciliğini </a:t>
            </a:r>
            <a:r>
              <a:rPr lang="tr-TR" dirty="0" smtClean="0">
                <a:solidFill>
                  <a:srgbClr val="002060"/>
                </a:solidFill>
              </a:rPr>
              <a:t>artırmakta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tr-TR" dirty="0" smtClean="0"/>
              <a:t>Umuma iletim değil</a:t>
            </a:r>
            <a:endParaRPr lang="en-US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 smtClean="0"/>
              <a:t>Umuma iletim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749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Pay ve Takip Hakkı md.45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>
                <a:solidFill>
                  <a:srgbClr val="002060"/>
                </a:solidFill>
              </a:rPr>
              <a:t>Mimarî eserler hariç olmak üzere,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bu </a:t>
            </a:r>
            <a:r>
              <a:rPr lang="tr-TR" dirty="0">
                <a:solidFill>
                  <a:srgbClr val="002060"/>
                </a:solidFill>
              </a:rPr>
              <a:t>Kanunun 4 üncü maddesinde sayılan güzel sanat eserlerinin </a:t>
            </a:r>
            <a:r>
              <a:rPr lang="tr-TR" b="1" dirty="0">
                <a:solidFill>
                  <a:srgbClr val="002060"/>
                </a:solidFill>
              </a:rPr>
              <a:t>asılları </a:t>
            </a:r>
            <a:r>
              <a:rPr lang="tr-TR" b="1" dirty="0" smtClean="0">
                <a:solidFill>
                  <a:srgbClr val="002060"/>
                </a:solidFill>
              </a:rPr>
              <a:t>ile</a:t>
            </a:r>
            <a:endParaRPr lang="tr-TR" b="1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eser </a:t>
            </a:r>
            <a:r>
              <a:rPr lang="tr-TR" dirty="0">
                <a:solidFill>
                  <a:srgbClr val="002060"/>
                </a:solidFill>
              </a:rPr>
              <a:t>sahibinin kendisinin sınırlı sayıda meydana getirdiği veya eser sahibinin kontrolünde ve izniyle meydana getirilmiş ve eser sahibi tarafından imzalanmış veya başka bir şekilde işaretlenmiş olmaları nedeniyle </a:t>
            </a:r>
            <a:r>
              <a:rPr lang="tr-TR" b="1" dirty="0">
                <a:solidFill>
                  <a:srgbClr val="002060"/>
                </a:solidFill>
              </a:rPr>
              <a:t>özgün eser olduğu kabul edilen kopyaları, </a:t>
            </a:r>
            <a:endParaRPr lang="tr-TR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2 </a:t>
            </a:r>
            <a:r>
              <a:rPr lang="tr-TR" dirty="0" err="1">
                <a:solidFill>
                  <a:srgbClr val="002060"/>
                </a:solidFill>
              </a:rPr>
              <a:t>nci</a:t>
            </a:r>
            <a:r>
              <a:rPr lang="tr-TR" dirty="0">
                <a:solidFill>
                  <a:srgbClr val="002060"/>
                </a:solidFill>
              </a:rPr>
              <a:t> maddenin (1) numaralı bendinde ve 3 üncü maddede sayılıp da yazarlarla bestecilerin el yazısıyla yazılmış eserlerinin asıllarından biri,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3957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Pay ve Takip Hakkı md.45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FF0000"/>
              </a:buClr>
            </a:pPr>
            <a:r>
              <a:rPr lang="tr-TR" dirty="0">
                <a:solidFill>
                  <a:srgbClr val="002060"/>
                </a:solidFill>
              </a:rPr>
              <a:t>eser sahibi veya mirasçıları tarafından bir defa satıldıktan sonra</a:t>
            </a:r>
            <a:r>
              <a:rPr lang="tr-TR" dirty="0" smtClean="0">
                <a:solidFill>
                  <a:srgbClr val="002060"/>
                </a:solidFill>
              </a:rPr>
              <a:t>,</a:t>
            </a:r>
          </a:p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koruma </a:t>
            </a:r>
            <a:r>
              <a:rPr lang="tr-TR" b="1" dirty="0">
                <a:solidFill>
                  <a:srgbClr val="002060"/>
                </a:solidFill>
              </a:rPr>
              <a:t>süresi içinde, </a:t>
            </a:r>
            <a:endParaRPr lang="tr-TR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bir </a:t>
            </a:r>
            <a:r>
              <a:rPr lang="tr-TR" b="1" dirty="0">
                <a:solidFill>
                  <a:srgbClr val="002060"/>
                </a:solidFill>
              </a:rPr>
              <a:t>sergide veya açık artırmada yahut bu gibi eşyayı satan bir mağazada veya başka şekillerde </a:t>
            </a:r>
            <a:r>
              <a:rPr lang="tr-TR" dirty="0">
                <a:solidFill>
                  <a:srgbClr val="002060"/>
                </a:solidFill>
              </a:rPr>
              <a:t>satış konusu olarak el değiştirdikçe,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bu </a:t>
            </a:r>
            <a:r>
              <a:rPr lang="tr-TR" dirty="0">
                <a:solidFill>
                  <a:srgbClr val="002060"/>
                </a:solidFill>
              </a:rPr>
              <a:t>satış bedeli ile bir önceki satış bedeli arasında açık bir </a:t>
            </a:r>
            <a:r>
              <a:rPr lang="tr-TR" dirty="0" err="1">
                <a:solidFill>
                  <a:srgbClr val="002060"/>
                </a:solidFill>
              </a:rPr>
              <a:t>nispetsizlik</a:t>
            </a:r>
            <a:r>
              <a:rPr lang="tr-TR" dirty="0">
                <a:solidFill>
                  <a:srgbClr val="002060"/>
                </a:solidFill>
              </a:rPr>
              <a:t> bulunması </a:t>
            </a:r>
            <a:r>
              <a:rPr lang="tr-TR" dirty="0" smtClean="0">
                <a:solidFill>
                  <a:srgbClr val="002060"/>
                </a:solidFill>
              </a:rPr>
              <a:t>halinde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Uygun bir pay verilir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Kimler yararlanabilir: eser sahibi, ölmüşse ikinci dereceye kadar </a:t>
            </a:r>
            <a:r>
              <a:rPr lang="tr-TR" dirty="0" err="1" smtClean="0">
                <a:solidFill>
                  <a:srgbClr val="002060"/>
                </a:solidFill>
              </a:rPr>
              <a:t>mirasçi</a:t>
            </a:r>
            <a:r>
              <a:rPr lang="tr-TR" dirty="0" smtClean="0">
                <a:solidFill>
                  <a:srgbClr val="002060"/>
                </a:solidFill>
              </a:rPr>
              <a:t> ve eşi, alan meslek birliği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Miktar: bakanlar kurulu belirleyecek</a:t>
            </a:r>
          </a:p>
        </p:txBody>
      </p:sp>
    </p:spTree>
    <p:extLst>
      <p:ext uri="{BB962C8B-B14F-4D97-AF65-F5344CB8AC3E}">
        <p14:creationId xmlns:p14="http://schemas.microsoft.com/office/powerpoint/2010/main" val="692100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Sabrınız </a:t>
            </a:r>
            <a:r>
              <a:rPr lang="tr-TR" smtClean="0"/>
              <a:t>için teşekkürler</a:t>
            </a:r>
            <a:r>
              <a:rPr lang="tr-TR" smtClean="0">
                <a:sym typeface="Wingdings" panose="05000000000000000000" pitchFamily="2" charset="2"/>
              </a:rPr>
              <a:t></a:t>
            </a:r>
            <a:endParaRPr lang="tr-TR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7789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Temsil/Umuma İletim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İçerik Yer Tutucusu 11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tr-TR" dirty="0">
                <a:solidFill>
                  <a:srgbClr val="002060"/>
                </a:solidFill>
              </a:rPr>
              <a:t>kullanıcı/yararlanıcı/izleyicinin </a:t>
            </a:r>
            <a:r>
              <a:rPr lang="tr-TR" b="1" dirty="0" smtClean="0">
                <a:solidFill>
                  <a:srgbClr val="002060"/>
                </a:solidFill>
              </a:rPr>
              <a:t>belirli</a:t>
            </a:r>
            <a:r>
              <a:rPr lang="tr-TR" dirty="0" smtClean="0">
                <a:solidFill>
                  <a:srgbClr val="002060"/>
                </a:solidFill>
              </a:rPr>
              <a:t> sayıda olması</a:t>
            </a:r>
          </a:p>
          <a:p>
            <a:r>
              <a:rPr lang="tr-TR" dirty="0" smtClean="0">
                <a:solidFill>
                  <a:srgbClr val="002060"/>
                </a:solidFill>
              </a:rPr>
              <a:t>İzleyicilerin tümü aynı yerde (ör: </a:t>
            </a:r>
            <a:r>
              <a:rPr lang="tr-TR" dirty="0" err="1" smtClean="0">
                <a:solidFill>
                  <a:srgbClr val="002060"/>
                </a:solidFill>
              </a:rPr>
              <a:t>restaurant</a:t>
            </a:r>
            <a:r>
              <a:rPr lang="tr-TR" dirty="0" smtClean="0">
                <a:solidFill>
                  <a:srgbClr val="002060"/>
                </a:solidFill>
              </a:rPr>
              <a:t>, </a:t>
            </a:r>
            <a:r>
              <a:rPr lang="tr-TR" dirty="0" err="1" smtClean="0">
                <a:solidFill>
                  <a:srgbClr val="002060"/>
                </a:solidFill>
              </a:rPr>
              <a:t>cafe</a:t>
            </a:r>
            <a:r>
              <a:rPr lang="tr-TR" dirty="0" smtClean="0">
                <a:solidFill>
                  <a:srgbClr val="002060"/>
                </a:solidFill>
              </a:rPr>
              <a:t>, bar)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İçerik Yer Tutucusu 1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2060"/>
                </a:solidFill>
              </a:rPr>
              <a:t>Kullanıcı/yararlanıcı/izleyici </a:t>
            </a:r>
            <a:r>
              <a:rPr lang="tr-TR" b="1" dirty="0" smtClean="0">
                <a:solidFill>
                  <a:srgbClr val="002060"/>
                </a:solidFill>
              </a:rPr>
              <a:t>belirsiz </a:t>
            </a:r>
            <a:r>
              <a:rPr lang="tr-TR" dirty="0" smtClean="0">
                <a:solidFill>
                  <a:srgbClr val="002060"/>
                </a:solidFill>
              </a:rPr>
              <a:t>sayıda</a:t>
            </a:r>
          </a:p>
          <a:p>
            <a:r>
              <a:rPr lang="tr-TR" dirty="0" smtClean="0">
                <a:solidFill>
                  <a:srgbClr val="002060"/>
                </a:solidFill>
              </a:rPr>
              <a:t>İzleyiciler aynı yerde olmak zorunda değil (İstanbul, Ankara, </a:t>
            </a:r>
            <a:r>
              <a:rPr lang="tr-TR" dirty="0" err="1" smtClean="0">
                <a:solidFill>
                  <a:srgbClr val="002060"/>
                </a:solidFill>
              </a:rPr>
              <a:t>izmir</a:t>
            </a:r>
            <a:r>
              <a:rPr lang="tr-TR" dirty="0" smtClean="0">
                <a:solidFill>
                  <a:srgbClr val="002060"/>
                </a:solidFill>
              </a:rPr>
              <a:t>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Metin Yer Tutucusu 10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tr-TR" dirty="0" smtClean="0"/>
              <a:t>Temsil	</a:t>
            </a:r>
            <a:endParaRPr lang="en-US" dirty="0"/>
          </a:p>
        </p:txBody>
      </p:sp>
      <p:sp>
        <p:nvSpPr>
          <p:cNvPr id="13" name="Metin Yer Tutucusu 1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 smtClean="0"/>
              <a:t>Umuma İletim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22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Umuma İletim Hakkı </a:t>
            </a:r>
            <a:r>
              <a:rPr lang="tr-TR" dirty="0" smtClean="0">
                <a:solidFill>
                  <a:srgbClr val="FF0000"/>
                </a:solidFill>
              </a:rPr>
              <a:t>md.25/II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Clr>
                <a:srgbClr val="FF0000"/>
              </a:buClr>
              <a:buNone/>
            </a:pPr>
            <a:r>
              <a:rPr lang="tr-TR" b="1" u="sng" dirty="0" smtClean="0">
                <a:solidFill>
                  <a:srgbClr val="002060"/>
                </a:solidFill>
              </a:rPr>
              <a:t>telli </a:t>
            </a:r>
            <a:r>
              <a:rPr lang="tr-TR" b="1" u="sng" dirty="0">
                <a:solidFill>
                  <a:srgbClr val="002060"/>
                </a:solidFill>
              </a:rPr>
              <a:t>veya telsiz araçlarla satışı veya diğer biçimlerde umuma dağıtılmasına veya sunulmasına </a:t>
            </a:r>
            <a:endParaRPr lang="tr-TR" b="1" u="sng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maddi olmayan nüshaların satımı veya dağıtımı (yayma hakkının-online ortamında karşılığı gibi)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İnternet üzerinden yapılan dijital ürün satışları, öde-izle uygulamaları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Yayın kuruluşu olmak zorunda değil</a:t>
            </a:r>
            <a:endParaRPr lang="tr-TR" u="sng" dirty="0" smtClean="0">
              <a:solidFill>
                <a:srgbClr val="002060"/>
              </a:solidFill>
            </a:endParaRPr>
          </a:p>
          <a:p>
            <a:pPr marL="0" indent="0">
              <a:buClr>
                <a:srgbClr val="FF0000"/>
              </a:buClr>
              <a:buNone/>
            </a:pPr>
            <a:r>
              <a:rPr lang="tr-TR" b="1" u="sng" dirty="0" smtClean="0">
                <a:solidFill>
                  <a:srgbClr val="002060"/>
                </a:solidFill>
              </a:rPr>
              <a:t>gerçek </a:t>
            </a:r>
            <a:r>
              <a:rPr lang="tr-TR" b="1" u="sng" dirty="0">
                <a:solidFill>
                  <a:srgbClr val="002060"/>
                </a:solidFill>
              </a:rPr>
              <a:t>kişilerin seçtikleri yer ve zamanda eserine erişimini sağlamak suretiyle umuma </a:t>
            </a:r>
            <a:r>
              <a:rPr lang="tr-TR" b="1" u="sng" dirty="0" smtClean="0">
                <a:solidFill>
                  <a:srgbClr val="002060"/>
                </a:solidFill>
              </a:rPr>
              <a:t>iletimi (kamunun erişimine açma-</a:t>
            </a:r>
            <a:r>
              <a:rPr lang="tr-TR" b="1" i="1" u="sng" dirty="0" err="1" smtClean="0">
                <a:solidFill>
                  <a:srgbClr val="002060"/>
                </a:solidFill>
              </a:rPr>
              <a:t>making</a:t>
            </a:r>
            <a:r>
              <a:rPr lang="tr-TR" b="1" i="1" u="sng" dirty="0" smtClean="0">
                <a:solidFill>
                  <a:srgbClr val="002060"/>
                </a:solidFill>
              </a:rPr>
              <a:t> </a:t>
            </a:r>
            <a:r>
              <a:rPr lang="tr-TR" b="1" i="1" u="sng" dirty="0" err="1" smtClean="0">
                <a:solidFill>
                  <a:srgbClr val="002060"/>
                </a:solidFill>
              </a:rPr>
              <a:t>available</a:t>
            </a:r>
            <a:r>
              <a:rPr lang="tr-TR" b="1" i="1" u="sng" dirty="0" smtClean="0">
                <a:solidFill>
                  <a:srgbClr val="002060"/>
                </a:solidFill>
              </a:rPr>
              <a:t> </a:t>
            </a:r>
            <a:r>
              <a:rPr lang="tr-TR" b="1" i="1" u="sng" dirty="0" err="1" smtClean="0">
                <a:solidFill>
                  <a:srgbClr val="002060"/>
                </a:solidFill>
              </a:rPr>
              <a:t>right</a:t>
            </a:r>
            <a:r>
              <a:rPr lang="tr-TR" b="1" u="sng" dirty="0" smtClean="0">
                <a:solidFill>
                  <a:srgbClr val="002060"/>
                </a:solidFill>
              </a:rPr>
              <a:t>)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Klasik örnek internete yükleme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Bu </a:t>
            </a:r>
            <a:r>
              <a:rPr lang="tr-TR" dirty="0">
                <a:solidFill>
                  <a:srgbClr val="002060"/>
                </a:solidFill>
              </a:rPr>
              <a:t>madde ile düzenlenen umuma iletim yoluyla eserlerin dağıtım ve sunumu eser sahibinin yayma hakkını ihlal etmez.</a:t>
            </a:r>
          </a:p>
        </p:txBody>
      </p:sp>
    </p:spTree>
    <p:extLst>
      <p:ext uri="{BB962C8B-B14F-4D97-AF65-F5344CB8AC3E}">
        <p14:creationId xmlns:p14="http://schemas.microsoft.com/office/powerpoint/2010/main" val="2483374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Umuma İletim Hakkı </a:t>
            </a:r>
            <a:r>
              <a:rPr lang="tr-TR" dirty="0" smtClean="0">
                <a:solidFill>
                  <a:srgbClr val="FF0000"/>
                </a:solidFill>
              </a:rPr>
              <a:t>md.25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smtClean="0">
                <a:solidFill>
                  <a:srgbClr val="002060"/>
                </a:solidFill>
              </a:rPr>
              <a:t>ABAD Karaları Işığında Umuma İletim Hakkının Unsurları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b="1" dirty="0" smtClean="0">
                <a:solidFill>
                  <a:srgbClr val="002060"/>
                </a:solidFill>
              </a:rPr>
              <a:t>1.İletim Eylemi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Kullanıcının zorunlu veya esaslı bir rol oynayan müdahalesi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Müdahalenin bilinçli olması-eylemlerinin sonucunu biliyor olması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b="1" dirty="0" smtClean="0">
                <a:solidFill>
                  <a:srgbClr val="002060"/>
                </a:solidFill>
              </a:rPr>
              <a:t>2.Umum Kavramı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Belirsiz sayıda kişi. Oldukça yüksek sayıda olması gerekmektedir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İlk umuma arzdan farklı bir teknik araç kullanılması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dirty="0" smtClean="0">
                <a:solidFill>
                  <a:srgbClr val="002060"/>
                </a:solidFill>
              </a:rPr>
              <a:t>Ör: kablolu TV’de yayınlanan bir filmin, internete yüklenmesi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dirty="0" smtClean="0">
                <a:solidFill>
                  <a:srgbClr val="002060"/>
                </a:solidFill>
              </a:rPr>
              <a:t>Veya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Yeni biz izleyici/dinleyici kitlesine ulaşması (yeni umum)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dirty="0" smtClean="0">
                <a:solidFill>
                  <a:srgbClr val="002060"/>
                </a:solidFill>
              </a:rPr>
              <a:t>3.İletim ile «</a:t>
            </a:r>
            <a:r>
              <a:rPr lang="tr-TR" b="1" dirty="0" smtClean="0">
                <a:solidFill>
                  <a:srgbClr val="002060"/>
                </a:solidFill>
              </a:rPr>
              <a:t>kar elde etme amacı» </a:t>
            </a:r>
            <a:r>
              <a:rPr lang="tr-TR" dirty="0" smtClean="0">
                <a:solidFill>
                  <a:srgbClr val="002060"/>
                </a:solidFill>
              </a:rPr>
              <a:t>olup olmadığı da göz önünde bulundurulmaktadır</a:t>
            </a:r>
            <a:endParaRPr lang="tr-TR" dirty="0">
              <a:solidFill>
                <a:srgbClr val="002060"/>
              </a:solidFill>
            </a:endParaRPr>
          </a:p>
          <a:p>
            <a:pPr marL="0" indent="0">
              <a:buClr>
                <a:srgbClr val="FF0000"/>
              </a:buClr>
              <a:buNone/>
            </a:pPr>
            <a:endParaRPr lang="tr-TR" dirty="0" smtClean="0">
              <a:solidFill>
                <a:srgbClr val="002060"/>
              </a:solidFill>
            </a:endParaRPr>
          </a:p>
          <a:p>
            <a:pPr marL="457200" indent="-457200">
              <a:buClr>
                <a:srgbClr val="FF0000"/>
              </a:buClr>
              <a:buAutoNum type="arabicPeriod"/>
            </a:pPr>
            <a:endParaRPr lang="tr-TR" dirty="0" smtClean="0">
              <a:solidFill>
                <a:srgbClr val="002060"/>
              </a:solidFill>
            </a:endParaRPr>
          </a:p>
          <a:p>
            <a:pPr marL="0" indent="0">
              <a:buClr>
                <a:srgbClr val="FF0000"/>
              </a:buClr>
              <a:buNone/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201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Umuma İletim Hakkı md.25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Clr>
                <a:srgbClr val="FF0000"/>
              </a:buClr>
              <a:buNone/>
            </a:pPr>
            <a:r>
              <a:rPr lang="tr-TR" dirty="0" smtClean="0">
                <a:solidFill>
                  <a:srgbClr val="002060"/>
                </a:solidFill>
              </a:rPr>
              <a:t>Ticari bir menfaat-kar elde etme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İşletmenin statüsüne ve ücrete etki eden ilave bir hizmet olup olmadığı </a:t>
            </a:r>
            <a:r>
              <a:rPr lang="tr-TR" dirty="0">
                <a:solidFill>
                  <a:srgbClr val="002060"/>
                </a:solidFill>
              </a:rPr>
              <a:t>(</a:t>
            </a:r>
            <a:r>
              <a:rPr lang="tr-TR" dirty="0" smtClean="0">
                <a:solidFill>
                  <a:srgbClr val="002060"/>
                </a:solidFill>
              </a:rPr>
              <a:t>otel odası)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Müşteri sayısını artırıp artırmadığı- işletmenin mali durumuna etki edip etmediği (</a:t>
            </a:r>
            <a:r>
              <a:rPr lang="tr-TR" dirty="0" err="1" smtClean="0">
                <a:solidFill>
                  <a:srgbClr val="002060"/>
                </a:solidFill>
              </a:rPr>
              <a:t>cafe</a:t>
            </a:r>
            <a:r>
              <a:rPr lang="tr-TR" dirty="0" smtClean="0">
                <a:solidFill>
                  <a:srgbClr val="002060"/>
                </a:solidFill>
              </a:rPr>
              <a:t>-lokal)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İşletmenin çekiciliğini artırmak-rekabet üstünlüğü sağlamak (tedavi merkezi)</a:t>
            </a:r>
          </a:p>
          <a:p>
            <a:pPr marL="0" indent="0">
              <a:buClr>
                <a:srgbClr val="FF0000"/>
              </a:buClr>
              <a:buNone/>
            </a:pP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311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Umuma İletim Hakkı md.25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Clr>
                <a:srgbClr val="FF0000"/>
              </a:buClr>
            </a:pPr>
            <a:r>
              <a:rPr lang="tr-TR" b="1" dirty="0" err="1" smtClean="0">
                <a:solidFill>
                  <a:srgbClr val="002060"/>
                </a:solidFill>
              </a:rPr>
              <a:t>Svennson</a:t>
            </a:r>
            <a:r>
              <a:rPr lang="tr-TR" dirty="0" smtClean="0">
                <a:solidFill>
                  <a:srgbClr val="002060"/>
                </a:solidFill>
              </a:rPr>
              <a:t>: serbestçe erişilebilir bir esere link verme iletim eylemidir ama yeni bir umum söz konusu değildir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İlk sitedeki sınırlamalar link yoluyla bertaraf ediliyorsa yeni bir umum oluşur.  </a:t>
            </a:r>
          </a:p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Best </a:t>
            </a:r>
            <a:r>
              <a:rPr lang="tr-TR" b="1" dirty="0" err="1" smtClean="0">
                <a:solidFill>
                  <a:srgbClr val="002060"/>
                </a:solidFill>
              </a:rPr>
              <a:t>Water</a:t>
            </a:r>
            <a:r>
              <a:rPr lang="tr-TR" b="1" dirty="0" smtClean="0">
                <a:solidFill>
                  <a:srgbClr val="002060"/>
                </a:solidFill>
              </a:rPr>
              <a:t>: </a:t>
            </a:r>
            <a:r>
              <a:rPr lang="tr-TR" dirty="0" err="1" smtClean="0">
                <a:solidFill>
                  <a:srgbClr val="002060"/>
                </a:solidFill>
              </a:rPr>
              <a:t>framing</a:t>
            </a:r>
            <a:r>
              <a:rPr lang="tr-TR" dirty="0" smtClean="0">
                <a:solidFill>
                  <a:srgbClr val="002060"/>
                </a:solidFill>
              </a:rPr>
              <a:t> yöntemi kullanılsa da </a:t>
            </a:r>
            <a:r>
              <a:rPr lang="tr-TR" dirty="0">
                <a:solidFill>
                  <a:srgbClr val="002060"/>
                </a:solidFill>
              </a:rPr>
              <a:t>serbestçe erişilebilir bir esere link verme </a:t>
            </a:r>
            <a:r>
              <a:rPr lang="tr-TR" dirty="0" smtClean="0">
                <a:solidFill>
                  <a:srgbClr val="002060"/>
                </a:solidFill>
              </a:rPr>
              <a:t>iletim </a:t>
            </a:r>
            <a:r>
              <a:rPr lang="tr-TR" dirty="0">
                <a:solidFill>
                  <a:srgbClr val="002060"/>
                </a:solidFill>
              </a:rPr>
              <a:t>eylemidir ama yeni bir umum söz konusu </a:t>
            </a:r>
            <a:r>
              <a:rPr lang="tr-TR" dirty="0" smtClean="0">
                <a:solidFill>
                  <a:srgbClr val="002060"/>
                </a:solidFill>
              </a:rPr>
              <a:t>değildir</a:t>
            </a:r>
          </a:p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GS-Media: </a:t>
            </a:r>
            <a:r>
              <a:rPr lang="tr-TR" dirty="0" smtClean="0">
                <a:solidFill>
                  <a:srgbClr val="002060"/>
                </a:solidFill>
              </a:rPr>
              <a:t>sahibinin izni olmadan yayınlanan fotoğraflara link veriliyor-ihtara rağmen kaldırılmıyor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dirty="0" smtClean="0">
                <a:solidFill>
                  <a:srgbClr val="002060"/>
                </a:solidFill>
              </a:rPr>
              <a:t>Eser sahibinden izinsiz umuma iletildiğini </a:t>
            </a:r>
            <a:r>
              <a:rPr lang="tr-TR" b="1" dirty="0" smtClean="0">
                <a:solidFill>
                  <a:srgbClr val="002060"/>
                </a:solidFill>
              </a:rPr>
              <a:t>biliyor </a:t>
            </a:r>
            <a:r>
              <a:rPr lang="tr-TR" dirty="0" smtClean="0">
                <a:solidFill>
                  <a:srgbClr val="002060"/>
                </a:solidFill>
              </a:rPr>
              <a:t>veya </a:t>
            </a:r>
            <a:r>
              <a:rPr lang="tr-TR" b="1" dirty="0" smtClean="0">
                <a:solidFill>
                  <a:srgbClr val="002060"/>
                </a:solidFill>
              </a:rPr>
              <a:t>bilmesi gerekiyorsa</a:t>
            </a:r>
            <a:r>
              <a:rPr lang="tr-TR" dirty="0" smtClean="0">
                <a:solidFill>
                  <a:srgbClr val="002060"/>
                </a:solidFill>
              </a:rPr>
              <a:t>-umuma iletim hakkı ihlali</a:t>
            </a:r>
            <a:endParaRPr lang="tr-TR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910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Umuma İletim Hakkı md.25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Clr>
                <a:srgbClr val="FF0000"/>
              </a:buClr>
              <a:buNone/>
            </a:pPr>
            <a:r>
              <a:rPr lang="tr-TR" b="1" dirty="0" err="1" smtClean="0">
                <a:solidFill>
                  <a:srgbClr val="002060"/>
                </a:solidFill>
              </a:rPr>
              <a:t>Filmspeler</a:t>
            </a:r>
            <a:r>
              <a:rPr lang="tr-TR" b="1" dirty="0" smtClean="0">
                <a:solidFill>
                  <a:srgbClr val="002060"/>
                </a:solidFill>
              </a:rPr>
              <a:t> kararı: </a:t>
            </a:r>
            <a:r>
              <a:rPr lang="tr-TR" dirty="0" err="1" smtClean="0">
                <a:solidFill>
                  <a:srgbClr val="002060"/>
                </a:solidFill>
              </a:rPr>
              <a:t>kodi</a:t>
            </a:r>
            <a:r>
              <a:rPr lang="tr-TR" dirty="0" smtClean="0">
                <a:solidFill>
                  <a:srgbClr val="002060"/>
                </a:solidFill>
              </a:rPr>
              <a:t> kutusunda  dizilerin filmlerin izlenebildiği sitelere linkler verilmiş ve linklere tıklanarak söz konusu eserler </a:t>
            </a:r>
            <a:r>
              <a:rPr lang="tr-TR" dirty="0" err="1" smtClean="0">
                <a:solidFill>
                  <a:srgbClr val="002060"/>
                </a:solidFill>
              </a:rPr>
              <a:t>streaming</a:t>
            </a:r>
            <a:r>
              <a:rPr lang="tr-TR" dirty="0" smtClean="0">
                <a:solidFill>
                  <a:srgbClr val="002060"/>
                </a:solidFill>
              </a:rPr>
              <a:t> izlenebiliyor.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Reklamlarından anlaşılıyor ki hukuka aykırı içeriğe erişim sağlandığı tamamen biliniyor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Kar amaçlı satıldığı da göz önünde bulundurulduğunda 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dirty="0" smtClean="0">
                <a:solidFill>
                  <a:srgbClr val="002060"/>
                </a:solidFill>
              </a:rPr>
              <a:t>Hukuk aykırı içeriğe erişim sağladığını biliyor yada bilmesi gerekiyordu. Bilinçli bir müdahale ile yeni bir umuma iletim söz konusu</a:t>
            </a:r>
          </a:p>
          <a:p>
            <a:pPr>
              <a:buClr>
                <a:srgbClr val="FF0000"/>
              </a:buClr>
            </a:pP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07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Umuma İletim Hakkı md.25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Clr>
                <a:srgbClr val="FF0000"/>
              </a:buClr>
              <a:buNone/>
            </a:pPr>
            <a:r>
              <a:rPr lang="tr-TR" b="1" dirty="0" err="1" smtClean="0">
                <a:solidFill>
                  <a:srgbClr val="002060"/>
                </a:solidFill>
              </a:rPr>
              <a:t>Ziggo</a:t>
            </a:r>
            <a:r>
              <a:rPr lang="tr-TR" b="1" dirty="0" smtClean="0">
                <a:solidFill>
                  <a:srgbClr val="002060"/>
                </a:solidFill>
              </a:rPr>
              <a:t> Kararı: </a:t>
            </a:r>
            <a:r>
              <a:rPr lang="tr-TR" dirty="0" err="1" smtClean="0">
                <a:solidFill>
                  <a:srgbClr val="002060"/>
                </a:solidFill>
              </a:rPr>
              <a:t>pirate</a:t>
            </a:r>
            <a:r>
              <a:rPr lang="tr-TR" dirty="0" smtClean="0">
                <a:solidFill>
                  <a:srgbClr val="002060"/>
                </a:solidFill>
              </a:rPr>
              <a:t> bay ve </a:t>
            </a:r>
            <a:r>
              <a:rPr lang="tr-TR" dirty="0" err="1" smtClean="0">
                <a:solidFill>
                  <a:srgbClr val="002060"/>
                </a:solidFill>
              </a:rPr>
              <a:t>torrent</a:t>
            </a:r>
            <a:r>
              <a:rPr lang="tr-TR" dirty="0" smtClean="0">
                <a:solidFill>
                  <a:srgbClr val="002060"/>
                </a:solidFill>
              </a:rPr>
              <a:t> dosyalarının linkleri.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Sadece erişim için teknik imkan sağlamadı, aynı zamanda </a:t>
            </a:r>
            <a:r>
              <a:rPr lang="tr-TR" dirty="0" err="1" smtClean="0">
                <a:solidFill>
                  <a:srgbClr val="002060"/>
                </a:solidFill>
              </a:rPr>
              <a:t>indeklsedi</a:t>
            </a:r>
            <a:r>
              <a:rPr lang="tr-TR" dirty="0" smtClean="0">
                <a:solidFill>
                  <a:srgbClr val="002060"/>
                </a:solidFill>
              </a:rPr>
              <a:t> ve kategorize etti</a:t>
            </a:r>
          </a:p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Pirate</a:t>
            </a:r>
            <a:r>
              <a:rPr lang="tr-TR" dirty="0" smtClean="0">
                <a:solidFill>
                  <a:srgbClr val="002060"/>
                </a:solidFill>
              </a:rPr>
              <a:t> bay hizmetleri karşılığında kar elde etmektedir</a:t>
            </a:r>
          </a:p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Pirate</a:t>
            </a:r>
            <a:r>
              <a:rPr lang="tr-TR" dirty="0" smtClean="0">
                <a:solidFill>
                  <a:srgbClr val="002060"/>
                </a:solidFill>
              </a:rPr>
              <a:t> bay olmasaydı erişim daha güç olacaktı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Umuma iletim hakkı ihlali ve TPB doğrudan sorumlu</a:t>
            </a:r>
          </a:p>
          <a:p>
            <a:pPr>
              <a:buClr>
                <a:srgbClr val="FF0000"/>
              </a:buClr>
            </a:pP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796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Umuma İletim Hakkı md.25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Otel odalarına yapılan </a:t>
            </a:r>
            <a:r>
              <a:rPr lang="tr-TR" dirty="0" err="1" smtClean="0">
                <a:solidFill>
                  <a:srgbClr val="002060"/>
                </a:solidFill>
              </a:rPr>
              <a:t>Tv</a:t>
            </a:r>
            <a:r>
              <a:rPr lang="tr-TR" dirty="0" smtClean="0">
                <a:solidFill>
                  <a:srgbClr val="002060"/>
                </a:solidFill>
              </a:rPr>
              <a:t>-radyo konması ve yayının iletilmesi-umuma iletim</a:t>
            </a:r>
          </a:p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Tv</a:t>
            </a:r>
            <a:r>
              <a:rPr lang="tr-TR" dirty="0" smtClean="0">
                <a:solidFill>
                  <a:srgbClr val="002060"/>
                </a:solidFill>
              </a:rPr>
              <a:t>-radyonun merkezi bir antene bağlanması-umuma iletim</a:t>
            </a:r>
          </a:p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Spa</a:t>
            </a:r>
            <a:r>
              <a:rPr lang="tr-TR" dirty="0" smtClean="0">
                <a:solidFill>
                  <a:srgbClr val="002060"/>
                </a:solidFill>
              </a:rPr>
              <a:t>-egzersiz  ortamına </a:t>
            </a:r>
            <a:r>
              <a:rPr lang="tr-TR" dirty="0" err="1" smtClean="0">
                <a:solidFill>
                  <a:srgbClr val="002060"/>
                </a:solidFill>
              </a:rPr>
              <a:t>rtv</a:t>
            </a:r>
            <a:r>
              <a:rPr lang="tr-TR" dirty="0" smtClean="0">
                <a:solidFill>
                  <a:srgbClr val="002060"/>
                </a:solidFill>
              </a:rPr>
              <a:t> yayını-umuma iletim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Kişilerin toplu olarak bulundukları bir ortamda (umuma açık bir ortamda) hoparlör veya ekran vasıtasıyla eserin dinletilmesi/izletilmesi-umuma iletim</a:t>
            </a:r>
          </a:p>
        </p:txBody>
      </p:sp>
    </p:spTree>
    <p:extLst>
      <p:ext uri="{BB962C8B-B14F-4D97-AF65-F5344CB8AC3E}">
        <p14:creationId xmlns:p14="http://schemas.microsoft.com/office/powerpoint/2010/main" val="11593251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685</Words>
  <Application>Microsoft Office PowerPoint</Application>
  <PresentationFormat>Ekran Gösterisi (4:3)</PresentationFormat>
  <Paragraphs>80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Cumba</vt:lpstr>
      <vt:lpstr>Mali haklar II</vt:lpstr>
      <vt:lpstr>Temsil/Umuma İletim</vt:lpstr>
      <vt:lpstr>Umuma İletim Hakkı md.25/II</vt:lpstr>
      <vt:lpstr>Umuma İletim Hakkı md.25</vt:lpstr>
      <vt:lpstr>Umuma İletim Hakkı md.25</vt:lpstr>
      <vt:lpstr>Umuma İletim Hakkı md.25</vt:lpstr>
      <vt:lpstr>Umuma İletim Hakkı md.25</vt:lpstr>
      <vt:lpstr>Umuma İletim Hakkı md.25</vt:lpstr>
      <vt:lpstr>Umuma İletim Hakkı md.25</vt:lpstr>
      <vt:lpstr>Diş hekimi muayehanesi-bekleme salonu</vt:lpstr>
      <vt:lpstr>Pay ve Takip Hakkı md.45</vt:lpstr>
      <vt:lpstr>Pay ve Takip Hakkı md.45</vt:lpstr>
      <vt:lpstr>Sabrınız için teşekkürler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Mali haklar II</dc:title>
  <dc:creator>zehra</dc:creator>
  <cp:lastModifiedBy>zehra</cp:lastModifiedBy>
  <cp:revision>1</cp:revision>
  <dcterms:created xsi:type="dcterms:W3CDTF">2021-01-28T18:29:19Z</dcterms:created>
  <dcterms:modified xsi:type="dcterms:W3CDTF">2021-01-28T18:30:08Z</dcterms:modified>
</cp:coreProperties>
</file>