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297" r:id="rId2"/>
    <p:sldId id="256" r:id="rId3"/>
    <p:sldId id="271" r:id="rId4"/>
    <p:sldId id="268" r:id="rId5"/>
    <p:sldId id="269" r:id="rId6"/>
    <p:sldId id="270" r:id="rId7"/>
    <p:sldId id="276" r:id="rId8"/>
    <p:sldId id="277" r:id="rId9"/>
    <p:sldId id="278" r:id="rId10"/>
    <p:sldId id="279" r:id="rId11"/>
    <p:sldId id="280" r:id="rId12"/>
    <p:sldId id="288" r:id="rId13"/>
    <p:sldId id="287" r:id="rId14"/>
    <p:sldId id="286" r:id="rId15"/>
    <p:sldId id="285" r:id="rId16"/>
    <p:sldId id="284" r:id="rId17"/>
    <p:sldId id="289" r:id="rId18"/>
    <p:sldId id="283" r:id="rId19"/>
    <p:sldId id="282" r:id="rId20"/>
    <p:sldId id="281" r:id="rId21"/>
    <p:sldId id="292" r:id="rId22"/>
    <p:sldId id="291" r:id="rId23"/>
    <p:sldId id="290" r:id="rId24"/>
    <p:sldId id="296" r:id="rId25"/>
    <p:sldId id="295" r:id="rId26"/>
    <p:sldId id="294" r:id="rId27"/>
    <p:sldId id="293"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14.12.2017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14.12.2017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4783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Terim olarak rabıta müridin,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mertebesine ermiş mürşide kalbini bağlayıp huzur ve gıyabında onun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sîret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rûhâniyetini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hayâl etmesi, yanındayken takındığı tavrı gıyaben de sürdürmeye çalışmasıdır</a:t>
            </a:r>
          </a:p>
        </p:txBody>
      </p:sp>
    </p:spTree>
    <p:extLst>
      <p:ext uri="{BB962C8B-B14F-4D97-AF65-F5344CB8AC3E}">
        <p14:creationId xmlns:p14="http://schemas.microsoft.com/office/powerpoint/2010/main" val="23576220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Rabıtanın amacı,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daima Allah’ın huzurunda bulunduğu farkındalığına ulaşması, gafletten sıyrılması, kalbinden zulmeti def etmesidir.</a:t>
            </a:r>
          </a:p>
        </p:txBody>
      </p:sp>
    </p:spTree>
    <p:extLst>
      <p:ext uri="{BB962C8B-B14F-4D97-AF65-F5344CB8AC3E}">
        <p14:creationId xmlns:p14="http://schemas.microsoft.com/office/powerpoint/2010/main" val="8579668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“Ey iman edenler! Allah’tan korkun. Bir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sâdıklarla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beraber olun”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geçen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sâdıklarla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beraberliğin de rabıtaya işaret ettiği ileri sürülmektedir.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Beraber olma” fiili süreklilik öngörür. Bunu zahiren her zaman uygulamak mümkün değildir.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Sohbet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cismani beraberlik, rabıta ise ruhani beraberliktir.</a:t>
            </a:r>
          </a:p>
        </p:txBody>
      </p:sp>
    </p:spTree>
    <p:extLst>
      <p:ext uri="{BB962C8B-B14F-4D97-AF65-F5344CB8AC3E}">
        <p14:creationId xmlns:p14="http://schemas.microsoft.com/office/powerpoint/2010/main" val="34515154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“Üzüm üzüme baka baka kararır”,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söyle arkadaşını söyleyeyim seni”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Mürit günlük yaşantı ve ibadetinde rol-model kabul ettiği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kâmili taklit ederek ona benzemeye çalışır. Ancak rabıta sıradan ve basit bir taklit duygusu da değildir</a:t>
            </a:r>
          </a:p>
        </p:txBody>
      </p:sp>
    </p:spTree>
    <p:extLst>
      <p:ext uri="{BB962C8B-B14F-4D97-AF65-F5344CB8AC3E}">
        <p14:creationId xmlns:p14="http://schemas.microsoft.com/office/powerpoint/2010/main" val="2175123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İnsanlar çocukluktan itibaren ideal şahsiyet kabul ettikleri anne ve babalarını örnek alırlar. İlerleyen yaşlarda da durum çok farklı değildir. Anne-baba, okul ve çevre, okunulan eserler, seyredilen dizi ve filmlerdeki karakterler insanlar tarafından rol-model kabul edilmekte, davranış ve kişilik ona göre şekillenebilmektedir.</a:t>
            </a:r>
          </a:p>
        </p:txBody>
      </p:sp>
    </p:spTree>
    <p:extLst>
      <p:ext uri="{BB962C8B-B14F-4D97-AF65-F5344CB8AC3E}">
        <p14:creationId xmlns:p14="http://schemas.microsoft.com/office/powerpoint/2010/main" val="2806898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Başkasını rol-model edinmek bireyde kişilik kaybına sebep olmaz mı? Şeklinde bir soruyu akla getirebilir. Ancak insanın gündelik hayatında başkalarını istemli ya da istemsiz bir şekilde örnek alması durumu her hâlükârda söz konusudur.</a:t>
            </a:r>
          </a:p>
        </p:txBody>
      </p:sp>
    </p:spTree>
    <p:extLst>
      <p:ext uri="{BB962C8B-B14F-4D97-AF65-F5344CB8AC3E}">
        <p14:creationId xmlns:p14="http://schemas.microsoft.com/office/powerpoint/2010/main" val="42625901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İdeal insan tipi yetiştirmek üzere eğitim programlarında kahramanlara, tarihte çığır açanlara yer verilmesi, tarihteki kahramanların portrelerinin okullara asılması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aynîleşmenin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karakter inşasında bir yöntem olarak kullanılmasına örnek gösterilebilir.</a:t>
            </a:r>
          </a:p>
        </p:txBody>
      </p:sp>
    </p:spTree>
    <p:extLst>
      <p:ext uri="{BB962C8B-B14F-4D97-AF65-F5344CB8AC3E}">
        <p14:creationId xmlns:p14="http://schemas.microsoft.com/office/powerpoint/2010/main" val="2971014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ilgi, alâka ve sevilen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aynîleşme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şeklinde tanımlandığında kişinin yakınlarına ya da mukaddesata karşı duyduğu sevgi yanında, dinen hoş karşılanmayan dünyevi şeylere sevgisi de rabıtadan bir şubedir. Kimi parayı, kimi eşini, kimi annesini veya en çok sevdiği neyse onu düşünür, hayâl eder. Kişiyle sevdikleri arasında bir şekilde irtibat vardır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8740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"kişi sevdikleriyle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beraberdir.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65332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Tarikatların kurumsallaşmasından çok sonra tasavvuf terminolojisinde yerini alan rabıta namaz, oruç, hac, zekât gibi bir ibadet ya da Allah ile kul arasına üçüncü bir şahsı sokmak değil, fıtrî, psikolojik ve pedagojik bir realite olan rol model ihtiyacının müspet, yapıcı ve kâmil şahsiyetlere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kanalize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edilerek menfi yönelişlere engel olunmasıdır.</a:t>
            </a:r>
          </a:p>
        </p:txBody>
      </p:sp>
    </p:spTree>
    <p:extLst>
      <p:ext uri="{BB962C8B-B14F-4D97-AF65-F5344CB8AC3E}">
        <p14:creationId xmlns:p14="http://schemas.microsoft.com/office/powerpoint/2010/main" val="3075568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 </a:t>
            </a:r>
            <a:r>
              <a:rPr lang="tr-TR" sz="4400" b="1" dirty="0"/>
              <a:t/>
            </a:r>
            <a:br>
              <a:rPr lang="tr-TR" sz="4400" b="1" dirty="0"/>
            </a:br>
            <a:r>
              <a:rPr lang="tr-TR" sz="4400" b="1" dirty="0" smtClean="0"/>
              <a:t>ÜÇÜNCÜ BÖLÜM</a:t>
            </a:r>
            <a:r>
              <a:rPr lang="tr-TR" sz="4400" b="1" dirty="0"/>
              <a:t/>
            </a:r>
            <a:br>
              <a:rPr lang="tr-TR" sz="4400" b="1" dirty="0"/>
            </a:br>
            <a:r>
              <a:rPr lang="tr-TR" sz="4400" b="1" dirty="0"/>
              <a:t>MÜRİT VE MÜRŞİDE DAİR MESELELER</a:t>
            </a:r>
            <a:endParaRPr lang="tr-TR"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Birden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fazla mürşide bağlanılabilir mi</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Müridin, manevî eğitimi süresince mürşidinin yanında bulunması gerekir mi</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konusunda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rol-model kabul edilen kişinin gerçekten buna layık olup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olmadığı önemlidir.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Zira sevginin doğal bir tezahürü olan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aynîleşme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karşıdakinin hatalarını görmeye engel olabilmektedir. İnsanın mistik yönünün suiistimal edilmesi tehlikesine karşı tasavvufta, hâl ve ahlâkı düzgün olsa da rabıta yapılacak kişinin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bekâ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mertebelerine erişmiş olması şartı aranır.</a:t>
            </a:r>
          </a:p>
        </p:txBody>
      </p:sp>
    </p:spTree>
    <p:extLst>
      <p:ext uri="{BB962C8B-B14F-4D97-AF65-F5344CB8AC3E}">
        <p14:creationId xmlns:p14="http://schemas.microsoft.com/office/powerpoint/2010/main" val="11600926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 dokuzuncu yüzyıla kadar râbıtaya önemli bir eleştiri yöneltilmediği söylenebilir. Bu yüzyılda Hindistan’da kendisi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Nakşbendî-Müceddidî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Ahmed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Barelvî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Hasan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Kannevcî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isimler bazı râbıta uygulamalarına eleştiriler yöneltmişlerdir.</a:t>
            </a:r>
          </a:p>
        </p:txBody>
      </p:sp>
    </p:spTree>
    <p:extLst>
      <p:ext uri="{BB962C8B-B14F-4D97-AF65-F5344CB8AC3E}">
        <p14:creationId xmlns:p14="http://schemas.microsoft.com/office/powerpoint/2010/main" val="32129937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Eleştiriler başlıca iki noktada yoğunlaşmaktadır:</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1.	Rabıtanın bir ibadet ve itikat meselesi olarak algılanması, bunun ise ancak Kur’an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Sünnet’le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belirlenebileceği,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2.	Bazı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mübtedî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müritlerin ifrat boyutunda değerlendirilebilecek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uygulamaları.</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1702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müellifler bu tenkitlere cevap mahiyetinde râbıtanın bir ibadet değil eğitim yöntemi olduğunu vurgularken, nasıl uygulanması gerektiğine dair misaller de vermişlerdir.</a:t>
            </a:r>
          </a:p>
        </p:txBody>
      </p:sp>
    </p:spTree>
    <p:extLst>
      <p:ext uri="{BB962C8B-B14F-4D97-AF65-F5344CB8AC3E}">
        <p14:creationId xmlns:p14="http://schemas.microsoft.com/office/powerpoint/2010/main" val="4072427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sevgi ve düşünceyi bir noktaya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kanalize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etmek olunca örneğin kişinin namaza durduğunda kendini Kâbe’deymiş gibi düşünmesi de bir rabıtadır. Bu konuda Mevlânâ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Hâlid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Bağdâdî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rabıtanın bir eğitim yöntemi oluşuna dikkat çekmekte olup onun gaye kabul edilmemesi, ona takılıp esas maksadın unutulmaması gerektiğini belirtir..</a:t>
            </a:r>
          </a:p>
        </p:txBody>
      </p:sp>
    </p:spTree>
    <p:extLst>
      <p:ext uri="{BB962C8B-B14F-4D97-AF65-F5344CB8AC3E}">
        <p14:creationId xmlns:p14="http://schemas.microsoft.com/office/powerpoint/2010/main" val="1718351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Netice itibariyle rabıta fıtrî, psikolojik ve pedagojik bir realite olan insanın rol-model ihtiyacının müspet, yapıcı ve kâmil şahsiyetlere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kanalize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edilerek menfi yönelişlere engel olunmasıdır. Şeyhinin yanında edebe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riâyet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eden bir müridin zamanla onun yanında değilken de bu tavrını sürdürmesi beklenir.</a:t>
            </a:r>
          </a:p>
        </p:txBody>
      </p:sp>
    </p:spTree>
    <p:extLst>
      <p:ext uri="{BB962C8B-B14F-4D97-AF65-F5344CB8AC3E}">
        <p14:creationId xmlns:p14="http://schemas.microsoft.com/office/powerpoint/2010/main" val="976966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İnsanın somuttan soyuta doğru devam eden eğitim hiyerarşisindeki bir sonraki adım, her an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huzurundaymış gibi davranmasıdır.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kendine sorduğu, “şu an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yanımda olsaydı nasıl davranırdım?” Sorusunun, gönüllü davranış değişikliği yanında,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kalbinden geçen düşüncelere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sirâyet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etmesi beklenir.</a:t>
            </a:r>
          </a:p>
        </p:txBody>
      </p:sp>
    </p:spTree>
    <p:extLst>
      <p:ext uri="{BB962C8B-B14F-4D97-AF65-F5344CB8AC3E}">
        <p14:creationId xmlns:p14="http://schemas.microsoft.com/office/powerpoint/2010/main" val="1865051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sonraki aşama ise “nerede olursanız olun O sizinle beraberdir”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kişinin her ânına yansımasıdır. Bu aşamaya gelen müridin tekrar mürşidine rabıta yapması uygun görülmez.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Âdâbına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riâyet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edilerek icra edilen rabıtanın zikirden daha tesirli olacağı da ileri sürülmektedir.</a:t>
            </a:r>
          </a:p>
        </p:txBody>
      </p:sp>
    </p:spTree>
    <p:extLst>
      <p:ext uri="{BB962C8B-B14F-4D97-AF65-F5344CB8AC3E}">
        <p14:creationId xmlns:p14="http://schemas.microsoft.com/office/powerpoint/2010/main" val="33770786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472991"/>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Birden fazla mürşide bağlanılabilir mi?</a:t>
            </a:r>
          </a:p>
        </p:txBody>
      </p:sp>
      <p:sp>
        <p:nvSpPr>
          <p:cNvPr id="3" name="Alt Başlık 2"/>
          <p:cNvSpPr>
            <a:spLocks noGrp="1"/>
          </p:cNvSpPr>
          <p:nvPr>
            <p:ph type="subTitle" idx="1"/>
          </p:nvPr>
        </p:nvSpPr>
        <p:spPr>
          <a:xfrm>
            <a:off x="1751012" y="2203555"/>
            <a:ext cx="8689976" cy="4287186"/>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Sistemli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için bir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mürşide intisap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etmek gerekir</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Müridin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sülûku</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devam ederken bir başka mürşide bağlanması onun manevî eğitimine katkı sağlamayacağı gibi, edep dışı bir davranış olarak da kabul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722544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472991"/>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Birden fazla mürşide bağlanılabilir mi?</a:t>
            </a:r>
          </a:p>
        </p:txBody>
      </p:sp>
      <p:sp>
        <p:nvSpPr>
          <p:cNvPr id="3" name="Alt Başlık 2"/>
          <p:cNvSpPr>
            <a:spLocks noGrp="1"/>
          </p:cNvSpPr>
          <p:nvPr>
            <p:ph type="subTitle" idx="1"/>
          </p:nvPr>
        </p:nvSpPr>
        <p:spPr>
          <a:xfrm>
            <a:off x="1751012" y="2203555"/>
            <a:ext cx="8689976" cy="4287186"/>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10.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Her mürşidin kendisine has bir terbiye yönteminin bulunabilmesi,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Müridin iç âleminde kıyaslamalara, farklı yansımalara sebebiyet verebilmesi,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Farklı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şeyhlerin vereceği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evrad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hiziplerin çokluğunun müritte bıkkınlık ve isteksizliğe neden olabilmesi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733818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472991"/>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Birden fazla mürşide bağlanılabilir mi?</a:t>
            </a:r>
          </a:p>
        </p:txBody>
      </p:sp>
      <p:sp>
        <p:nvSpPr>
          <p:cNvPr id="3" name="Alt Başlık 2"/>
          <p:cNvSpPr>
            <a:spLocks noGrp="1"/>
          </p:cNvSpPr>
          <p:nvPr>
            <p:ph type="subTitle" idx="1"/>
          </p:nvPr>
        </p:nvSpPr>
        <p:spPr>
          <a:xfrm>
            <a:off x="1751012" y="2203555"/>
            <a:ext cx="8689976" cy="4287186"/>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tarihinde birden fazla tarikattan icazeti bulunan şeyhlere rastlanması uygulaması da yukarıdaki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usûl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üzeredir. Böyle bir durumdaki müridin ilk şeyhine “ tarikat şeyhi”, ikincisine ise “teberrük şeyhi” denilmektedir	</a:t>
            </a:r>
          </a:p>
        </p:txBody>
      </p:sp>
    </p:spTree>
    <p:extLst>
      <p:ext uri="{BB962C8B-B14F-4D97-AF65-F5344CB8AC3E}">
        <p14:creationId xmlns:p14="http://schemas.microsoft.com/office/powerpoint/2010/main" val="13803422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802774"/>
          </a:xfrm>
        </p:spPr>
        <p:txBody>
          <a:bodyPr>
            <a:noAutofit/>
          </a:bodyPr>
          <a:lstStyle/>
          <a:p>
            <a:pPr algn="ct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Müridin, manevî eğitimi süresince mürşidinin yanında bulunması gerekir mi?</a:t>
            </a:r>
          </a:p>
        </p:txBody>
      </p:sp>
      <p:sp>
        <p:nvSpPr>
          <p:cNvPr id="3" name="Alt Başlık 2"/>
          <p:cNvSpPr>
            <a:spLocks noGrp="1"/>
          </p:cNvSpPr>
          <p:nvPr>
            <p:ph type="subTitle" idx="1"/>
          </p:nvPr>
        </p:nvSpPr>
        <p:spPr>
          <a:xfrm>
            <a:off x="1751012" y="2443397"/>
            <a:ext cx="8689976" cy="4047344"/>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Manevî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eğitimin yapısı gereği kâmil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mükemmil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vasıflara sahip bir mürşidin yanında olmak, sohbetinde bulunmak, ders halkasına katılmak elbette ki daha yetiştiricidir.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Kurb</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sultan,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âteş</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sûzandır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81128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802774"/>
          </a:xfrm>
        </p:spPr>
        <p:txBody>
          <a:bodyPr>
            <a:noAutofit/>
          </a:bodyPr>
          <a:lstStyle/>
          <a:p>
            <a:pPr algn="ct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Müridin, manevî eğitimi süresince mürşidinin yanında bulunması gerekir mi?</a:t>
            </a:r>
          </a:p>
        </p:txBody>
      </p:sp>
      <p:sp>
        <p:nvSpPr>
          <p:cNvPr id="3" name="Alt Başlık 2"/>
          <p:cNvSpPr>
            <a:spLocks noGrp="1"/>
          </p:cNvSpPr>
          <p:nvPr>
            <p:ph type="subTitle" idx="1"/>
          </p:nvPr>
        </p:nvSpPr>
        <p:spPr>
          <a:xfrm>
            <a:off x="1751012" y="2443397"/>
            <a:ext cx="8689976" cy="4047344"/>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Müridin, mürşidinin yanında eğitim görmesinin faydaları kabul edilmekle birlikte, tasavvuf ve tarikatlar tarihinde, müritlerin tamamının şeyhlerinin dizinin dibinde eğitim görmediği de bir vakıadır </a:t>
            </a:r>
          </a:p>
        </p:txBody>
      </p:sp>
    </p:spTree>
    <p:extLst>
      <p:ext uri="{BB962C8B-B14F-4D97-AF65-F5344CB8AC3E}">
        <p14:creationId xmlns:p14="http://schemas.microsoft.com/office/powerpoint/2010/main" val="12073630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802774"/>
          </a:xfrm>
        </p:spPr>
        <p:txBody>
          <a:bodyPr>
            <a:noAutofit/>
          </a:bodyPr>
          <a:lstStyle/>
          <a:p>
            <a:pPr algn="ct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Müridin, manevî eğitimi süresince mürşidinin yanında bulunması gerekir mi?</a:t>
            </a:r>
          </a:p>
        </p:txBody>
      </p:sp>
      <p:sp>
        <p:nvSpPr>
          <p:cNvPr id="3" name="Alt Başlık 2"/>
          <p:cNvSpPr>
            <a:spLocks noGrp="1"/>
          </p:cNvSpPr>
          <p:nvPr>
            <p:ph type="subTitle" idx="1"/>
          </p:nvPr>
        </p:nvSpPr>
        <p:spPr>
          <a:xfrm>
            <a:off x="1751012" y="2443397"/>
            <a:ext cx="8689976" cy="4047344"/>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Şeyhler, farklı bölgelerdeki müritlerini eğitmek için yetiştirdiği ve daha ziyade o bölgeden olan halife ve vekillerini göndermişlerdir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Müritler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mektuplaşmak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eğitilmişlerdir. Tasavvuf literatüründeki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mektûbât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geleneği bunun bir tezahürüdür. </a:t>
            </a:r>
          </a:p>
        </p:txBody>
      </p:sp>
    </p:spTree>
    <p:extLst>
      <p:ext uri="{BB962C8B-B14F-4D97-AF65-F5344CB8AC3E}">
        <p14:creationId xmlns:p14="http://schemas.microsoft.com/office/powerpoint/2010/main" val="950741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843404"/>
          </a:xfrm>
        </p:spPr>
        <p:txBody>
          <a:bodyPr>
            <a:noAutofit/>
          </a:bodyPr>
          <a:lstStyle/>
          <a:p>
            <a:pPr algn="ctr"/>
            <a:r>
              <a:rPr lang="tr-TR" altLang="tr-TR" sz="4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nedir?	</a:t>
            </a:r>
          </a:p>
        </p:txBody>
      </p:sp>
      <p:sp>
        <p:nvSpPr>
          <p:cNvPr id="3" name="Alt Başlık 2"/>
          <p:cNvSpPr>
            <a:spLocks noGrp="1"/>
          </p:cNvSpPr>
          <p:nvPr>
            <p:ph type="subTitle" idx="1"/>
          </p:nvPr>
        </p:nvSpPr>
        <p:spPr>
          <a:xfrm>
            <a:off x="1751012" y="2038662"/>
            <a:ext cx="8689976" cy="4452079"/>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10. </a:t>
            </a:r>
            <a:r>
              <a:rPr lang="tr-TR" sz="2900" b="1" dirty="0" smtClean="0">
                <a:solidFill>
                  <a:schemeClr val="tx1"/>
                </a:solidFill>
                <a:latin typeface="Arial" panose="020B0604020202020204" pitchFamily="34" charset="0"/>
                <a:cs typeface="Arial" panose="020B0604020202020204" pitchFamily="34" charset="0"/>
              </a:rPr>
              <a:t>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sözlükte iki şeyi birbirine iyice bağlamak, alâka, şiddetli muhabbet, münasebet, ilgi ve sevgi ile bir şeye bağlılık, cesur ve dayanıklı olmak, asmak anlamındadır.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Düşmanlardan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gelebilecek saldırılara karşı sınır boylarında mukaddes sayılan şeylerin muhafazası için görev yapanların barındıkları yerlere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ribat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denilmektedir.</a:t>
            </a:r>
          </a:p>
        </p:txBody>
      </p:sp>
    </p:spTree>
    <p:extLst>
      <p:ext uri="{BB962C8B-B14F-4D97-AF65-F5344CB8AC3E}">
        <p14:creationId xmlns:p14="http://schemas.microsoft.com/office/powerpoint/2010/main" val="621137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392</TotalTime>
  <Words>1105</Words>
  <Application>Microsoft Office PowerPoint</Application>
  <PresentationFormat>Geniş ekran</PresentationFormat>
  <Paragraphs>97</Paragraphs>
  <Slides>27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27</vt:i4>
      </vt:variant>
    </vt:vector>
  </HeadingPairs>
  <TitlesOfParts>
    <vt:vector size="33" baseType="lpstr">
      <vt:lpstr>Arial</vt:lpstr>
      <vt:lpstr>Calibri</vt:lpstr>
      <vt:lpstr>Century Gothic</vt:lpstr>
      <vt:lpstr>Times New Roman</vt:lpstr>
      <vt:lpstr>Wingdings 3</vt:lpstr>
      <vt:lpstr>İyon</vt:lpstr>
      <vt:lpstr>TASAVVUF I  VI. YARIYIL BAHAR DÖNEMİ</vt:lpstr>
      <vt:lpstr>TASAVVUF I  ÜÇÜNCÜ BÖLÜM MÜRİT VE MÜRŞİDE DAİR MESELELER</vt:lpstr>
      <vt:lpstr>Birden fazla mürşide bağlanılabilir mi?</vt:lpstr>
      <vt:lpstr>Birden fazla mürşide bağlanılabilir mi?</vt:lpstr>
      <vt:lpstr>Birden fazla mürşide bağlanılabilir mi?</vt:lpstr>
      <vt:lpstr>Müridin, manevî eğitimi süresince mürşidinin yanında bulunması gerekir mi?</vt:lpstr>
      <vt:lpstr>Müridin, manevî eğitimi süresince mürşidinin yanında bulunması gerekir mi?</vt:lpstr>
      <vt:lpstr>Müridin, manevî eğitimi süresince mürşidinin yanında bulunması gerekir mi?</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lpstr>Rabıta nedir?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50</cp:revision>
  <dcterms:created xsi:type="dcterms:W3CDTF">2017-02-25T18:57:10Z</dcterms:created>
  <dcterms:modified xsi:type="dcterms:W3CDTF">2017-12-14T11:23:48Z</dcterms:modified>
</cp:coreProperties>
</file>