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9" r:id="rId1"/>
  </p:sldMasterIdLst>
  <p:sldIdLst>
    <p:sldId id="297" r:id="rId2"/>
    <p:sldId id="256" r:id="rId3"/>
    <p:sldId id="271" r:id="rId4"/>
    <p:sldId id="268" r:id="rId5"/>
    <p:sldId id="269" r:id="rId6"/>
    <p:sldId id="270" r:id="rId7"/>
    <p:sldId id="276" r:id="rId8"/>
    <p:sldId id="277" r:id="rId9"/>
    <p:sldId id="278" r:id="rId10"/>
    <p:sldId id="279" r:id="rId11"/>
    <p:sldId id="280" r:id="rId12"/>
    <p:sldId id="288" r:id="rId13"/>
    <p:sldId id="287" r:id="rId14"/>
    <p:sldId id="286" r:id="rId15"/>
    <p:sldId id="285" r:id="rId16"/>
    <p:sldId id="284" r:id="rId17"/>
    <p:sldId id="289" r:id="rId18"/>
    <p:sldId id="283" r:id="rId19"/>
    <p:sldId id="282" r:id="rId20"/>
    <p:sldId id="281" r:id="rId21"/>
    <p:sldId id="292" r:id="rId22"/>
    <p:sldId id="291" r:id="rId23"/>
    <p:sldId id="290" r:id="rId24"/>
    <p:sldId id="296" r:id="rId25"/>
    <p:sldId id="295" r:id="rId26"/>
    <p:sldId id="294" r:id="rId27"/>
    <p:sldId id="293" r:id="rId2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9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687067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7EB4726-2AE0-4D09-BD2B-737A54E575BD}" type="datetimeFigureOut">
              <a:rPr lang="tr-TR" smtClean="0"/>
              <a:t>14.12.2017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701813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25252191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0416685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8992667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7EB4726-2AE0-4D09-BD2B-737A54E575BD}" type="datetimeFigureOut">
              <a:rPr lang="tr-TR" smtClean="0"/>
              <a:t>14.12.2017</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24222180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7EB4726-2AE0-4D09-BD2B-737A54E575BD}" type="datetimeFigureOut">
              <a:rPr lang="tr-TR" smtClean="0"/>
              <a:t>14.12.2017</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42355846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6740944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2975222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10762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2193020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7EB4726-2AE0-4D09-BD2B-737A54E575BD}" type="datetimeFigureOut">
              <a:rPr lang="tr-TR" smtClean="0"/>
              <a:t>14.12.2017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1884040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7EB4726-2AE0-4D09-BD2B-737A54E575BD}" type="datetimeFigureOut">
              <a:rPr lang="tr-TR" smtClean="0"/>
              <a:t>14.12.2017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1902394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319129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826476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1760962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7EB4726-2AE0-4D09-BD2B-737A54E575BD}" type="datetimeFigureOut">
              <a:rPr lang="tr-TR" smtClean="0"/>
              <a:t>14.12.2017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4185209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7EB4726-2AE0-4D09-BD2B-737A54E575BD}" type="datetimeFigureOut">
              <a:rPr lang="tr-TR" smtClean="0"/>
              <a:t>14.12.2017</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D92481F-79FC-4EEE-BCE8-E9AC97CA4828}" type="slidenum">
              <a:rPr lang="tr-TR" smtClean="0"/>
              <a:t>‹#›</a:t>
            </a:fld>
            <a:endParaRPr lang="tr-TR"/>
          </a:p>
        </p:txBody>
      </p:sp>
    </p:spTree>
    <p:extLst>
      <p:ext uri="{BB962C8B-B14F-4D97-AF65-F5344CB8AC3E}">
        <p14:creationId xmlns:p14="http://schemas.microsoft.com/office/powerpoint/2010/main" val="1653403575"/>
      </p:ext>
    </p:extLst>
  </p:cSld>
  <p:clrMap bg1="dk1" tx1="lt1" bg2="dk2" tx2="lt2" accent1="accent1" accent2="accent2" accent3="accent3" accent4="accent4" accent5="accent5" accent6="accent6" hlink="hlink" folHlink="folHlink"/>
  <p:sldLayoutIdLst>
    <p:sldLayoutId id="2147484090" r:id="rId1"/>
    <p:sldLayoutId id="2147484091" r:id="rId2"/>
    <p:sldLayoutId id="2147484092" r:id="rId3"/>
    <p:sldLayoutId id="2147484093" r:id="rId4"/>
    <p:sldLayoutId id="2147484094" r:id="rId5"/>
    <p:sldLayoutId id="2147484095" r:id="rId6"/>
    <p:sldLayoutId id="2147484096" r:id="rId7"/>
    <p:sldLayoutId id="2147484097" r:id="rId8"/>
    <p:sldLayoutId id="2147484098" r:id="rId9"/>
    <p:sldLayoutId id="2147484099" r:id="rId10"/>
    <p:sldLayoutId id="2147484100" r:id="rId11"/>
    <p:sldLayoutId id="2147484101" r:id="rId12"/>
    <p:sldLayoutId id="2147484102" r:id="rId13"/>
    <p:sldLayoutId id="2147484103" r:id="rId14"/>
    <p:sldLayoutId id="2147484104" r:id="rId15"/>
    <p:sldLayoutId id="2147484105" r:id="rId16"/>
    <p:sldLayoutId id="214748410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2042617"/>
          </a:xfrm>
        </p:spPr>
        <p:txBody>
          <a:bodyPr>
            <a:normAutofit/>
          </a:bodyPr>
          <a:lstStyle/>
          <a:p>
            <a:pPr algn="ctr"/>
            <a:r>
              <a:rPr lang="tr-TR" sz="4400" b="1" dirty="0" smtClean="0"/>
              <a:t>TASAVVUF I </a:t>
            </a:r>
            <a:r>
              <a:rPr lang="tr-TR" sz="4400" b="1" dirty="0"/>
              <a:t/>
            </a:r>
            <a:br>
              <a:rPr lang="tr-TR" sz="4400" b="1" dirty="0"/>
            </a:br>
            <a:r>
              <a:rPr lang="tr-TR" sz="4400" b="1" dirty="0" smtClean="0"/>
              <a:t>VI. YARIYIL BAHAR DÖNEMİ</a:t>
            </a:r>
            <a:endParaRPr lang="tr-TR" sz="4000" b="1" dirty="0"/>
          </a:p>
        </p:txBody>
      </p:sp>
      <p:sp>
        <p:nvSpPr>
          <p:cNvPr id="3" name="Alt Başlık 2"/>
          <p:cNvSpPr>
            <a:spLocks noGrp="1"/>
          </p:cNvSpPr>
          <p:nvPr>
            <p:ph type="subTitle" idx="1"/>
          </p:nvPr>
        </p:nvSpPr>
        <p:spPr>
          <a:xfrm>
            <a:off x="1751012" y="2563317"/>
            <a:ext cx="8689976" cy="3927423"/>
          </a:xfrm>
        </p:spPr>
        <p:txBody>
          <a:bodyPr>
            <a:noAutofit/>
          </a:bodyPr>
          <a:lstStyle/>
          <a:p>
            <a:pPr algn="just"/>
            <a:endParaRPr lang="tr-TR" altLang="tr-TR" sz="2900" b="1" dirty="0">
              <a:solidFill>
                <a:schemeClr val="tx1"/>
              </a:solidFill>
              <a:latin typeface="Arial" panose="020B0604020202020204" pitchFamily="34" charset="0"/>
              <a:cs typeface="Arial" panose="020B0604020202020204" pitchFamily="34" charset="0"/>
            </a:endParaRPr>
          </a:p>
          <a:p>
            <a:pPr algn="ctr"/>
            <a:endPar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lgn="ctr"/>
            <a:r>
              <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PROF. DR. AHMET CAHİD HAKSEVER</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4783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843404"/>
          </a:xfrm>
        </p:spPr>
        <p:txBody>
          <a:bodyPr>
            <a:noAutofit/>
          </a:bodyPr>
          <a:lstStyle/>
          <a:p>
            <a:pPr algn="ctr"/>
            <a:r>
              <a:rPr lang="tr-TR" altLang="tr-TR" sz="44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Rabıta nedir?	</a:t>
            </a:r>
          </a:p>
        </p:txBody>
      </p:sp>
      <p:sp>
        <p:nvSpPr>
          <p:cNvPr id="3" name="Alt Başlık 2"/>
          <p:cNvSpPr>
            <a:spLocks noGrp="1"/>
          </p:cNvSpPr>
          <p:nvPr>
            <p:ph type="subTitle" idx="1"/>
          </p:nvPr>
        </p:nvSpPr>
        <p:spPr>
          <a:xfrm>
            <a:off x="1751012" y="2038662"/>
            <a:ext cx="8689976" cy="4452079"/>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10. </a:t>
            </a:r>
            <a:r>
              <a:rPr lang="tr-TR" sz="2900" b="1" dirty="0" smtClean="0">
                <a:solidFill>
                  <a:schemeClr val="tx1"/>
                </a:solidFill>
                <a:latin typeface="Arial" panose="020B0604020202020204" pitchFamily="34" charset="0"/>
                <a:cs typeface="Arial" panose="020B0604020202020204" pitchFamily="34" charset="0"/>
              </a:rPr>
              <a:t>HAFTA  </a:t>
            </a:r>
          </a:p>
          <a:p>
            <a:pPr marL="342900" lvl="0" indent="-342900" defTabSz="914400" eaLnBrk="0" fontAlgn="base" hangingPunct="0">
              <a:lnSpc>
                <a:spcPct val="150000"/>
              </a:lnSpc>
              <a:spcBef>
                <a:spcPct val="0"/>
              </a:spcBef>
              <a:spcAft>
                <a:spcPct val="0"/>
              </a:spcAft>
              <a:buClrTx/>
              <a:buSzTx/>
              <a:buFontTx/>
              <a:buChar char="-"/>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Terim olarak rabıta müridin,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müşâhede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mertebesine ermiş mürşide kalbini bağlayıp huzur ve gıyabında onun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sûret</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sîret</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rûhâniyetini</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hayâl etmesi, yanındayken takındığı tavrı gıyaben de sürdürmeye çalışmasıdır</a:t>
            </a:r>
          </a:p>
        </p:txBody>
      </p:sp>
    </p:spTree>
    <p:extLst>
      <p:ext uri="{BB962C8B-B14F-4D97-AF65-F5344CB8AC3E}">
        <p14:creationId xmlns:p14="http://schemas.microsoft.com/office/powerpoint/2010/main" val="23576220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843404"/>
          </a:xfrm>
        </p:spPr>
        <p:txBody>
          <a:bodyPr>
            <a:noAutofit/>
          </a:bodyPr>
          <a:lstStyle/>
          <a:p>
            <a:pPr algn="ctr"/>
            <a:r>
              <a:rPr lang="tr-TR" altLang="tr-TR" sz="44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Rabıta nedir?	</a:t>
            </a:r>
          </a:p>
        </p:txBody>
      </p:sp>
      <p:sp>
        <p:nvSpPr>
          <p:cNvPr id="3" name="Alt Başlık 2"/>
          <p:cNvSpPr>
            <a:spLocks noGrp="1"/>
          </p:cNvSpPr>
          <p:nvPr>
            <p:ph type="subTitle" idx="1"/>
          </p:nvPr>
        </p:nvSpPr>
        <p:spPr>
          <a:xfrm>
            <a:off x="1751012" y="2038662"/>
            <a:ext cx="8689976" cy="4452079"/>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10. </a:t>
            </a:r>
            <a:r>
              <a:rPr lang="tr-TR" sz="2900" b="1" dirty="0" smtClean="0">
                <a:solidFill>
                  <a:schemeClr val="tx1"/>
                </a:solidFill>
                <a:latin typeface="Arial" panose="020B0604020202020204" pitchFamily="34" charset="0"/>
                <a:cs typeface="Arial" panose="020B0604020202020204" pitchFamily="34" charset="0"/>
              </a:rPr>
              <a:t>HAFTA  </a:t>
            </a:r>
          </a:p>
          <a:p>
            <a:pPr marL="342900" lvl="0" indent="-342900" defTabSz="914400" eaLnBrk="0" fontAlgn="base" hangingPunct="0">
              <a:lnSpc>
                <a:spcPct val="150000"/>
              </a:lnSpc>
              <a:spcBef>
                <a:spcPct val="0"/>
              </a:spcBef>
              <a:spcAft>
                <a:spcPct val="0"/>
              </a:spcAft>
              <a:buClrTx/>
              <a:buSzTx/>
              <a:buFontTx/>
              <a:buChar char="-"/>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Rabıtanın amacı,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sâlikin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daima Allah’ın huzurunda bulunduğu farkındalığına ulaşması, gafletten sıyrılması, kalbinden zulmeti def etmesidir.</a:t>
            </a:r>
          </a:p>
        </p:txBody>
      </p:sp>
    </p:spTree>
    <p:extLst>
      <p:ext uri="{BB962C8B-B14F-4D97-AF65-F5344CB8AC3E}">
        <p14:creationId xmlns:p14="http://schemas.microsoft.com/office/powerpoint/2010/main" val="8579668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843404"/>
          </a:xfrm>
        </p:spPr>
        <p:txBody>
          <a:bodyPr>
            <a:noAutofit/>
          </a:bodyPr>
          <a:lstStyle/>
          <a:p>
            <a:pPr algn="ctr"/>
            <a:r>
              <a:rPr lang="tr-TR" altLang="tr-TR" sz="44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Rabıta nedir?	</a:t>
            </a:r>
          </a:p>
        </p:txBody>
      </p:sp>
      <p:sp>
        <p:nvSpPr>
          <p:cNvPr id="3" name="Alt Başlık 2"/>
          <p:cNvSpPr>
            <a:spLocks noGrp="1"/>
          </p:cNvSpPr>
          <p:nvPr>
            <p:ph type="subTitle" idx="1"/>
          </p:nvPr>
        </p:nvSpPr>
        <p:spPr>
          <a:xfrm>
            <a:off x="1751012" y="2038662"/>
            <a:ext cx="8689976" cy="4452079"/>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10. </a:t>
            </a:r>
            <a:r>
              <a:rPr lang="tr-TR" sz="2900" b="1" dirty="0" smtClean="0">
                <a:solidFill>
                  <a:schemeClr val="tx1"/>
                </a:solidFill>
                <a:latin typeface="Arial" panose="020B0604020202020204" pitchFamily="34" charset="0"/>
                <a:cs typeface="Arial" panose="020B0604020202020204" pitchFamily="34" charset="0"/>
              </a:rPr>
              <a:t>HAFTA  </a:t>
            </a:r>
          </a:p>
          <a:p>
            <a:pPr marL="342900" lvl="0" indent="-342900" defTabSz="914400" eaLnBrk="0" fontAlgn="base" hangingPunct="0">
              <a:lnSpc>
                <a:spcPct val="150000"/>
              </a:lnSpc>
              <a:spcBef>
                <a:spcPct val="0"/>
              </a:spcBef>
              <a:spcAft>
                <a:spcPct val="0"/>
              </a:spcAft>
              <a:buClrTx/>
              <a:buSzTx/>
              <a:buFontTx/>
              <a:buChar char="-"/>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“Ey iman edenler! Allah’tan korkun. Bir de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sâdıklarla</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beraber olun”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âyetinde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geçen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sâdıklarla</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beraberliğin de rabıtaya işaret ettiği ileri sürülmektedir.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defTabSz="914400" eaLnBrk="0" fontAlgn="base" hangingPunct="0">
              <a:lnSpc>
                <a:spcPct val="150000"/>
              </a:lnSpc>
              <a:spcBef>
                <a:spcPct val="0"/>
              </a:spcBef>
              <a:spcAft>
                <a:spcPct val="0"/>
              </a:spcAft>
              <a:buClrTx/>
              <a:buSzTx/>
              <a:buFontTx/>
              <a:buChar char="-"/>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Beraber olma” fiili süreklilik öngörür. Bunu zahiren her zaman uygulamak mümkün değildir.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defTabSz="914400" eaLnBrk="0" fontAlgn="base" hangingPunct="0">
              <a:lnSpc>
                <a:spcPct val="150000"/>
              </a:lnSpc>
              <a:spcBef>
                <a:spcPct val="0"/>
              </a:spcBef>
              <a:spcAft>
                <a:spcPct val="0"/>
              </a:spcAft>
              <a:buClrTx/>
              <a:buSzTx/>
              <a:buFontTx/>
              <a:buChar char="-"/>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Sohbet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cismani beraberlik, rabıta ise ruhani beraberliktir.</a:t>
            </a:r>
          </a:p>
        </p:txBody>
      </p:sp>
    </p:spTree>
    <p:extLst>
      <p:ext uri="{BB962C8B-B14F-4D97-AF65-F5344CB8AC3E}">
        <p14:creationId xmlns:p14="http://schemas.microsoft.com/office/powerpoint/2010/main" val="34515154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843404"/>
          </a:xfrm>
        </p:spPr>
        <p:txBody>
          <a:bodyPr>
            <a:noAutofit/>
          </a:bodyPr>
          <a:lstStyle/>
          <a:p>
            <a:pPr algn="ctr"/>
            <a:r>
              <a:rPr lang="tr-TR" altLang="tr-TR" sz="44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Rabıta nedir?	</a:t>
            </a:r>
          </a:p>
        </p:txBody>
      </p:sp>
      <p:sp>
        <p:nvSpPr>
          <p:cNvPr id="3" name="Alt Başlık 2"/>
          <p:cNvSpPr>
            <a:spLocks noGrp="1"/>
          </p:cNvSpPr>
          <p:nvPr>
            <p:ph type="subTitle" idx="1"/>
          </p:nvPr>
        </p:nvSpPr>
        <p:spPr>
          <a:xfrm>
            <a:off x="1751012" y="2038662"/>
            <a:ext cx="8689976" cy="4452079"/>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10. </a:t>
            </a:r>
            <a:r>
              <a:rPr lang="tr-TR" sz="2900" b="1" dirty="0" smtClean="0">
                <a:solidFill>
                  <a:schemeClr val="tx1"/>
                </a:solidFill>
                <a:latin typeface="Arial" panose="020B0604020202020204" pitchFamily="34" charset="0"/>
                <a:cs typeface="Arial" panose="020B0604020202020204" pitchFamily="34" charset="0"/>
              </a:rPr>
              <a:t>HAFTA  </a:t>
            </a:r>
          </a:p>
          <a:p>
            <a:pPr marL="342900" lvl="0" indent="-342900" defTabSz="914400" eaLnBrk="0" fontAlgn="base" hangingPunct="0">
              <a:lnSpc>
                <a:spcPct val="150000"/>
              </a:lnSpc>
              <a:spcBef>
                <a:spcPct val="0"/>
              </a:spcBef>
              <a:spcAft>
                <a:spcPct val="0"/>
              </a:spcAft>
              <a:buClrTx/>
              <a:buSzTx/>
              <a:buFontTx/>
              <a:buChar char="-"/>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“Üzüm üzüme baka baka kararır”,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defTabSz="914400" eaLnBrk="0" fontAlgn="base" hangingPunct="0">
              <a:lnSpc>
                <a:spcPct val="150000"/>
              </a:lnSpc>
              <a:spcBef>
                <a:spcPct val="0"/>
              </a:spcBef>
              <a:spcAft>
                <a:spcPct val="0"/>
              </a:spcAft>
              <a:buClrTx/>
              <a:buSzTx/>
              <a:buFontTx/>
              <a:buChar char="-"/>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söyle arkadaşını söyleyeyim seni”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t>
            </a:r>
          </a:p>
          <a:p>
            <a:pPr marL="342900" lvl="0" indent="-342900" defTabSz="914400" eaLnBrk="0" fontAlgn="base" hangingPunct="0">
              <a:lnSpc>
                <a:spcPct val="150000"/>
              </a:lnSpc>
              <a:spcBef>
                <a:spcPct val="0"/>
              </a:spcBef>
              <a:spcAft>
                <a:spcPct val="0"/>
              </a:spcAft>
              <a:buClrTx/>
              <a:buSzTx/>
              <a:buFontTx/>
              <a:buChar char="-"/>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Mürit günlük yaşantı ve ibadetinde rol-model kabul ettiği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mürşid</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-i kâmili taklit ederek ona benzemeye çalışır. Ancak rabıta sıradan ve basit bir taklit duygusu da değildir</a:t>
            </a:r>
          </a:p>
        </p:txBody>
      </p:sp>
    </p:spTree>
    <p:extLst>
      <p:ext uri="{BB962C8B-B14F-4D97-AF65-F5344CB8AC3E}">
        <p14:creationId xmlns:p14="http://schemas.microsoft.com/office/powerpoint/2010/main" val="21751232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843404"/>
          </a:xfrm>
        </p:spPr>
        <p:txBody>
          <a:bodyPr>
            <a:noAutofit/>
          </a:bodyPr>
          <a:lstStyle/>
          <a:p>
            <a:pPr algn="ctr"/>
            <a:r>
              <a:rPr lang="tr-TR" altLang="tr-TR" sz="44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Rabıta nedir?	</a:t>
            </a:r>
          </a:p>
        </p:txBody>
      </p:sp>
      <p:sp>
        <p:nvSpPr>
          <p:cNvPr id="3" name="Alt Başlık 2"/>
          <p:cNvSpPr>
            <a:spLocks noGrp="1"/>
          </p:cNvSpPr>
          <p:nvPr>
            <p:ph type="subTitle" idx="1"/>
          </p:nvPr>
        </p:nvSpPr>
        <p:spPr>
          <a:xfrm>
            <a:off x="1751012" y="2038662"/>
            <a:ext cx="8689976" cy="4452079"/>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10. </a:t>
            </a:r>
            <a:r>
              <a:rPr lang="tr-TR" sz="2900" b="1" dirty="0" smtClean="0">
                <a:solidFill>
                  <a:schemeClr val="tx1"/>
                </a:solidFill>
                <a:latin typeface="Arial" panose="020B0604020202020204" pitchFamily="34" charset="0"/>
                <a:cs typeface="Arial" panose="020B0604020202020204" pitchFamily="34" charset="0"/>
              </a:rPr>
              <a:t>HAFTA  </a:t>
            </a:r>
          </a:p>
          <a:p>
            <a:pPr marL="342900" lvl="0" indent="-342900" defTabSz="914400" eaLnBrk="0" fontAlgn="base" hangingPunct="0">
              <a:lnSpc>
                <a:spcPct val="150000"/>
              </a:lnSpc>
              <a:spcBef>
                <a:spcPct val="0"/>
              </a:spcBef>
              <a:spcAft>
                <a:spcPct val="0"/>
              </a:spcAft>
              <a:buClrTx/>
              <a:buSzTx/>
              <a:buFontTx/>
              <a:buChar char="-"/>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İnsanlar çocukluktan itibaren ideal şahsiyet kabul ettikleri anne ve babalarını örnek alırlar. İlerleyen yaşlarda da durum çok farklı değildir. Anne-baba, okul ve çevre, okunulan eserler, seyredilen dizi ve filmlerdeki karakterler insanlar tarafından rol-model kabul edilmekte, davranış ve kişilik ona göre şekillenebilmektedir.</a:t>
            </a:r>
          </a:p>
        </p:txBody>
      </p:sp>
    </p:spTree>
    <p:extLst>
      <p:ext uri="{BB962C8B-B14F-4D97-AF65-F5344CB8AC3E}">
        <p14:creationId xmlns:p14="http://schemas.microsoft.com/office/powerpoint/2010/main" val="28068981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843404"/>
          </a:xfrm>
        </p:spPr>
        <p:txBody>
          <a:bodyPr>
            <a:noAutofit/>
          </a:bodyPr>
          <a:lstStyle/>
          <a:p>
            <a:pPr algn="ctr"/>
            <a:r>
              <a:rPr lang="tr-TR" altLang="tr-TR" sz="44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Rabıta nedir?	</a:t>
            </a:r>
          </a:p>
        </p:txBody>
      </p:sp>
      <p:sp>
        <p:nvSpPr>
          <p:cNvPr id="3" name="Alt Başlık 2"/>
          <p:cNvSpPr>
            <a:spLocks noGrp="1"/>
          </p:cNvSpPr>
          <p:nvPr>
            <p:ph type="subTitle" idx="1"/>
          </p:nvPr>
        </p:nvSpPr>
        <p:spPr>
          <a:xfrm>
            <a:off x="1751012" y="2038662"/>
            <a:ext cx="8689976" cy="4452079"/>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10. </a:t>
            </a:r>
            <a:r>
              <a:rPr lang="tr-TR" sz="2900" b="1" dirty="0" smtClean="0">
                <a:solidFill>
                  <a:schemeClr val="tx1"/>
                </a:solidFill>
                <a:latin typeface="Arial" panose="020B0604020202020204" pitchFamily="34" charset="0"/>
                <a:cs typeface="Arial" panose="020B0604020202020204" pitchFamily="34" charset="0"/>
              </a:rPr>
              <a:t>HAFTA  </a:t>
            </a:r>
          </a:p>
          <a:p>
            <a:pPr marL="342900" lvl="0" indent="-342900" defTabSz="914400" eaLnBrk="0" fontAlgn="base" hangingPunct="0">
              <a:lnSpc>
                <a:spcPct val="150000"/>
              </a:lnSpc>
              <a:spcBef>
                <a:spcPct val="0"/>
              </a:spcBef>
              <a:spcAft>
                <a:spcPct val="0"/>
              </a:spcAft>
              <a:buClrTx/>
              <a:buSzTx/>
              <a:buFontTx/>
              <a:buChar char="-"/>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Başkasını rol-model edinmek bireyde kişilik kaybına sebep olmaz mı? Şeklinde bir soruyu akla getirebilir. Ancak insanın gündelik hayatında başkalarını istemli ya da istemsiz bir şekilde örnek alması durumu her hâlükârda söz konusudur.</a:t>
            </a:r>
          </a:p>
        </p:txBody>
      </p:sp>
    </p:spTree>
    <p:extLst>
      <p:ext uri="{BB962C8B-B14F-4D97-AF65-F5344CB8AC3E}">
        <p14:creationId xmlns:p14="http://schemas.microsoft.com/office/powerpoint/2010/main" val="42625901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843404"/>
          </a:xfrm>
        </p:spPr>
        <p:txBody>
          <a:bodyPr>
            <a:noAutofit/>
          </a:bodyPr>
          <a:lstStyle/>
          <a:p>
            <a:pPr algn="ctr"/>
            <a:r>
              <a:rPr lang="tr-TR" altLang="tr-TR" sz="44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Rabıta nedir?	</a:t>
            </a:r>
          </a:p>
        </p:txBody>
      </p:sp>
      <p:sp>
        <p:nvSpPr>
          <p:cNvPr id="3" name="Alt Başlık 2"/>
          <p:cNvSpPr>
            <a:spLocks noGrp="1"/>
          </p:cNvSpPr>
          <p:nvPr>
            <p:ph type="subTitle" idx="1"/>
          </p:nvPr>
        </p:nvSpPr>
        <p:spPr>
          <a:xfrm>
            <a:off x="1751012" y="2038662"/>
            <a:ext cx="8689976" cy="4452079"/>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10. </a:t>
            </a:r>
            <a:r>
              <a:rPr lang="tr-TR" sz="2900" b="1" dirty="0" smtClean="0">
                <a:solidFill>
                  <a:schemeClr val="tx1"/>
                </a:solidFill>
                <a:latin typeface="Arial" panose="020B0604020202020204" pitchFamily="34" charset="0"/>
                <a:cs typeface="Arial" panose="020B0604020202020204" pitchFamily="34" charset="0"/>
              </a:rPr>
              <a:t>HAFTA  </a:t>
            </a:r>
          </a:p>
          <a:p>
            <a:pPr marL="342900" lvl="0" indent="-342900" defTabSz="914400" eaLnBrk="0" fontAlgn="base" hangingPunct="0">
              <a:lnSpc>
                <a:spcPct val="150000"/>
              </a:lnSpc>
              <a:spcBef>
                <a:spcPct val="0"/>
              </a:spcBef>
              <a:spcAft>
                <a:spcPct val="0"/>
              </a:spcAft>
              <a:buClrTx/>
              <a:buSzTx/>
              <a:buFontTx/>
              <a:buChar char="-"/>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İdeal insan tipi yetiştirmek üzere eğitim programlarında kahramanlara, tarihte çığır açanlara yer verilmesi, tarihteki kahramanların portrelerinin okullara asılması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aynîleşmenin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karakter inşasında bir yöntem olarak kullanılmasına örnek gösterilebilir.</a:t>
            </a:r>
          </a:p>
        </p:txBody>
      </p:sp>
    </p:spTree>
    <p:extLst>
      <p:ext uri="{BB962C8B-B14F-4D97-AF65-F5344CB8AC3E}">
        <p14:creationId xmlns:p14="http://schemas.microsoft.com/office/powerpoint/2010/main" val="29710149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843404"/>
          </a:xfrm>
        </p:spPr>
        <p:txBody>
          <a:bodyPr>
            <a:noAutofit/>
          </a:bodyPr>
          <a:lstStyle/>
          <a:p>
            <a:pPr algn="ctr"/>
            <a:r>
              <a:rPr lang="tr-TR" altLang="tr-TR" sz="44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Rabıta nedir?	</a:t>
            </a:r>
          </a:p>
        </p:txBody>
      </p:sp>
      <p:sp>
        <p:nvSpPr>
          <p:cNvPr id="3" name="Alt Başlık 2"/>
          <p:cNvSpPr>
            <a:spLocks noGrp="1"/>
          </p:cNvSpPr>
          <p:nvPr>
            <p:ph type="subTitle" idx="1"/>
          </p:nvPr>
        </p:nvSpPr>
        <p:spPr>
          <a:xfrm>
            <a:off x="1751012" y="2038662"/>
            <a:ext cx="8689976" cy="4452079"/>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10. </a:t>
            </a:r>
            <a:r>
              <a:rPr lang="tr-TR" sz="2900" b="1" dirty="0" smtClean="0">
                <a:solidFill>
                  <a:schemeClr val="tx1"/>
                </a:solidFill>
                <a:latin typeface="Arial" panose="020B0604020202020204" pitchFamily="34" charset="0"/>
                <a:cs typeface="Arial" panose="020B0604020202020204" pitchFamily="34" charset="0"/>
              </a:rPr>
              <a:t>HAFTA  </a:t>
            </a:r>
          </a:p>
          <a:p>
            <a:pPr marL="342900" lvl="0" indent="-342900" defTabSz="914400" eaLnBrk="0" fontAlgn="base" hangingPunct="0">
              <a:lnSpc>
                <a:spcPct val="150000"/>
              </a:lnSpc>
              <a:spcBef>
                <a:spcPct val="0"/>
              </a:spcBef>
              <a:spcAft>
                <a:spcPct val="0"/>
              </a:spcAft>
              <a:buClrTx/>
              <a:buSzTx/>
              <a:buFontTx/>
              <a:buChar char="-"/>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Rabıta ilgi, alâka ve sevilen ile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aynîleşme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şeklinde tanımlandığında kişinin yakınlarına ya da mukaddesata karşı duyduğu sevgi yanında, dinen hoş karşılanmayan dünyevi şeylere sevgisi de rabıtadan bir şubedir. Kimi parayı, kimi eşini, kimi annesini veya en çok sevdiği neyse onu düşünür, hayâl eder. Kişiyle sevdikleri arasında bir şekilde irtibat vardır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87401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843404"/>
          </a:xfrm>
        </p:spPr>
        <p:txBody>
          <a:bodyPr>
            <a:noAutofit/>
          </a:bodyPr>
          <a:lstStyle/>
          <a:p>
            <a:pPr algn="ctr"/>
            <a:r>
              <a:rPr lang="tr-TR" altLang="tr-TR" sz="44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Rabıta nedir?	</a:t>
            </a:r>
          </a:p>
        </p:txBody>
      </p:sp>
      <p:sp>
        <p:nvSpPr>
          <p:cNvPr id="3" name="Alt Başlık 2"/>
          <p:cNvSpPr>
            <a:spLocks noGrp="1"/>
          </p:cNvSpPr>
          <p:nvPr>
            <p:ph type="subTitle" idx="1"/>
          </p:nvPr>
        </p:nvSpPr>
        <p:spPr>
          <a:xfrm>
            <a:off x="1751012" y="2038662"/>
            <a:ext cx="8689976" cy="4452079"/>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10. HAFTA  </a:t>
            </a:r>
          </a:p>
          <a:p>
            <a:pPr marL="342900" lvl="0" indent="-342900" defTabSz="914400" eaLnBrk="0" fontAlgn="base" hangingPunct="0">
              <a:lnSpc>
                <a:spcPct val="150000"/>
              </a:lnSpc>
              <a:spcBef>
                <a:spcPct val="0"/>
              </a:spcBef>
              <a:spcAft>
                <a:spcPct val="0"/>
              </a:spcAft>
              <a:buClrTx/>
              <a:buSzTx/>
              <a:buFontTx/>
              <a:buChar char="-"/>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"kişi sevdikleriyle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beraberdir.</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65332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843404"/>
          </a:xfrm>
        </p:spPr>
        <p:txBody>
          <a:bodyPr>
            <a:noAutofit/>
          </a:bodyPr>
          <a:lstStyle/>
          <a:p>
            <a:pPr algn="ctr"/>
            <a:r>
              <a:rPr lang="tr-TR" altLang="tr-TR" sz="44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Rabıta nedir?	</a:t>
            </a:r>
          </a:p>
        </p:txBody>
      </p:sp>
      <p:sp>
        <p:nvSpPr>
          <p:cNvPr id="3" name="Alt Başlık 2"/>
          <p:cNvSpPr>
            <a:spLocks noGrp="1"/>
          </p:cNvSpPr>
          <p:nvPr>
            <p:ph type="subTitle" idx="1"/>
          </p:nvPr>
        </p:nvSpPr>
        <p:spPr>
          <a:xfrm>
            <a:off x="1751012" y="2038662"/>
            <a:ext cx="8689976" cy="4452079"/>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10. HAFTA  </a:t>
            </a:r>
          </a:p>
          <a:p>
            <a:pPr marL="342900" lvl="0" indent="-342900" defTabSz="914400" eaLnBrk="0" fontAlgn="base" hangingPunct="0">
              <a:lnSpc>
                <a:spcPct val="150000"/>
              </a:lnSpc>
              <a:spcBef>
                <a:spcPct val="0"/>
              </a:spcBef>
              <a:spcAft>
                <a:spcPct val="0"/>
              </a:spcAft>
              <a:buClrTx/>
              <a:buSzTx/>
              <a:buFontTx/>
              <a:buChar char="-"/>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Tarikatların kurumsallaşmasından çok sonra tasavvuf terminolojisinde yerini alan rabıta namaz, oruç, hac, zekât gibi bir ibadet ya da Allah ile kul arasına üçüncü bir şahsı sokmak değil, fıtrî, psikolojik ve pedagojik bir realite olan rol model ihtiyacının müspet, yapıcı ve kâmil şahsiyetlere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kanalize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edilerek menfi yönelişlere engel olunmasıdır.</a:t>
            </a:r>
          </a:p>
        </p:txBody>
      </p:sp>
    </p:spTree>
    <p:extLst>
      <p:ext uri="{BB962C8B-B14F-4D97-AF65-F5344CB8AC3E}">
        <p14:creationId xmlns:p14="http://schemas.microsoft.com/office/powerpoint/2010/main" val="30755684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2042617"/>
          </a:xfrm>
        </p:spPr>
        <p:txBody>
          <a:bodyPr>
            <a:normAutofit fontScale="90000"/>
          </a:bodyPr>
          <a:lstStyle/>
          <a:p>
            <a:pPr algn="ctr"/>
            <a:r>
              <a:rPr lang="tr-TR" sz="4400" b="1" dirty="0" smtClean="0"/>
              <a:t>TASAVVUF I </a:t>
            </a:r>
            <a:r>
              <a:rPr lang="tr-TR" sz="4400" b="1" dirty="0"/>
              <a:t/>
            </a:r>
            <a:br>
              <a:rPr lang="tr-TR" sz="4400" b="1" dirty="0"/>
            </a:br>
            <a:r>
              <a:rPr lang="tr-TR" sz="4400" b="1" dirty="0" smtClean="0"/>
              <a:t>ÜÇÜNCÜ BÖLÜM</a:t>
            </a:r>
            <a:r>
              <a:rPr lang="tr-TR" sz="4400" b="1" dirty="0"/>
              <a:t/>
            </a:r>
            <a:br>
              <a:rPr lang="tr-TR" sz="4400" b="1" dirty="0"/>
            </a:br>
            <a:r>
              <a:rPr lang="tr-TR" sz="4400" b="1" dirty="0"/>
              <a:t>MÜRİT VE MÜRŞİDE DAİR MESELELER</a:t>
            </a:r>
            <a:endParaRPr lang="tr-TR" b="1" dirty="0"/>
          </a:p>
        </p:txBody>
      </p:sp>
      <p:sp>
        <p:nvSpPr>
          <p:cNvPr id="3" name="Alt Başlık 2"/>
          <p:cNvSpPr>
            <a:spLocks noGrp="1"/>
          </p:cNvSpPr>
          <p:nvPr>
            <p:ph type="subTitle" idx="1"/>
          </p:nvPr>
        </p:nvSpPr>
        <p:spPr>
          <a:xfrm>
            <a:off x="1751012" y="2563317"/>
            <a:ext cx="8689976" cy="3927423"/>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10. HAFTA  </a:t>
            </a:r>
          </a:p>
          <a:p>
            <a:pPr marL="457200" lvl="0" indent="-457200" defTabSz="914400" eaLnBrk="0" fontAlgn="base" hangingPunct="0">
              <a:lnSpc>
                <a:spcPct val="150000"/>
              </a:lnSpc>
              <a:spcBef>
                <a:spcPct val="0"/>
              </a:spcBef>
              <a:spcAft>
                <a:spcPct val="0"/>
              </a:spcAft>
              <a:buClrTx/>
              <a:buSzTx/>
              <a:buAutoNum type="arabicPeriod"/>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Birden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fazla mürşide bağlanılabilir mi</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t>
            </a:r>
          </a:p>
          <a:p>
            <a:pPr marL="457200" lvl="0" indent="-457200" defTabSz="914400" eaLnBrk="0" fontAlgn="base" hangingPunct="0">
              <a:lnSpc>
                <a:spcPct val="150000"/>
              </a:lnSpc>
              <a:spcBef>
                <a:spcPct val="0"/>
              </a:spcBef>
              <a:spcAft>
                <a:spcPct val="0"/>
              </a:spcAft>
              <a:buClrTx/>
              <a:buSzTx/>
              <a:buAutoNum type="arabicPeriod"/>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Müridin, manevî eğitimi süresince mürşidinin yanında bulunması gerekir mi</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t>
            </a:r>
          </a:p>
          <a:p>
            <a:pPr marL="457200" lvl="0" indent="-457200" defTabSz="914400" eaLnBrk="0" fontAlgn="base" hangingPunct="0">
              <a:lnSpc>
                <a:spcPct val="150000"/>
              </a:lnSpc>
              <a:spcBef>
                <a:spcPct val="0"/>
              </a:spcBef>
              <a:spcAft>
                <a:spcPct val="0"/>
              </a:spcAft>
              <a:buClrTx/>
              <a:buSzTx/>
              <a:buAutoNum type="arabicPeriod"/>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Rabıta nedir?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63869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843404"/>
          </a:xfrm>
        </p:spPr>
        <p:txBody>
          <a:bodyPr>
            <a:noAutofit/>
          </a:bodyPr>
          <a:lstStyle/>
          <a:p>
            <a:pPr algn="ctr"/>
            <a:r>
              <a:rPr lang="tr-TR" altLang="tr-TR" sz="44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Rabıta nedir?	</a:t>
            </a:r>
          </a:p>
        </p:txBody>
      </p:sp>
      <p:sp>
        <p:nvSpPr>
          <p:cNvPr id="3" name="Alt Başlık 2"/>
          <p:cNvSpPr>
            <a:spLocks noGrp="1"/>
          </p:cNvSpPr>
          <p:nvPr>
            <p:ph type="subTitle" idx="1"/>
          </p:nvPr>
        </p:nvSpPr>
        <p:spPr>
          <a:xfrm>
            <a:off x="1751012" y="2038662"/>
            <a:ext cx="8689976" cy="4452079"/>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10. HAFTA  </a:t>
            </a:r>
          </a:p>
          <a:p>
            <a:pPr marL="342900" lvl="0" indent="-342900" defTabSz="914400" eaLnBrk="0" fontAlgn="base" hangingPunct="0">
              <a:lnSpc>
                <a:spcPct val="150000"/>
              </a:lnSpc>
              <a:spcBef>
                <a:spcPct val="0"/>
              </a:spcBef>
              <a:spcAft>
                <a:spcPct val="0"/>
              </a:spcAft>
              <a:buClrTx/>
              <a:buSzTx/>
              <a:buFontTx/>
              <a:buChar char="-"/>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Rabıta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konusunda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rol-model kabul edilen kişinin gerçekten buna layık olup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olmadığı önemlidir.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Zira sevginin doğal bir tezahürü olan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aynîleşme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karşıdakinin hatalarını görmeye engel olabilmektedir. İnsanın mistik yönünün suiistimal edilmesi tehlikesine karşı tasavvufta, hâl ve ahlâkı düzgün olsa da rabıta yapılacak kişinin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fenâ</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bekâ</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mertebelerine erişmiş olması şartı aranır.</a:t>
            </a:r>
          </a:p>
        </p:txBody>
      </p:sp>
    </p:spTree>
    <p:extLst>
      <p:ext uri="{BB962C8B-B14F-4D97-AF65-F5344CB8AC3E}">
        <p14:creationId xmlns:p14="http://schemas.microsoft.com/office/powerpoint/2010/main" val="11600926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843404"/>
          </a:xfrm>
        </p:spPr>
        <p:txBody>
          <a:bodyPr>
            <a:noAutofit/>
          </a:bodyPr>
          <a:lstStyle/>
          <a:p>
            <a:pPr algn="ctr"/>
            <a:r>
              <a:rPr lang="tr-TR" altLang="tr-TR" sz="44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Rabıta nedir?	</a:t>
            </a:r>
          </a:p>
        </p:txBody>
      </p:sp>
      <p:sp>
        <p:nvSpPr>
          <p:cNvPr id="3" name="Alt Başlık 2"/>
          <p:cNvSpPr>
            <a:spLocks noGrp="1"/>
          </p:cNvSpPr>
          <p:nvPr>
            <p:ph type="subTitle" idx="1"/>
          </p:nvPr>
        </p:nvSpPr>
        <p:spPr>
          <a:xfrm>
            <a:off x="1751012" y="2038662"/>
            <a:ext cx="8689976" cy="4452079"/>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10. HAFTA  </a:t>
            </a:r>
          </a:p>
          <a:p>
            <a:pPr marL="342900" lvl="0" indent="-342900" defTabSz="914400" eaLnBrk="0" fontAlgn="base" hangingPunct="0">
              <a:lnSpc>
                <a:spcPct val="150000"/>
              </a:lnSpc>
              <a:spcBef>
                <a:spcPct val="0"/>
              </a:spcBef>
              <a:spcAft>
                <a:spcPct val="0"/>
              </a:spcAft>
              <a:buClrTx/>
              <a:buSzTx/>
              <a:buFontTx/>
              <a:buChar char="-"/>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On dokuzuncu yüzyıla kadar râbıtaya önemli bir eleştiri yöneltilmediği söylenebilir. Bu yüzyılda Hindistan’da kendisi de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Nakşbendî-Müceddidî</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olan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Ahmed</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Barelvî</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Hasan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Kannevcî</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gibi isimler bazı râbıta uygulamalarına eleştiriler yöneltmişlerdir.</a:t>
            </a:r>
          </a:p>
        </p:txBody>
      </p:sp>
    </p:spTree>
    <p:extLst>
      <p:ext uri="{BB962C8B-B14F-4D97-AF65-F5344CB8AC3E}">
        <p14:creationId xmlns:p14="http://schemas.microsoft.com/office/powerpoint/2010/main" val="32129937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843404"/>
          </a:xfrm>
        </p:spPr>
        <p:txBody>
          <a:bodyPr>
            <a:noAutofit/>
          </a:bodyPr>
          <a:lstStyle/>
          <a:p>
            <a:pPr algn="ctr"/>
            <a:r>
              <a:rPr lang="tr-TR" altLang="tr-TR" sz="44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Rabıta nedir?	</a:t>
            </a:r>
          </a:p>
        </p:txBody>
      </p:sp>
      <p:sp>
        <p:nvSpPr>
          <p:cNvPr id="3" name="Alt Başlık 2"/>
          <p:cNvSpPr>
            <a:spLocks noGrp="1"/>
          </p:cNvSpPr>
          <p:nvPr>
            <p:ph type="subTitle" idx="1"/>
          </p:nvPr>
        </p:nvSpPr>
        <p:spPr>
          <a:xfrm>
            <a:off x="1751012" y="2038662"/>
            <a:ext cx="8689976" cy="4452079"/>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10. HAFTA  </a:t>
            </a:r>
          </a:p>
          <a:p>
            <a:pPr marL="342900" lvl="0" indent="-342900" defTabSz="914400" eaLnBrk="0" fontAlgn="base" hangingPunct="0">
              <a:lnSpc>
                <a:spcPct val="150000"/>
              </a:lnSpc>
              <a:spcBef>
                <a:spcPct val="0"/>
              </a:spcBef>
              <a:spcAft>
                <a:spcPct val="0"/>
              </a:spcAft>
              <a:buClrTx/>
              <a:buSzTx/>
              <a:buFontTx/>
              <a:buChar char="-"/>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Eleştiriler başlıca iki noktada yoğunlaşmaktadır:</a:t>
            </a:r>
          </a:p>
          <a:p>
            <a:pPr marL="342900" lvl="0" indent="-342900" defTabSz="914400" eaLnBrk="0" fontAlgn="base" hangingPunct="0">
              <a:lnSpc>
                <a:spcPct val="150000"/>
              </a:lnSpc>
              <a:spcBef>
                <a:spcPct val="0"/>
              </a:spcBef>
              <a:spcAft>
                <a:spcPct val="0"/>
              </a:spcAft>
              <a:buClrTx/>
              <a:buSzTx/>
              <a:buFontTx/>
              <a:buChar char="-"/>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1.	Rabıtanın bir ibadet ve itikat meselesi olarak algılanması, bunun ise ancak Kur’an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Sünnet’le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belirlenebileceği, </a:t>
            </a:r>
          </a:p>
          <a:p>
            <a:pPr marL="342900" lvl="0" indent="-342900" defTabSz="914400" eaLnBrk="0" fontAlgn="base" hangingPunct="0">
              <a:lnSpc>
                <a:spcPct val="150000"/>
              </a:lnSpc>
              <a:spcBef>
                <a:spcPct val="0"/>
              </a:spcBef>
              <a:spcAft>
                <a:spcPct val="0"/>
              </a:spcAft>
              <a:buClrTx/>
              <a:buSzTx/>
              <a:buFontTx/>
              <a:buChar char="-"/>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2.	Bazı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mübtedî</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müritlerin ifrat boyutunda değerlendirilebilecek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uygulamaları.</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61702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843404"/>
          </a:xfrm>
        </p:spPr>
        <p:txBody>
          <a:bodyPr>
            <a:noAutofit/>
          </a:bodyPr>
          <a:lstStyle/>
          <a:p>
            <a:pPr algn="ctr"/>
            <a:r>
              <a:rPr lang="tr-TR" altLang="tr-TR" sz="44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Rabıta nedir?	</a:t>
            </a:r>
          </a:p>
        </p:txBody>
      </p:sp>
      <p:sp>
        <p:nvSpPr>
          <p:cNvPr id="3" name="Alt Başlık 2"/>
          <p:cNvSpPr>
            <a:spLocks noGrp="1"/>
          </p:cNvSpPr>
          <p:nvPr>
            <p:ph type="subTitle" idx="1"/>
          </p:nvPr>
        </p:nvSpPr>
        <p:spPr>
          <a:xfrm>
            <a:off x="1751012" y="2038662"/>
            <a:ext cx="8689976" cy="4452079"/>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10. HAFTA  </a:t>
            </a:r>
          </a:p>
          <a:p>
            <a:pPr marL="342900" lvl="0" indent="-342900" defTabSz="914400" eaLnBrk="0" fontAlgn="base" hangingPunct="0">
              <a:lnSpc>
                <a:spcPct val="150000"/>
              </a:lnSpc>
              <a:spcBef>
                <a:spcPct val="0"/>
              </a:spcBef>
              <a:spcAft>
                <a:spcPct val="0"/>
              </a:spcAft>
              <a:buClrTx/>
              <a:buSzTx/>
              <a:buFontTx/>
              <a:buChar char="-"/>
              <a:tabLst>
                <a:tab pos="5754688" algn="r"/>
              </a:tabLst>
            </a:pP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Sûfî</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müellifler bu tenkitlere cevap mahiyetinde râbıtanın bir ibadet değil eğitim yöntemi olduğunu vurgularken, nasıl uygulanması gerektiğine dair misaller de vermişlerdir.</a:t>
            </a:r>
          </a:p>
        </p:txBody>
      </p:sp>
    </p:spTree>
    <p:extLst>
      <p:ext uri="{BB962C8B-B14F-4D97-AF65-F5344CB8AC3E}">
        <p14:creationId xmlns:p14="http://schemas.microsoft.com/office/powerpoint/2010/main" val="40724279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843404"/>
          </a:xfrm>
        </p:spPr>
        <p:txBody>
          <a:bodyPr>
            <a:noAutofit/>
          </a:bodyPr>
          <a:lstStyle/>
          <a:p>
            <a:pPr algn="ctr"/>
            <a:r>
              <a:rPr lang="tr-TR" altLang="tr-TR" sz="44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Rabıta nedir?	</a:t>
            </a:r>
          </a:p>
        </p:txBody>
      </p:sp>
      <p:sp>
        <p:nvSpPr>
          <p:cNvPr id="3" name="Alt Başlık 2"/>
          <p:cNvSpPr>
            <a:spLocks noGrp="1"/>
          </p:cNvSpPr>
          <p:nvPr>
            <p:ph type="subTitle" idx="1"/>
          </p:nvPr>
        </p:nvSpPr>
        <p:spPr>
          <a:xfrm>
            <a:off x="1751012" y="2038662"/>
            <a:ext cx="8689976" cy="4452079"/>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10. HAFTA  </a:t>
            </a:r>
          </a:p>
          <a:p>
            <a:pPr marL="342900" lvl="0" indent="-342900" defTabSz="914400" eaLnBrk="0" fontAlgn="base" hangingPunct="0">
              <a:lnSpc>
                <a:spcPct val="150000"/>
              </a:lnSpc>
              <a:spcBef>
                <a:spcPct val="0"/>
              </a:spcBef>
              <a:spcAft>
                <a:spcPct val="0"/>
              </a:spcAft>
              <a:buClrTx/>
              <a:buSzTx/>
              <a:buFontTx/>
              <a:buChar char="-"/>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Rabıta, sevgi ve düşünceyi bir noktaya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kanalize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etmek olunca örneğin kişinin namaza durduğunda kendini Kâbe’deymiş gibi düşünmesi de bir rabıtadır. Bu konuda Mevlânâ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Hâlid</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Bağdâdî</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rabıtanın bir eğitim yöntemi oluşuna dikkat çekmekte olup onun gaye kabul edilmemesi, ona takılıp esas maksadın unutulmaması gerektiğini belirtir..</a:t>
            </a:r>
          </a:p>
        </p:txBody>
      </p:sp>
    </p:spTree>
    <p:extLst>
      <p:ext uri="{BB962C8B-B14F-4D97-AF65-F5344CB8AC3E}">
        <p14:creationId xmlns:p14="http://schemas.microsoft.com/office/powerpoint/2010/main" val="17183512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843404"/>
          </a:xfrm>
        </p:spPr>
        <p:txBody>
          <a:bodyPr>
            <a:noAutofit/>
          </a:bodyPr>
          <a:lstStyle/>
          <a:p>
            <a:pPr algn="ctr"/>
            <a:r>
              <a:rPr lang="tr-TR" altLang="tr-TR" sz="44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Rabıta nedir?	</a:t>
            </a:r>
          </a:p>
        </p:txBody>
      </p:sp>
      <p:sp>
        <p:nvSpPr>
          <p:cNvPr id="3" name="Alt Başlık 2"/>
          <p:cNvSpPr>
            <a:spLocks noGrp="1"/>
          </p:cNvSpPr>
          <p:nvPr>
            <p:ph type="subTitle" idx="1"/>
          </p:nvPr>
        </p:nvSpPr>
        <p:spPr>
          <a:xfrm>
            <a:off x="1751012" y="2038662"/>
            <a:ext cx="8689976" cy="4452079"/>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10. HAFTA  </a:t>
            </a:r>
          </a:p>
          <a:p>
            <a:pPr marL="342900" lvl="0" indent="-342900" defTabSz="914400" eaLnBrk="0" fontAlgn="base" hangingPunct="0">
              <a:lnSpc>
                <a:spcPct val="150000"/>
              </a:lnSpc>
              <a:spcBef>
                <a:spcPct val="0"/>
              </a:spcBef>
              <a:spcAft>
                <a:spcPct val="0"/>
              </a:spcAft>
              <a:buClrTx/>
              <a:buSzTx/>
              <a:buFontTx/>
              <a:buChar char="-"/>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Netice itibariyle rabıta fıtrî, psikolojik ve pedagojik bir realite olan insanın rol-model ihtiyacının müspet, yapıcı ve kâmil şahsiyetlere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kanalize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edilerek menfi yönelişlere engel olunmasıdır. Şeyhinin yanında edebe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riâyet</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eden bir müridin zamanla onun yanında değilken de bu tavrını sürdürmesi beklenir.</a:t>
            </a:r>
          </a:p>
        </p:txBody>
      </p:sp>
    </p:spTree>
    <p:extLst>
      <p:ext uri="{BB962C8B-B14F-4D97-AF65-F5344CB8AC3E}">
        <p14:creationId xmlns:p14="http://schemas.microsoft.com/office/powerpoint/2010/main" val="9769669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843404"/>
          </a:xfrm>
        </p:spPr>
        <p:txBody>
          <a:bodyPr>
            <a:noAutofit/>
          </a:bodyPr>
          <a:lstStyle/>
          <a:p>
            <a:pPr algn="ctr"/>
            <a:r>
              <a:rPr lang="tr-TR" altLang="tr-TR" sz="44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Rabıta nedir?	</a:t>
            </a:r>
          </a:p>
        </p:txBody>
      </p:sp>
      <p:sp>
        <p:nvSpPr>
          <p:cNvPr id="3" name="Alt Başlık 2"/>
          <p:cNvSpPr>
            <a:spLocks noGrp="1"/>
          </p:cNvSpPr>
          <p:nvPr>
            <p:ph type="subTitle" idx="1"/>
          </p:nvPr>
        </p:nvSpPr>
        <p:spPr>
          <a:xfrm>
            <a:off x="1751012" y="2038662"/>
            <a:ext cx="8689976" cy="4452079"/>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10. HAFTA  </a:t>
            </a:r>
          </a:p>
          <a:p>
            <a:pPr marL="342900" lvl="0" indent="-342900" defTabSz="914400" eaLnBrk="0" fontAlgn="base" hangingPunct="0">
              <a:lnSpc>
                <a:spcPct val="150000"/>
              </a:lnSpc>
              <a:spcBef>
                <a:spcPct val="0"/>
              </a:spcBef>
              <a:spcAft>
                <a:spcPct val="0"/>
              </a:spcAft>
              <a:buClrTx/>
              <a:buSzTx/>
              <a:buFontTx/>
              <a:buChar char="-"/>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İnsanın somuttan soyuta doğru devam eden eğitim hiyerarşisindeki bir sonraki adım, her an Allah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(s.)’nün huzurundaymış gibi davranmasıdır.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Sâlikin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kendine sorduğu, “şu an Allah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 yanımda olsaydı nasıl davranırdım?” Sorusunun, gönüllü davranış değişikliği yanında,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sâlikin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kalbinden geçen düşüncelere de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sirâyet</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etmesi beklenir.</a:t>
            </a:r>
          </a:p>
        </p:txBody>
      </p:sp>
    </p:spTree>
    <p:extLst>
      <p:ext uri="{BB962C8B-B14F-4D97-AF65-F5344CB8AC3E}">
        <p14:creationId xmlns:p14="http://schemas.microsoft.com/office/powerpoint/2010/main" val="18650514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843404"/>
          </a:xfrm>
        </p:spPr>
        <p:txBody>
          <a:bodyPr>
            <a:noAutofit/>
          </a:bodyPr>
          <a:lstStyle/>
          <a:p>
            <a:pPr algn="ctr"/>
            <a:r>
              <a:rPr lang="tr-TR" altLang="tr-TR" sz="44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Rabıta nedir?	</a:t>
            </a:r>
          </a:p>
        </p:txBody>
      </p:sp>
      <p:sp>
        <p:nvSpPr>
          <p:cNvPr id="3" name="Alt Başlık 2"/>
          <p:cNvSpPr>
            <a:spLocks noGrp="1"/>
          </p:cNvSpPr>
          <p:nvPr>
            <p:ph type="subTitle" idx="1"/>
          </p:nvPr>
        </p:nvSpPr>
        <p:spPr>
          <a:xfrm>
            <a:off x="1751012" y="2038662"/>
            <a:ext cx="8689976" cy="4452079"/>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10. HAFTA  </a:t>
            </a:r>
          </a:p>
          <a:p>
            <a:pPr marL="342900" lvl="0" indent="-342900" defTabSz="914400" eaLnBrk="0" fontAlgn="base" hangingPunct="0">
              <a:lnSpc>
                <a:spcPct val="150000"/>
              </a:lnSpc>
              <a:spcBef>
                <a:spcPct val="0"/>
              </a:spcBef>
              <a:spcAft>
                <a:spcPct val="0"/>
              </a:spcAft>
              <a:buClrTx/>
              <a:buSzTx/>
              <a:buFontTx/>
              <a:buChar char="-"/>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Bir sonraki aşama ise “nerede olursanız olun O sizinle beraberdir”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âyetinin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kişinin her ânına yansımasıdır. Bu aşamaya gelen müridin tekrar mürşidine rabıta yapması uygun görülmez.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Âdâbına</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riâyet</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edilerek icra edilen rabıtanın zikirden daha tesirli olacağı da ileri sürülmektedir.</a:t>
            </a:r>
          </a:p>
        </p:txBody>
      </p:sp>
    </p:spTree>
    <p:extLst>
      <p:ext uri="{BB962C8B-B14F-4D97-AF65-F5344CB8AC3E}">
        <p14:creationId xmlns:p14="http://schemas.microsoft.com/office/powerpoint/2010/main" val="33770786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1472991"/>
          </a:xfrm>
        </p:spPr>
        <p:txBody>
          <a:bodyPr>
            <a:noAutofit/>
          </a:bodyPr>
          <a:lstStyle/>
          <a:p>
            <a:pPr algn="ctr"/>
            <a:r>
              <a:rPr lang="tr-TR" altLang="tr-TR" sz="44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Birden fazla mürşide bağlanılabilir mi?</a:t>
            </a:r>
          </a:p>
        </p:txBody>
      </p:sp>
      <p:sp>
        <p:nvSpPr>
          <p:cNvPr id="3" name="Alt Başlık 2"/>
          <p:cNvSpPr>
            <a:spLocks noGrp="1"/>
          </p:cNvSpPr>
          <p:nvPr>
            <p:ph type="subTitle" idx="1"/>
          </p:nvPr>
        </p:nvSpPr>
        <p:spPr>
          <a:xfrm>
            <a:off x="1751012" y="2203555"/>
            <a:ext cx="8689976" cy="4287186"/>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10. HAFTA  </a:t>
            </a:r>
          </a:p>
          <a:p>
            <a:pPr lvl="0"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Sistemli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bir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seyr</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ü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sülûk</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için bir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mürşide intisap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etmek gerekir</a:t>
            </a:r>
          </a:p>
          <a:p>
            <a:pPr lvl="0"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Müridin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seyr</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sülûku</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devam ederken bir başka mürşide bağlanması onun manevî eğitimine katkı sağlamayacağı gibi, edep dışı bir davranış olarak da kabul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edilir</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8722544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1472991"/>
          </a:xfrm>
        </p:spPr>
        <p:txBody>
          <a:bodyPr>
            <a:noAutofit/>
          </a:bodyPr>
          <a:lstStyle/>
          <a:p>
            <a:pPr algn="ctr"/>
            <a:r>
              <a:rPr lang="tr-TR" altLang="tr-TR" sz="44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Birden fazla mürşide bağlanılabilir mi?</a:t>
            </a:r>
          </a:p>
        </p:txBody>
      </p:sp>
      <p:sp>
        <p:nvSpPr>
          <p:cNvPr id="3" name="Alt Başlık 2"/>
          <p:cNvSpPr>
            <a:spLocks noGrp="1"/>
          </p:cNvSpPr>
          <p:nvPr>
            <p:ph type="subTitle" idx="1"/>
          </p:nvPr>
        </p:nvSpPr>
        <p:spPr>
          <a:xfrm>
            <a:off x="1751012" y="2203555"/>
            <a:ext cx="8689976" cy="4287186"/>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10. HAFTA  </a:t>
            </a:r>
          </a:p>
          <a:p>
            <a:pPr lvl="0"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Her mürşidin kendisine has bir terbiye yönteminin bulunabilmesi, </a:t>
            </a:r>
          </a:p>
          <a:p>
            <a:pPr lvl="0"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Müridin iç âleminde kıyaslamalara, farklı yansımalara sebebiyet verebilmesi, </a:t>
            </a:r>
          </a:p>
          <a:p>
            <a:pPr lvl="0"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Farklı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şeyhlerin vereceği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evrad</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 hiziplerin çokluğunun müritte bıkkınlık ve isteksizliğe neden olabilmesi </a:t>
            </a:r>
          </a:p>
          <a:p>
            <a:pPr lvl="0"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2733818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1472991"/>
          </a:xfrm>
        </p:spPr>
        <p:txBody>
          <a:bodyPr>
            <a:noAutofit/>
          </a:bodyPr>
          <a:lstStyle/>
          <a:p>
            <a:pPr algn="ctr"/>
            <a:r>
              <a:rPr lang="tr-TR" altLang="tr-TR" sz="44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Birden fazla mürşide bağlanılabilir mi?</a:t>
            </a:r>
          </a:p>
        </p:txBody>
      </p:sp>
      <p:sp>
        <p:nvSpPr>
          <p:cNvPr id="3" name="Alt Başlık 2"/>
          <p:cNvSpPr>
            <a:spLocks noGrp="1"/>
          </p:cNvSpPr>
          <p:nvPr>
            <p:ph type="subTitle" idx="1"/>
          </p:nvPr>
        </p:nvSpPr>
        <p:spPr>
          <a:xfrm>
            <a:off x="1751012" y="2203555"/>
            <a:ext cx="8689976" cy="4287186"/>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10. </a:t>
            </a:r>
            <a:r>
              <a:rPr lang="tr-TR" sz="2900" b="1" dirty="0" smtClean="0">
                <a:solidFill>
                  <a:schemeClr val="tx1"/>
                </a:solidFill>
                <a:latin typeface="Arial" panose="020B0604020202020204" pitchFamily="34" charset="0"/>
                <a:cs typeface="Arial" panose="020B0604020202020204" pitchFamily="34" charset="0"/>
              </a:rPr>
              <a:t>HAFTA  </a:t>
            </a:r>
          </a:p>
          <a:p>
            <a:pPr lvl="0"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Tasavvuf tarihinde birden fazla tarikattan icazeti bulunan şeyhlere rastlanması uygulaması da yukarıdaki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usûl</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üzeredir. Böyle bir durumdaki müridin ilk şeyhine “ tarikat şeyhi”, ikincisine ise “teberrük şeyhi” denilmektedir	</a:t>
            </a:r>
          </a:p>
        </p:txBody>
      </p:sp>
    </p:spTree>
    <p:extLst>
      <p:ext uri="{BB962C8B-B14F-4D97-AF65-F5344CB8AC3E}">
        <p14:creationId xmlns:p14="http://schemas.microsoft.com/office/powerpoint/2010/main" val="13803422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1802774"/>
          </a:xfrm>
        </p:spPr>
        <p:txBody>
          <a:bodyPr>
            <a:noAutofit/>
          </a:bodyPr>
          <a:lstStyle/>
          <a:p>
            <a:pPr algn="ct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Müridin, manevî eğitimi süresince mürşidinin yanında bulunması gerekir mi?</a:t>
            </a:r>
          </a:p>
        </p:txBody>
      </p:sp>
      <p:sp>
        <p:nvSpPr>
          <p:cNvPr id="3" name="Alt Başlık 2"/>
          <p:cNvSpPr>
            <a:spLocks noGrp="1"/>
          </p:cNvSpPr>
          <p:nvPr>
            <p:ph type="subTitle" idx="1"/>
          </p:nvPr>
        </p:nvSpPr>
        <p:spPr>
          <a:xfrm>
            <a:off x="1751012" y="2443397"/>
            <a:ext cx="8689976" cy="4047344"/>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10. </a:t>
            </a:r>
            <a:r>
              <a:rPr lang="tr-TR" sz="2900" b="1" dirty="0" smtClean="0">
                <a:solidFill>
                  <a:schemeClr val="tx1"/>
                </a:solidFill>
                <a:latin typeface="Arial" panose="020B0604020202020204" pitchFamily="34" charset="0"/>
                <a:cs typeface="Arial" panose="020B0604020202020204" pitchFamily="34" charset="0"/>
              </a:rPr>
              <a:t>HAFTA  </a:t>
            </a:r>
          </a:p>
          <a:p>
            <a:pPr marL="342900" lvl="0" indent="-342900" defTabSz="914400" eaLnBrk="0" fontAlgn="base" hangingPunct="0">
              <a:lnSpc>
                <a:spcPct val="150000"/>
              </a:lnSpc>
              <a:spcBef>
                <a:spcPct val="0"/>
              </a:spcBef>
              <a:spcAft>
                <a:spcPct val="0"/>
              </a:spcAft>
              <a:buClrTx/>
              <a:buSzTx/>
              <a:buFontTx/>
              <a:buChar char="-"/>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Manevî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eğitimin yapısı gereği kâmil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mükemmil</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vasıflara sahip bir mürşidin yanında olmak, sohbetinde bulunmak, ders halkasına katılmak elbette ki daha yetiştiricidir.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defTabSz="914400" eaLnBrk="0" fontAlgn="base" hangingPunct="0">
              <a:lnSpc>
                <a:spcPct val="150000"/>
              </a:lnSpc>
              <a:spcBef>
                <a:spcPct val="0"/>
              </a:spcBef>
              <a:spcAft>
                <a:spcPct val="0"/>
              </a:spcAft>
              <a:buClrTx/>
              <a:buSzTx/>
              <a:buFontTx/>
              <a:buChar char="-"/>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t>
            </a:r>
            <a:r>
              <a:rPr lang="tr-TR" altLang="tr-TR" sz="2500" b="1" cap="none" dirty="0" err="1"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Kurb</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sultan,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âteş</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sûzandır</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3811283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1802774"/>
          </a:xfrm>
        </p:spPr>
        <p:txBody>
          <a:bodyPr>
            <a:noAutofit/>
          </a:bodyPr>
          <a:lstStyle/>
          <a:p>
            <a:pPr algn="ct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Müridin, manevî eğitimi süresince mürşidinin yanında bulunması gerekir mi?</a:t>
            </a:r>
          </a:p>
        </p:txBody>
      </p:sp>
      <p:sp>
        <p:nvSpPr>
          <p:cNvPr id="3" name="Alt Başlık 2"/>
          <p:cNvSpPr>
            <a:spLocks noGrp="1"/>
          </p:cNvSpPr>
          <p:nvPr>
            <p:ph type="subTitle" idx="1"/>
          </p:nvPr>
        </p:nvSpPr>
        <p:spPr>
          <a:xfrm>
            <a:off x="1751012" y="2443397"/>
            <a:ext cx="8689976" cy="4047344"/>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10. </a:t>
            </a:r>
            <a:r>
              <a:rPr lang="tr-TR" sz="2900" b="1" dirty="0" smtClean="0">
                <a:solidFill>
                  <a:schemeClr val="tx1"/>
                </a:solidFill>
                <a:latin typeface="Arial" panose="020B0604020202020204" pitchFamily="34" charset="0"/>
                <a:cs typeface="Arial" panose="020B0604020202020204" pitchFamily="34" charset="0"/>
              </a:rPr>
              <a:t>HAFTA  </a:t>
            </a:r>
          </a:p>
          <a:p>
            <a:pPr marL="342900" lvl="0" indent="-342900" defTabSz="914400" eaLnBrk="0" fontAlgn="base" hangingPunct="0">
              <a:lnSpc>
                <a:spcPct val="150000"/>
              </a:lnSpc>
              <a:spcBef>
                <a:spcPct val="0"/>
              </a:spcBef>
              <a:spcAft>
                <a:spcPct val="0"/>
              </a:spcAft>
              <a:buClrTx/>
              <a:buSzTx/>
              <a:buFontTx/>
              <a:buChar char="-"/>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Müridin, mürşidinin yanında eğitim görmesinin faydaları kabul edilmekle birlikte, tasavvuf ve tarikatlar tarihinde, müritlerin tamamının şeyhlerinin dizinin dibinde eğitim görmediği de bir vakıadır </a:t>
            </a:r>
          </a:p>
        </p:txBody>
      </p:sp>
    </p:spTree>
    <p:extLst>
      <p:ext uri="{BB962C8B-B14F-4D97-AF65-F5344CB8AC3E}">
        <p14:creationId xmlns:p14="http://schemas.microsoft.com/office/powerpoint/2010/main" val="12073630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1802774"/>
          </a:xfrm>
        </p:spPr>
        <p:txBody>
          <a:bodyPr>
            <a:noAutofit/>
          </a:bodyPr>
          <a:lstStyle/>
          <a:p>
            <a:pPr algn="ct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Müridin, manevî eğitimi süresince mürşidinin yanında bulunması gerekir mi?</a:t>
            </a:r>
          </a:p>
        </p:txBody>
      </p:sp>
      <p:sp>
        <p:nvSpPr>
          <p:cNvPr id="3" name="Alt Başlık 2"/>
          <p:cNvSpPr>
            <a:spLocks noGrp="1"/>
          </p:cNvSpPr>
          <p:nvPr>
            <p:ph type="subTitle" idx="1"/>
          </p:nvPr>
        </p:nvSpPr>
        <p:spPr>
          <a:xfrm>
            <a:off x="1751012" y="2443397"/>
            <a:ext cx="8689976" cy="4047344"/>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10. </a:t>
            </a:r>
            <a:r>
              <a:rPr lang="tr-TR" sz="2900" b="1" dirty="0" smtClean="0">
                <a:solidFill>
                  <a:schemeClr val="tx1"/>
                </a:solidFill>
                <a:latin typeface="Arial" panose="020B0604020202020204" pitchFamily="34" charset="0"/>
                <a:cs typeface="Arial" panose="020B0604020202020204" pitchFamily="34" charset="0"/>
              </a:rPr>
              <a:t>HAFTA  </a:t>
            </a:r>
          </a:p>
          <a:p>
            <a:pPr marL="342900" lvl="0" indent="-342900" defTabSz="914400" eaLnBrk="0" fontAlgn="base" hangingPunct="0">
              <a:lnSpc>
                <a:spcPct val="150000"/>
              </a:lnSpc>
              <a:spcBef>
                <a:spcPct val="0"/>
              </a:spcBef>
              <a:spcAft>
                <a:spcPct val="0"/>
              </a:spcAft>
              <a:buClrTx/>
              <a:buSzTx/>
              <a:buFontTx/>
              <a:buChar char="-"/>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Şeyhler, farklı bölgelerdeki müritlerini eğitmek için yetiştirdiği ve daha ziyade o bölgeden olan halife ve vekillerini göndermişlerdir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p>
          <a:p>
            <a:pPr marL="342900" lvl="0" indent="-342900" defTabSz="914400" eaLnBrk="0" fontAlgn="base" hangingPunct="0">
              <a:lnSpc>
                <a:spcPct val="150000"/>
              </a:lnSpc>
              <a:spcBef>
                <a:spcPct val="0"/>
              </a:spcBef>
              <a:spcAft>
                <a:spcPct val="0"/>
              </a:spcAft>
              <a:buClrTx/>
              <a:buSzTx/>
              <a:buFontTx/>
              <a:buChar char="-"/>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Müritler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mektuplaşmak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sûretiyle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eğitilmişlerdir. Tasavvuf literatüründeki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mektûbât</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geleneği bunun bir tezahürüdür. </a:t>
            </a:r>
          </a:p>
        </p:txBody>
      </p:sp>
    </p:spTree>
    <p:extLst>
      <p:ext uri="{BB962C8B-B14F-4D97-AF65-F5344CB8AC3E}">
        <p14:creationId xmlns:p14="http://schemas.microsoft.com/office/powerpoint/2010/main" val="950741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843404"/>
          </a:xfrm>
        </p:spPr>
        <p:txBody>
          <a:bodyPr>
            <a:noAutofit/>
          </a:bodyPr>
          <a:lstStyle/>
          <a:p>
            <a:pPr algn="ctr"/>
            <a:r>
              <a:rPr lang="tr-TR" altLang="tr-TR" sz="44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Rabıta nedir?	</a:t>
            </a:r>
          </a:p>
        </p:txBody>
      </p:sp>
      <p:sp>
        <p:nvSpPr>
          <p:cNvPr id="3" name="Alt Başlık 2"/>
          <p:cNvSpPr>
            <a:spLocks noGrp="1"/>
          </p:cNvSpPr>
          <p:nvPr>
            <p:ph type="subTitle" idx="1"/>
          </p:nvPr>
        </p:nvSpPr>
        <p:spPr>
          <a:xfrm>
            <a:off x="1751012" y="2038662"/>
            <a:ext cx="8689976" cy="4452079"/>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10. </a:t>
            </a:r>
            <a:r>
              <a:rPr lang="tr-TR" sz="2900" b="1" dirty="0" smtClean="0">
                <a:solidFill>
                  <a:schemeClr val="tx1"/>
                </a:solidFill>
                <a:latin typeface="Arial" panose="020B0604020202020204" pitchFamily="34" charset="0"/>
                <a:cs typeface="Arial" panose="020B0604020202020204" pitchFamily="34" charset="0"/>
              </a:rPr>
              <a:t>HAFTA  </a:t>
            </a:r>
          </a:p>
          <a:p>
            <a:pPr marL="342900" lvl="0" indent="-342900" defTabSz="914400" eaLnBrk="0" fontAlgn="base" hangingPunct="0">
              <a:lnSpc>
                <a:spcPct val="150000"/>
              </a:lnSpc>
              <a:spcBef>
                <a:spcPct val="0"/>
              </a:spcBef>
              <a:spcAft>
                <a:spcPct val="0"/>
              </a:spcAft>
              <a:buClrTx/>
              <a:buSzTx/>
              <a:buFontTx/>
              <a:buChar char="-"/>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Rabıta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rabt</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sözlükte iki şeyi birbirine iyice bağlamak, alâka, şiddetli muhabbet, münasebet, ilgi ve sevgi ile bir şeye bağlılık, cesur ve dayanıklı olmak, asmak anlamındadır.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defTabSz="914400" eaLnBrk="0" fontAlgn="base" hangingPunct="0">
              <a:lnSpc>
                <a:spcPct val="150000"/>
              </a:lnSpc>
              <a:spcBef>
                <a:spcPct val="0"/>
              </a:spcBef>
              <a:spcAft>
                <a:spcPct val="0"/>
              </a:spcAft>
              <a:buClrTx/>
              <a:buSzTx/>
              <a:buFontTx/>
              <a:buChar char="-"/>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Düşmanlardan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gelebilecek saldırılara karşı sınır boylarında mukaddes sayılan şeylerin muhafazası için görev yapanların barındıkları yerlere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ribat</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denilmektedir.</a:t>
            </a:r>
          </a:p>
        </p:txBody>
      </p:sp>
    </p:spTree>
    <p:extLst>
      <p:ext uri="{BB962C8B-B14F-4D97-AF65-F5344CB8AC3E}">
        <p14:creationId xmlns:p14="http://schemas.microsoft.com/office/powerpoint/2010/main" val="6211372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392</TotalTime>
  <Words>1105</Words>
  <Application>Microsoft Office PowerPoint</Application>
  <PresentationFormat>Geniş ekran</PresentationFormat>
  <Paragraphs>97</Paragraphs>
  <Slides>27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27</vt:i4>
      </vt:variant>
    </vt:vector>
  </HeadingPairs>
  <TitlesOfParts>
    <vt:vector size="33" baseType="lpstr">
      <vt:lpstr>Arial</vt:lpstr>
      <vt:lpstr>Calibri</vt:lpstr>
      <vt:lpstr>Century Gothic</vt:lpstr>
      <vt:lpstr>Times New Roman</vt:lpstr>
      <vt:lpstr>Wingdings 3</vt:lpstr>
      <vt:lpstr>İyon</vt:lpstr>
      <vt:lpstr>TASAVVUF I  VI. YARIYIL BAHAR DÖNEMİ</vt:lpstr>
      <vt:lpstr>TASAVVUF I  ÜÇÜNCÜ BÖLÜM MÜRİT VE MÜRŞİDE DAİR MESELELER</vt:lpstr>
      <vt:lpstr>Birden fazla mürşide bağlanılabilir mi?</vt:lpstr>
      <vt:lpstr>Birden fazla mürşide bağlanılabilir mi?</vt:lpstr>
      <vt:lpstr>Birden fazla mürşide bağlanılabilir mi?</vt:lpstr>
      <vt:lpstr>Müridin, manevî eğitimi süresince mürşidinin yanında bulunması gerekir mi?</vt:lpstr>
      <vt:lpstr>Müridin, manevî eğitimi süresince mürşidinin yanında bulunması gerekir mi?</vt:lpstr>
      <vt:lpstr>Müridin, manevî eğitimi süresince mürşidinin yanında bulunması gerekir mi?</vt:lpstr>
      <vt:lpstr>Rabıta nedir? </vt:lpstr>
      <vt:lpstr>Rabıta nedir? </vt:lpstr>
      <vt:lpstr>Rabıta nedir? </vt:lpstr>
      <vt:lpstr>Rabıta nedir? </vt:lpstr>
      <vt:lpstr>Rabıta nedir? </vt:lpstr>
      <vt:lpstr>Rabıta nedir? </vt:lpstr>
      <vt:lpstr>Rabıta nedir? </vt:lpstr>
      <vt:lpstr>Rabıta nedir? </vt:lpstr>
      <vt:lpstr>Rabıta nedir? </vt:lpstr>
      <vt:lpstr>Rabıta nedir? </vt:lpstr>
      <vt:lpstr>Rabıta nedir? </vt:lpstr>
      <vt:lpstr>Rabıta nedir? </vt:lpstr>
      <vt:lpstr>Rabıta nedir? </vt:lpstr>
      <vt:lpstr>Rabıta nedir? </vt:lpstr>
      <vt:lpstr>Rabıta nedir? </vt:lpstr>
      <vt:lpstr>Rabıta nedir? </vt:lpstr>
      <vt:lpstr>Rabıta nedir? </vt:lpstr>
      <vt:lpstr>Rabıta nedir? </vt:lpstr>
      <vt:lpstr>Rabıta nedir?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TASAVVUF I</dc:title>
  <dc:creator>user</dc:creator>
  <cp:lastModifiedBy>akademisyen</cp:lastModifiedBy>
  <cp:revision>50</cp:revision>
  <dcterms:created xsi:type="dcterms:W3CDTF">2017-02-25T18:57:10Z</dcterms:created>
  <dcterms:modified xsi:type="dcterms:W3CDTF">2017-12-14T11:23:48Z</dcterms:modified>
</cp:coreProperties>
</file>