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Avrupa </a:t>
            </a:r>
            <a:r>
              <a:rPr lang="tr-TR" dirty="0"/>
              <a:t>edebiyatında </a:t>
            </a:r>
            <a:r>
              <a:rPr lang="tr-TR" dirty="0" err="1"/>
              <a:t>modernizm</a:t>
            </a:r>
            <a:r>
              <a:rPr lang="tr-TR" dirty="0"/>
              <a:t> dönemi olarak </a:t>
            </a:r>
            <a:r>
              <a:rPr lang="tr-TR" dirty="0" smtClean="0"/>
              <a:t>değerlendirilen dönem Polonya edebiyatında </a:t>
            </a:r>
            <a:r>
              <a:rPr lang="tr-TR" dirty="0"/>
              <a:t>Genç </a:t>
            </a:r>
            <a:r>
              <a:rPr lang="tr-TR" dirty="0" smtClean="0"/>
              <a:t>Polonya </a:t>
            </a:r>
            <a:r>
              <a:rPr lang="tr-TR" dirty="0"/>
              <a:t>dönemi </a:t>
            </a:r>
            <a:r>
              <a:rPr lang="tr-TR" dirty="0" smtClean="0"/>
              <a:t>olarak değerlendirilir. Bu </a:t>
            </a:r>
            <a:r>
              <a:rPr lang="tr-TR" dirty="0"/>
              <a:t>dönem tüm </a:t>
            </a:r>
            <a:r>
              <a:rPr lang="tr-TR" dirty="0" smtClean="0"/>
              <a:t>Avrupa'yı </a:t>
            </a:r>
            <a:r>
              <a:rPr lang="tr-TR" dirty="0"/>
              <a:t>derinden etkileyen felsefi düşünceler ve edebi </a:t>
            </a:r>
            <a:r>
              <a:rPr lang="tr-TR" dirty="0" smtClean="0"/>
              <a:t>akımları içerir.</a:t>
            </a:r>
          </a:p>
          <a:p>
            <a:r>
              <a:rPr lang="tr-TR" dirty="0" smtClean="0"/>
              <a:t>Genç Polonya döneminin en önemli katmanını kuşkusuz ki </a:t>
            </a:r>
            <a:r>
              <a:rPr lang="tr-TR" dirty="0" err="1" smtClean="0"/>
              <a:t>dekadentizm</a:t>
            </a:r>
            <a:r>
              <a:rPr lang="tr-TR" dirty="0" smtClean="0"/>
              <a:t> oluşturur.</a:t>
            </a:r>
            <a:endParaRPr lang="tr-TR" dirty="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err="1" smtClean="0"/>
              <a:t>Dekadentizm</a:t>
            </a:r>
            <a:r>
              <a:rPr lang="tr-TR" dirty="0" smtClean="0"/>
              <a:t> (</a:t>
            </a:r>
            <a:r>
              <a:rPr lang="tr-TR" dirty="0" err="1" smtClean="0"/>
              <a:t>Çöküşçülük</a:t>
            </a:r>
            <a:r>
              <a:rPr lang="tr-TR" dirty="0" smtClean="0"/>
              <a:t>)</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smtClean="0"/>
              <a:t>Dekadentizm</a:t>
            </a:r>
            <a:r>
              <a:rPr lang="tr-TR" dirty="0" smtClean="0"/>
              <a:t> (</a:t>
            </a:r>
            <a:r>
              <a:rPr lang="tr-TR" dirty="0" err="1" smtClean="0"/>
              <a:t>çöküşçülük</a:t>
            </a:r>
            <a:r>
              <a:rPr lang="tr-TR" dirty="0" smtClean="0"/>
              <a:t>) içinde </a:t>
            </a:r>
            <a:r>
              <a:rPr lang="tr-TR" dirty="0"/>
              <a:t>büyük </a:t>
            </a:r>
            <a:r>
              <a:rPr lang="tr-TR" dirty="0" err="1"/>
              <a:t>katastrofik</a:t>
            </a:r>
            <a:r>
              <a:rPr lang="tr-TR" dirty="0"/>
              <a:t> yani </a:t>
            </a:r>
            <a:r>
              <a:rPr lang="tr-TR" dirty="0" err="1"/>
              <a:t>felaketçi</a:t>
            </a:r>
            <a:r>
              <a:rPr lang="tr-TR" dirty="0"/>
              <a:t> ve kötümser bir bakış açısı barındırır. Bunun temel nedeni </a:t>
            </a:r>
            <a:r>
              <a:rPr lang="tr-TR" dirty="0" smtClean="0"/>
              <a:t>on dokuzuncu yüzyılın </a:t>
            </a:r>
            <a:r>
              <a:rPr lang="tr-TR" dirty="0"/>
              <a:t>büyük paradokslar çağı olarak yaşanmasıdır. Ne demek peki bu? Bir yandan buluşların ve yeniliklerin, ticaretin ve zenginleşmenin çağı olarak </a:t>
            </a:r>
            <a:r>
              <a:rPr lang="tr-TR" b="1" dirty="0"/>
              <a:t>Güzel Çağ</a:t>
            </a:r>
            <a:r>
              <a:rPr lang="tr-TR" dirty="0"/>
              <a:t> olarak anılırken, bir yandan da Charles Baudelaire'in "Paris </a:t>
            </a:r>
            <a:r>
              <a:rPr lang="tr-TR" dirty="0" smtClean="0"/>
              <a:t>Sıkıntısı« kitabında</a:t>
            </a:r>
            <a:r>
              <a:rPr lang="tr-TR" dirty="0"/>
              <a:t>" yer alan </a:t>
            </a:r>
            <a:r>
              <a:rPr lang="tr-TR" b="1" dirty="0"/>
              <a:t>Yoksulların Gözleri</a:t>
            </a:r>
            <a:r>
              <a:rPr lang="tr-TR" dirty="0"/>
              <a:t>" başlıklı denemesinde anlatıldığı gibi büyük bir sefalet çağıdır</a:t>
            </a:r>
            <a:r>
              <a:rPr lang="tr-TR" dirty="0" smtClean="0"/>
              <a:t>.</a:t>
            </a:r>
          </a:p>
          <a:p>
            <a:r>
              <a:rPr lang="tr-TR" dirty="0"/>
              <a:t>Kentler </a:t>
            </a:r>
            <a:r>
              <a:rPr lang="tr-TR" dirty="0" smtClean="0"/>
              <a:t>zenginleşir</a:t>
            </a:r>
            <a:r>
              <a:rPr lang="tr-TR" dirty="0"/>
              <a:t>, bulvarlar genişler ancak fabrikalarda işçiler karın tokluğuna çalışır, madenlerde ise birçoğu hayatları pahasına. Zengin ve yoksul arasındaki sınır oldukça büyüktür. Bilimsel ilerlemeler, makineler, yeni buluşlar insanoğlunu mutlu kılma şöyle dursun, bir bunalımın eşiğine </a:t>
            </a:r>
            <a:r>
              <a:rPr lang="tr-TR" dirty="0" smtClean="0"/>
              <a:t>getirmiştir.</a:t>
            </a:r>
          </a:p>
          <a:p>
            <a:r>
              <a:rPr lang="tr-TR" dirty="0"/>
              <a:t>İşte böyle bir ortamda </a:t>
            </a:r>
            <a:r>
              <a:rPr lang="tr-TR" dirty="0" err="1"/>
              <a:t>Schopenhauer</a:t>
            </a:r>
            <a:r>
              <a:rPr lang="tr-TR" dirty="0"/>
              <a:t> gibi </a:t>
            </a:r>
            <a:r>
              <a:rPr lang="tr-TR" dirty="0" smtClean="0"/>
              <a:t>düşünürlerin pesimist </a:t>
            </a:r>
            <a:r>
              <a:rPr lang="tr-TR" dirty="0"/>
              <a:t>yönlendirmelerinin de etkisiyle edebiyatta dekadan bir hava sıklıkla </a:t>
            </a:r>
            <a:r>
              <a:rPr lang="tr-TR" dirty="0" smtClean="0"/>
              <a:t>gözlemlenir.</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Dekadentizmde</a:t>
            </a:r>
            <a:r>
              <a:rPr lang="tr-TR" dirty="0" smtClean="0"/>
              <a:t>, yerleşik </a:t>
            </a:r>
            <a:r>
              <a:rPr lang="tr-TR" dirty="0"/>
              <a:t>toplumsal ve sanatsal düzenin sınırlarını zorlamak, bu sınırların dışına çıkmak isteniyordu. Kötümserliğe, aşırı duyarlığa, karamsar ve marazi temalara yönelmenin gerekli­liği vurgulanıyordu</a:t>
            </a:r>
            <a:r>
              <a:rPr lang="tr-TR" dirty="0" smtClean="0"/>
              <a:t>.</a:t>
            </a:r>
          </a:p>
          <a:p>
            <a:r>
              <a:rPr lang="tr-TR" dirty="0"/>
              <a:t>Alışılmamış, yepyeni birtakım taze imge ve düşün­üleri anlatmak için de yeni yeni sözcüklerin uydurulması yoluna gidiliyordu. Kısacası </a:t>
            </a:r>
            <a:r>
              <a:rPr lang="tr-TR" dirty="0" err="1" smtClean="0"/>
              <a:t>Dekadentizm</a:t>
            </a:r>
            <a:r>
              <a:rPr lang="tr-TR" dirty="0"/>
              <a:t>, yerleşik sanat düzenine karşı bir başkaldırıydı. Bu başkaldırıya katılan, bu yolda şiir yazan ozanlara dekadan adı verilmişti. </a:t>
            </a:r>
            <a:r>
              <a:rPr lang="tr-TR" dirty="0" smtClean="0"/>
              <a:t>Bu şekilde de </a:t>
            </a:r>
            <a:r>
              <a:rPr lang="tr-TR" dirty="0" err="1" smtClean="0"/>
              <a:t>Dekadentizm</a:t>
            </a:r>
            <a:r>
              <a:rPr lang="tr-TR" dirty="0"/>
              <a:t>, </a:t>
            </a:r>
            <a:r>
              <a:rPr lang="tr-TR" dirty="0" smtClean="0"/>
              <a:t>Sembolizmin bir ön aşaması </a:t>
            </a:r>
            <a:r>
              <a:rPr lang="tr-TR" dirty="0"/>
              <a:t>oldu. </a:t>
            </a:r>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Sembolizm (simgecilik),</a:t>
            </a:r>
            <a:endParaRPr lang="tr-TR" dirty="0"/>
          </a:p>
        </p:txBody>
      </p:sp>
      <p:sp>
        <p:nvSpPr>
          <p:cNvPr id="3" name="İçerik Yer Tutucusu 2"/>
          <p:cNvSpPr>
            <a:spLocks noGrp="1"/>
          </p:cNvSpPr>
          <p:nvPr>
            <p:ph idx="1"/>
          </p:nvPr>
        </p:nvSpPr>
        <p:spPr/>
        <p:txBody>
          <a:bodyPr>
            <a:normAutofit fontScale="55000" lnSpcReduction="20000"/>
          </a:bodyPr>
          <a:lstStyle/>
          <a:p>
            <a:r>
              <a:rPr lang="tr-TR" b="1" dirty="0"/>
              <a:t>Sembolizm (simgecilik),</a:t>
            </a:r>
            <a:r>
              <a:rPr lang="tr-TR" dirty="0"/>
              <a:t> gerçekçiliğe tepki olarak 1885 yılına doğru Fransa'da ortaya çıkan bir </a:t>
            </a:r>
            <a:r>
              <a:rPr lang="tr-TR" dirty="0" smtClean="0"/>
              <a:t>sanat </a:t>
            </a:r>
            <a:r>
              <a:rPr lang="tr-TR" dirty="0"/>
              <a:t>akımıdır. </a:t>
            </a:r>
            <a:r>
              <a:rPr lang="tr-TR" dirty="0"/>
              <a:t>İ</a:t>
            </a:r>
            <a:r>
              <a:rPr lang="tr-TR" dirty="0" smtClean="0"/>
              <a:t>nsan duygularına ve izlenimlere </a:t>
            </a:r>
            <a:r>
              <a:rPr lang="tr-TR" dirty="0"/>
              <a:t>önem </a:t>
            </a:r>
            <a:r>
              <a:rPr lang="tr-TR" dirty="0" smtClean="0"/>
              <a:t>vermeyen realist sanatçılar, yalnızca gerçeği dikkate alırdı. Sembolistler ise bu yaklaşıma </a:t>
            </a:r>
            <a:r>
              <a:rPr lang="tr-TR" dirty="0"/>
              <a:t>karşı çıkmış, duygusallığa, insanın iç dünyasına yönelmişlerdir. </a:t>
            </a:r>
            <a:endParaRPr lang="tr-TR" dirty="0" smtClean="0"/>
          </a:p>
          <a:p>
            <a:r>
              <a:rPr lang="tr-TR" dirty="0"/>
              <a:t>Sembolistlere göre, gerçekliği duyularımız aracılığıyla algılarız. Bu nedenle de gerçeği olduğu gibi algılama ve aktarma olanağına sahip değilizdir. Çünkü dış dünyayı, duyularımız bize ulaştırırken değiştirir. Dış dünyadan algıladıklarımız, dış gerçekliğin kendisi değil, onlarla ilgili bir takım sembollerdir. Bu da kişiden kişiye değişen bir olgudur. C. Baudelaire (1821-1867) </a:t>
            </a:r>
            <a:r>
              <a:rPr lang="tr-TR" dirty="0" err="1"/>
              <a:t>Correspondances</a:t>
            </a:r>
            <a:r>
              <a:rPr lang="tr-TR" dirty="0"/>
              <a:t> (İlişkiler) başlıklı şiirinde, dünyanın "semboller ormanı " olduğunu ifade ederek sembolizmin prensiplerini belirlemiş olur. Ve bu şiiri sembolizmin bir manifestosu olarak kabul edilir</a:t>
            </a:r>
            <a:r>
              <a:rPr lang="tr-TR" dirty="0" smtClean="0"/>
              <a:t>.</a:t>
            </a:r>
          </a:p>
          <a:p>
            <a:r>
              <a:rPr lang="tr-TR" dirty="0"/>
              <a:t>Sembolistler sözcükleri tercih ederken doğrudan anlamını ortaya koyan açık ifadeler yerine,  yansıtmak istedikleri anlamlara ulaşmak için sembolleri ön plana çıkarırlar. Sembolist şiirleriyle gerçeği açıklamak yerine, alıcıda bir izlenim bırakmayı amaçlarlar. Bu bağlamda da sembolist şiirlere bakıldığında, ağdalı bir dilin altında oldukça kapalı anlamların yer aldığı görülür.</a:t>
            </a:r>
          </a:p>
          <a:p>
            <a:endParaRPr lang="tr-TR" dirty="0"/>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Ekspresyonizm</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Giderek yaşamı yönetmeye başlayan makineleşme, buna bağlı olarak toplumsal değerlerin değişimi, düşüncenin ve sanatın bu değerlerin tehdidi altında olduğunu hissetme ve bundan endişelenme, toplumsal bir felakete doğru gidildiğine dair bir önsezi, </a:t>
            </a:r>
            <a:r>
              <a:rPr lang="tr-TR" dirty="0" err="1" smtClean="0"/>
              <a:t>felaketçi</a:t>
            </a:r>
            <a:r>
              <a:rPr lang="tr-TR" dirty="0" smtClean="0"/>
              <a:t> düşünce ile başlamış, ekspresyonizm (dışavurumculuk) akımı ile, yeni yüzyılın ilk on yılında, önce plastik sanatlarda, sonra müzikte en sonda edebiyatta yeni bir kimlik bulmuştur. </a:t>
            </a:r>
          </a:p>
          <a:p>
            <a:r>
              <a:rPr lang="tr-TR" dirty="0" smtClean="0"/>
              <a:t>Ekspresyonist sanatçılar, yeni bir insanlık ve yeni bir dünya arayışı ile savaştan nefret ediyorlar ve kendilerini bu düşünceyi dışa vurmakla görevli hissediyorlardı. G. </a:t>
            </a:r>
            <a:r>
              <a:rPr lang="tr-TR" dirty="0" err="1" smtClean="0"/>
              <a:t>Benn’e</a:t>
            </a:r>
            <a:r>
              <a:rPr lang="tr-TR" dirty="0" smtClean="0"/>
              <a:t> göre bu akımın şiiri bir çeşit isyandı: kendinden geçercesine, nefret dolu, yeni insanlık özlemi içinde, alt üst edilmiş bir dille dünyayı altüst etmek amacında bir isyan.</a:t>
            </a:r>
          </a:p>
          <a:p>
            <a:r>
              <a:rPr lang="tr-TR" dirty="0" smtClean="0"/>
              <a:t>Avrupa'da topluma, otoriteye, dinsel baskıya başkaldırı biçiminde sanatçıların eserlerinde görülen ekspresyonizm, Polonya’da </a:t>
            </a:r>
            <a:r>
              <a:rPr lang="tr-TR" dirty="0" err="1" smtClean="0"/>
              <a:t>Przybyszewski</a:t>
            </a:r>
            <a:r>
              <a:rPr lang="tr-TR" dirty="0" smtClean="0"/>
              <a:t> gibi bazı sanatçılarda görüldü. Tıpkı </a:t>
            </a:r>
            <a:r>
              <a:rPr lang="tr-TR" dirty="0" err="1" smtClean="0"/>
              <a:t>dekadancılık</a:t>
            </a:r>
            <a:r>
              <a:rPr lang="tr-TR" dirty="0" smtClean="0"/>
              <a:t> gibi o dönem için kısa ömürlü oldu. Çünkü ilk dünya savaşı Polonya için yüzyıldan fazla süren bir esaretten kurtuluş anlamına gelmişti. Dolayısıyla kurulan yeni cumhuriyetin ilk yıllarında, yıkıcı düşüncelere yer yoktu.</a:t>
            </a:r>
          </a:p>
          <a:p>
            <a:endParaRPr lang="tr-TR" dirty="0"/>
          </a:p>
          <a:p>
            <a:endParaRPr lang="tr-TR" dirty="0"/>
          </a:p>
        </p:txBody>
      </p:sp>
    </p:spTree>
    <p:extLst>
      <p:ext uri="{BB962C8B-B14F-4D97-AF65-F5344CB8AC3E}">
        <p14:creationId xmlns:p14="http://schemas.microsoft.com/office/powerpoint/2010/main" val="3150401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Empresyonizm</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Değişik estetik tat arayışı içinde olan sanatçılar XIX. yüzyılın son çeyreğinde öncelikle Fransa’da </a:t>
            </a:r>
            <a:r>
              <a:rPr lang="tr-TR" dirty="0" err="1" smtClean="0"/>
              <a:t>Monet</a:t>
            </a:r>
            <a:r>
              <a:rPr lang="tr-TR" dirty="0" smtClean="0"/>
              <a:t> ve </a:t>
            </a:r>
            <a:r>
              <a:rPr lang="tr-TR" dirty="0" err="1" smtClean="0"/>
              <a:t>Renoir’in</a:t>
            </a:r>
            <a:r>
              <a:rPr lang="tr-TR" dirty="0" smtClean="0"/>
              <a:t> resimlerinde dış dünyanın, onu algılayan kişinin anlık izlenimi olarak yaratılışından etkilendiler. İşte empresyonizm (izlenimcilik) bu biçimde doğdu. Polonya’da </a:t>
            </a:r>
            <a:r>
              <a:rPr lang="tr-TR" dirty="0" err="1" smtClean="0"/>
              <a:t>Aleksander</a:t>
            </a:r>
            <a:r>
              <a:rPr lang="tr-TR" dirty="0" smtClean="0"/>
              <a:t> </a:t>
            </a:r>
            <a:r>
              <a:rPr lang="tr-TR" dirty="0" err="1" smtClean="0"/>
              <a:t>Gierymski</a:t>
            </a:r>
            <a:r>
              <a:rPr lang="tr-TR" dirty="0" smtClean="0"/>
              <a:t>, </a:t>
            </a:r>
            <a:r>
              <a:rPr lang="tr-TR" dirty="0" err="1" smtClean="0"/>
              <a:t>Pankiewicz</a:t>
            </a:r>
            <a:r>
              <a:rPr lang="tr-TR" dirty="0" smtClean="0"/>
              <a:t>, </a:t>
            </a:r>
            <a:r>
              <a:rPr lang="tr-TR" dirty="0" err="1" smtClean="0"/>
              <a:t>Podkowinski</a:t>
            </a:r>
            <a:r>
              <a:rPr lang="tr-TR" dirty="0" smtClean="0"/>
              <a:t> gibi ressamlar bu akımı benimsediler. Ancak bu akım resim sanatıyla sınırlı kalmadı. Müziğe ve edebiyata da sıçradı. </a:t>
            </a:r>
          </a:p>
          <a:p>
            <a:r>
              <a:rPr lang="tr-TR" dirty="0" smtClean="0"/>
              <a:t>Edebiyatta 1890-1910 yılları arasında görülen bu akım, natüralizme tepki olarak doğdu. Empresyonizmde önemli olan öznel izlenimdi. Bu izlenim bir daha yinelenmeyecek eşsiz bir anın izlenimiydi. Bu eserlerde doğaya öykünme yoktu. En güçlü olduğu alan, en yoğun duyguların ve izlenimlerin aktarılabildiği şiirdi. </a:t>
            </a:r>
            <a:r>
              <a:rPr lang="tr-TR" dirty="0" err="1" smtClean="0"/>
              <a:t>Verlaine</a:t>
            </a:r>
            <a:r>
              <a:rPr lang="tr-TR" dirty="0" smtClean="0"/>
              <a:t>, </a:t>
            </a:r>
            <a:r>
              <a:rPr lang="tr-TR" dirty="0" err="1" smtClean="0"/>
              <a:t>Goncourtlar</a:t>
            </a:r>
            <a:r>
              <a:rPr lang="tr-TR" dirty="0" smtClean="0"/>
              <a:t> bu yönelimin öncüleridir. </a:t>
            </a:r>
            <a:r>
              <a:rPr lang="tr-TR" dirty="0" err="1" smtClean="0"/>
              <a:t>Proust</a:t>
            </a:r>
            <a:r>
              <a:rPr lang="tr-TR" dirty="0" smtClean="0"/>
              <a:t>, </a:t>
            </a:r>
            <a:r>
              <a:rPr lang="tr-TR" dirty="0" err="1" smtClean="0"/>
              <a:t>Maeterlinck</a:t>
            </a:r>
            <a:r>
              <a:rPr lang="tr-TR" dirty="0" smtClean="0"/>
              <a:t>, Oscar </a:t>
            </a:r>
            <a:r>
              <a:rPr lang="tr-TR" dirty="0" err="1" smtClean="0"/>
              <a:t>Wilde</a:t>
            </a:r>
            <a:r>
              <a:rPr lang="tr-TR" dirty="0" smtClean="0"/>
              <a:t> gibi isimler önemli temsilcilerindendir. </a:t>
            </a:r>
            <a:endParaRPr lang="tr-TR" dirty="0"/>
          </a:p>
        </p:txBody>
      </p:sp>
    </p:spTree>
    <p:extLst>
      <p:ext uri="{BB962C8B-B14F-4D97-AF65-F5344CB8AC3E}">
        <p14:creationId xmlns:p14="http://schemas.microsoft.com/office/powerpoint/2010/main" val="122698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Naturalizm</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On dokuzuncu yüzyılın ikinci yarısında, evreni olduğu gibi betimleyerek insanın evrendeki konumunu belirlemeyi amaç edinen yeni bir estetik görüş oluşmaya başlamıştı. Realizmin toprağında boy atan bu yeni yönelime </a:t>
            </a:r>
            <a:r>
              <a:rPr lang="tr-TR" dirty="0" err="1" smtClean="0"/>
              <a:t>naturalizm</a:t>
            </a:r>
            <a:r>
              <a:rPr lang="tr-TR" dirty="0" smtClean="0"/>
              <a:t> (doğalcılık) dendi. 1870-1880 yılları arasında, Fransız edebiyatında, daha çok roman dalında, sanatın doğadaki gerçeklerin aslına en uygun biçimde betimlenmesi demek olduğunu, bunun için de sanatçının tıpkı doğa bilimleriyle uğraşanlar gibi deneysel yöntemlerle sanata ve edebiyata yanaşması gerektiğini savunuyordu, bu estetik görüşü benimseyenler. </a:t>
            </a:r>
            <a:r>
              <a:rPr lang="tr-TR" dirty="0" err="1" smtClean="0"/>
              <a:t>Mimesisin</a:t>
            </a:r>
            <a:r>
              <a:rPr lang="tr-TR" dirty="0" smtClean="0"/>
              <a:t> son aşaması olarak görülen natüralizm, Polonya edebiyatında bu dönemde yaygın bir biçimde kabul gördü.</a:t>
            </a:r>
          </a:p>
          <a:p>
            <a:r>
              <a:rPr lang="tr-TR" dirty="0" err="1" smtClean="0"/>
              <a:t>Emilie</a:t>
            </a:r>
            <a:r>
              <a:rPr lang="tr-TR" dirty="0" smtClean="0"/>
              <a:t> </a:t>
            </a:r>
            <a:r>
              <a:rPr lang="tr-TR" dirty="0" err="1" smtClean="0"/>
              <a:t>Zola</a:t>
            </a:r>
            <a:r>
              <a:rPr lang="tr-TR" dirty="0" smtClean="0"/>
              <a:t> ve yandaşlarının amacı ‘</a:t>
            </a:r>
            <a:r>
              <a:rPr lang="tr-TR" dirty="0" err="1" smtClean="0"/>
              <a:t>gerçek’i</a:t>
            </a:r>
            <a:r>
              <a:rPr lang="tr-TR" dirty="0" smtClean="0"/>
              <a:t> en geniş ve en çeşitli biçimi ile anlatmaktı. Bunda da başarılı oldular. Gerçek bundan daha çok irdelenemezdi.</a:t>
            </a:r>
            <a:endParaRPr lang="tr-TR" dirty="0"/>
          </a:p>
        </p:txBody>
      </p:sp>
    </p:spTree>
    <p:extLst>
      <p:ext uri="{BB962C8B-B14F-4D97-AF65-F5344CB8AC3E}">
        <p14:creationId xmlns:p14="http://schemas.microsoft.com/office/powerpoint/2010/main" val="4091018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a:t>
            </a:r>
            <a:r>
              <a:rPr lang="tr-TR" smtClean="0"/>
              <a:t>: Kültür Yay., 2004.</a:t>
            </a:r>
            <a:endParaRPr lang="tr-TR"/>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919</Words>
  <Application>Microsoft Office PowerPoint</Application>
  <PresentationFormat>Ekran Gösterisi (4:3)</PresentationFormat>
  <Paragraphs>24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GENÇ POLONYA DÖNEMİ EDEBİYATI</vt:lpstr>
      <vt:lpstr>PowerPoint Sunusu</vt:lpstr>
      <vt:lpstr>Dekadentizm (Çöküşçülük)</vt:lpstr>
      <vt:lpstr>PowerPoint Sunusu</vt:lpstr>
      <vt:lpstr>Sembolizm (simgecilik),</vt:lpstr>
      <vt:lpstr>Ekspresyonizm</vt:lpstr>
      <vt:lpstr>Empresyonizm</vt:lpstr>
      <vt:lpstr>Naturalizm</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9</cp:revision>
  <dcterms:created xsi:type="dcterms:W3CDTF">2020-05-12T16:08:52Z</dcterms:created>
  <dcterms:modified xsi:type="dcterms:W3CDTF">2020-05-12T19:07:13Z</dcterms:modified>
</cp:coreProperties>
</file>